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notesMasterIdLst>
    <p:notesMasterId r:id="rId7"/>
  </p:notesMasterIdLst>
  <p:sldIdLst>
    <p:sldId id="256" r:id="rId6"/>
    <p:sldId id="257" r:id="rId8"/>
    <p:sldId id="279" r:id="rId9"/>
    <p:sldId id="281" r:id="rId10"/>
    <p:sldId id="283" r:id="rId11"/>
    <p:sldId id="260" r:id="rId12"/>
    <p:sldId id="263" r:id="rId13"/>
    <p:sldId id="264" r:id="rId14"/>
    <p:sldId id="265" r:id="rId15"/>
    <p:sldId id="266" r:id="rId16"/>
    <p:sldId id="268" r:id="rId17"/>
    <p:sldId id="275" r:id="rId18"/>
    <p:sldId id="270" r:id="rId19"/>
    <p:sldId id="272" r:id="rId20"/>
    <p:sldId id="284" r:id="rId21"/>
    <p:sldId id="273" r:id="rId22"/>
    <p:sldId id="269" r:id="rId23"/>
    <p:sldId id="261" r:id="rId24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US" sz="2000">
                <a:latin typeface="Arial" panose="02080604020202020204" charset="0"/>
              </a:rPr>
              <a:t>Click to edit the notes format</a:t>
            </a:r>
          </a:p>
        </p:txBody>
      </p:sp>
      <p:sp>
        <p:nvSpPr>
          <p:cNvPr id="1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US" sz="1400">
                <a:latin typeface="Times New Roman"/>
              </a:rPr>
              <a:t>&lt;header&gt;</a:t>
            </a:r>
          </a:p>
        </p:txBody>
      </p:sp>
      <p:sp>
        <p:nvSpPr>
          <p:cNvPr id="1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>
                <a:latin typeface="Times New Roman"/>
              </a:rPr>
              <a:t>&lt;date/time&gt;</a:t>
            </a:r>
          </a:p>
        </p:txBody>
      </p:sp>
      <p:sp>
        <p:nvSpPr>
          <p:cNvPr id="1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>
                <a:latin typeface="Times New Roman"/>
              </a:rPr>
              <a:t>&lt;footer&gt;</a:t>
            </a:r>
          </a:p>
        </p:txBody>
      </p:sp>
      <p:sp>
        <p:nvSpPr>
          <p:cNvPr id="1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FBF71045-13B2-452A-915B-F601B229302E}" type="slidenum">
              <a:rPr lang="en-US" sz="1400">
                <a:latin typeface="Times New Roman"/>
              </a:rPr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/>
        </p:txBody>
      </p:sp>
      <p:sp>
        <p:nvSpPr>
          <p:cNvPr id="20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/>
        </p:txBody>
      </p:sp>
      <p:sp>
        <p:nvSpPr>
          <p:cNvPr id="2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/>
        </p:txBody>
      </p:sp>
      <p:sp>
        <p:nvSpPr>
          <p:cNvPr id="2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/>
          </p:nvPr>
        </p:nvSpPr>
        <p:spPr/>
        <p:txBody>
          <a:bodyPr/>
          <a:p>
            <a:endParaRPr lang="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FBF71045-13B2-452A-915B-F601B229302E}" type="slidenum">
              <a:rPr lang="en-US" sz="1400">
                <a:latin typeface="Times New Roman"/>
              </a:rPr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/>
        </p:txBody>
      </p:sp>
      <p:sp>
        <p:nvSpPr>
          <p:cNvPr id="21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/>
        </p:txBody>
      </p:sp>
      <p:sp>
        <p:nvSpPr>
          <p:cNvPr id="20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/>
          <a:p>
            <a:r>
              <a:t>   Qt Core，提供核心的非 GUI 功能，所有模块都需要这个模块。这个模块的类包括了动画框架、定时器、各个容器类、时间日期类、事件、IO、JSON、插件机制、智能指针、图形（矩形、路径等）、线程、XML 等。所有这些类都可以通过 &lt;QtCore&gt; 头文件引入。</a:t>
            </a:r>
          </a:p>
          <a:p/>
          <a:p>
            <a:r>
              <a:t>    Qt Gui，提供 GUI 程序的基本功能，包括与窗口系统的集成、事件处理、OpenGL 和 OpenGL ES 集成、2D 图像、字体、拖放等。这些类一般由 Qt 用户界面类内部使用，当然也可以用于访问底层的 OpenGL ES 图像 API。Qt Gui 模块提供的是所有图形用户界面程序都需要的通用功能。</a:t>
            </a:r>
          </a:p>
          <a:p/>
          <a:p>
            <a:r>
              <a:t>    Qt Multimedia</a:t>
            </a:r>
            <a:r>
              <a:rPr lang="x-none" altLang=""/>
              <a:t>，Phonon</a:t>
            </a:r>
            <a:r>
              <a:t>，提供视频、音频、收音机以及摄像头等功能。这些类可以通过 &lt;QtMultimedia&gt; 引入，而且需要在 pro 文件中添加 QT += multimedia。</a:t>
            </a:r>
          </a:p>
          <a:p/>
          <a:p>
            <a:r>
              <a:t>    Qt Network，提供跨平台的网络功能。这些类可以通过 &lt;QtNetwork&gt; 引入，而且需要在 pro 文件中添加 QT += network。</a:t>
            </a:r>
          </a:p>
          <a:p>
            <a:r>
              <a:rPr>
                <a:sym typeface="+mn-ea"/>
              </a:rPr>
              <a:t> Qt SQL，允许使用 SQL 访问数据库。这些类可以通过 &lt;QtSql&gt; 引入，而且需要在 pro 文件中添加 QT += sql。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QtScript，提供对 Qt Scripts 的支持。Qt Script 是一种类似于 JavaScript 的脚本语言。在 Qt 5 中，推荐使用 QtQml 的 JavaScript 部分。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Qt Webkit，基于 WebKit2 的实现以及一套全新的 QML API（顺便说一下，Qt 4.8 附带的是 QtWebkit 2.2）。    QtXml，XML 处理，这部分在 Qt 5 中被添加到了 QtCore。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/>
          <a:p>
            <a:r>
              <a:t>    Qt Qml，提供供 QML（一种脚本语言，也提供 JavaScript 的交互机制） 使用的 C++ API。这些类可以通过 &lt;QtQml&gt; 引入，而且需要在 pro 文件中添加 QT += qml。</a:t>
            </a:r>
          </a:p>
          <a:p>
            <a:r>
              <a:t>   QtXmlPatterns，提供对 XQuery、XPath 等的支持。</a:t>
            </a:r>
          </a:p>
          <a:p/>
          <a:p>
            <a:r>
              <a:t>    QtOpenGL，提供对 OpenGL 的支持。在 Qt 5 中，这部分被移植到 QtGui 模块。</a:t>
            </a:r>
          </a:p>
          <a:p>
            <a:r>
              <a:t>   QtOpenVG，提供对 OpenVG 的支持。</a:t>
            </a:r>
          </a:p>
          <a:p>
            <a:r>
              <a:rPr>
                <a:sym typeface="+mn-ea"/>
              </a:rPr>
              <a:t>   QtSvg，提供对 SVG 文件的支持。</a:t>
            </a:r>
            <a:endParaRPr>
              <a:sym typeface="+mn-ea"/>
            </a:endParaRPr>
          </a:p>
          <a:p/>
          <a:p/>
          <a:p/>
        </p:txBody>
      </p:sp>
      <p:sp>
        <p:nvSpPr>
          <p:cNvPr id="20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/>
        </p:txBody>
      </p:sp>
      <p:sp>
        <p:nvSpPr>
          <p:cNvPr id="20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/>
        </p:txBody>
      </p:sp>
      <p:sp>
        <p:nvSpPr>
          <p:cNvPr id="20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/>
        </p:txBody>
      </p:sp>
      <p:sp>
        <p:nvSpPr>
          <p:cNvPr id="2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/>
        </p:txBody>
      </p:sp>
      <p:sp>
        <p:nvSpPr>
          <p:cNvPr id="2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/>
        </p:txBody>
      </p:sp>
      <p:sp>
        <p:nvSpPr>
          <p:cNvPr id="2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/>
        </p:txBody>
      </p:sp>
      <p:sp>
        <p:nvSpPr>
          <p:cNvPr id="2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362400" y="3909600"/>
            <a:ext cx="5741640" cy="19357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pic>
        <p:nvPicPr>
          <p:cNvPr id="84" name="Picture 8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3362400" y="3909600"/>
            <a:ext cx="5741640" cy="19357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pic>
        <p:nvPicPr>
          <p:cNvPr id="127" name="Picture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8" name="Picture 127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3362400" y="3909600"/>
            <a:ext cx="5741640" cy="19357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pic>
        <p:nvPicPr>
          <p:cNvPr id="173" name="Picture 17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4" name="Picture 17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362400" y="3909600"/>
            <a:ext cx="5741640" cy="19357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6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pPr algn="jus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jpe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7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10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13.jpe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6"/>
          <p:cNvPicPr/>
          <p:nvPr/>
        </p:nvPicPr>
        <p:blipFill>
          <a:blip r:embed="rId13"/>
          <a:srcRect r="3540" b="4329"/>
          <a:stretch>
            <a:fillRect/>
          </a:stretch>
        </p:blipFill>
        <p:spPr>
          <a:xfrm>
            <a:off x="0" y="0"/>
            <a:ext cx="12191760" cy="68565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1842120" y="0"/>
            <a:ext cx="1034928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1270800" y="0"/>
            <a:ext cx="30888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pic>
        <p:nvPicPr>
          <p:cNvPr id="4" name="图片 6"/>
          <p:cNvPicPr/>
          <p:nvPr/>
        </p:nvPicPr>
        <p:blipFill>
          <a:blip r:embed="rId14"/>
          <a:srcRect r="31" b="3045"/>
          <a:stretch>
            <a:fillRect/>
          </a:stretch>
        </p:blipFill>
        <p:spPr>
          <a:xfrm>
            <a:off x="3960" y="1541160"/>
            <a:ext cx="12187800" cy="3657240"/>
          </a:xfrm>
          <a:prstGeom prst="rect">
            <a:avLst/>
          </a:prstGeom>
          <a:ln>
            <a:noFill/>
          </a:ln>
        </p:spPr>
      </p:pic>
      <p:sp>
        <p:nvSpPr>
          <p:cNvPr id="5" name="CustomShape 3"/>
          <p:cNvSpPr/>
          <p:nvPr/>
        </p:nvSpPr>
        <p:spPr>
          <a:xfrm>
            <a:off x="3405600" y="679680"/>
            <a:ext cx="5380560" cy="5380560"/>
          </a:xfrm>
          <a:prstGeom prst="frame">
            <a:avLst>
              <a:gd name="adj1" fmla="val 637"/>
            </a:avLst>
          </a:prstGeom>
          <a:solidFill>
            <a:srgbClr val="171717"/>
          </a:solidFill>
          <a:ln w="12600">
            <a:solidFill>
              <a:srgbClr val="2F2F2F"/>
            </a:solidFill>
            <a:miter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3405600" y="2433600"/>
            <a:ext cx="5234040" cy="13532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4000" b="1">
                <a:solidFill>
                  <a:srgbClr val="FFFFFF"/>
                </a:solidFill>
                <a:latin typeface="Arial" panose="02080604020202020204" charset="0"/>
                <a:ea typeface="黑体"/>
              </a:rPr>
              <a:t>Click to edit the title text format单击此处编辑母版标题样式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8" name="PlaceHolder 6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9" name="PlaceHolder 7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algn="just">
              <a:buSzPct val="45000"/>
              <a:buFont typeface="StarSymbol"/>
              <a:buChar char=""/>
            </a:pPr>
            <a:r>
              <a:rPr lang="zh-CN" sz="2400">
                <a:latin typeface="Arial" panose="02080604020202020204" charset="0"/>
              </a:rPr>
              <a:t>Click to edit the outline text format</a:t>
            </a:r>
            <a:endParaRPr lang="zh-CN" sz="2400">
              <a:latin typeface="Arial" panose="02080604020202020204" charset="0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Arial" panose="02080604020202020204" charset="0"/>
              </a:rPr>
              <a:t>Second Outline Level</a:t>
            </a:r>
            <a:endParaRPr lang="zh-CN" sz="2000">
              <a:latin typeface="Arial" panose="02080604020202020204" charset="0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Arial" panose="02080604020202020204" charset="0"/>
              </a:rPr>
              <a:t>Third Outline Level</a:t>
            </a:r>
            <a:endParaRPr lang="zh-CN">
              <a:latin typeface="Arial" panose="02080604020202020204" charset="0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Arial" panose="02080604020202020204" charset="0"/>
              </a:rPr>
              <a:t>Fourth Outline Level</a:t>
            </a:r>
            <a:endParaRPr lang="zh-CN">
              <a:latin typeface="Arial" panose="02080604020202020204" charset="0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" panose="02080604020202020204" charset="0"/>
              </a:rPr>
              <a:t>Fifth Outline Level</a:t>
            </a:r>
            <a:endParaRPr lang="zh-CN" sz="2000">
              <a:latin typeface="Arial" panose="02080604020202020204" charset="0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" panose="02080604020202020204" charset="0"/>
              </a:rPr>
              <a:t>Sixth Outline Level</a:t>
            </a:r>
            <a:endParaRPr lang="zh-CN" sz="2000">
              <a:latin typeface="Arial" panose="02080604020202020204" charset="0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" panose="0208060402020202020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6"/>
          <p:cNvPicPr/>
          <p:nvPr/>
        </p:nvPicPr>
        <p:blipFill>
          <a:blip r:embed="rId13"/>
          <a:srcRect r="3540" b="4329"/>
          <a:stretch>
            <a:fillRect/>
          </a:stretch>
        </p:blipFill>
        <p:spPr>
          <a:xfrm>
            <a:off x="0" y="0"/>
            <a:ext cx="12191760" cy="685656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1842120" y="0"/>
            <a:ext cx="1034928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46" name="CustomShape 2"/>
          <p:cNvSpPr/>
          <p:nvPr/>
        </p:nvSpPr>
        <p:spPr>
          <a:xfrm>
            <a:off x="1270800" y="0"/>
            <a:ext cx="30888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2057400" y="316800"/>
            <a:ext cx="9639720" cy="6991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zh-CN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Click to edit the title text format单击此处编辑标题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2057400" y="1147320"/>
            <a:ext cx="9639720" cy="5073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Click to edit the outline text format</a:t>
            </a:r>
            <a:endParaRPr lang="zh-CN" sz="24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Second Outline Level</a:t>
            </a:r>
            <a:endParaRPr lang="zh-CN" sz="24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Third Outline Level</a:t>
            </a:r>
            <a:endParaRPr lang="zh-CN" sz="24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Fourth Outline Level</a:t>
            </a:r>
            <a:endParaRPr lang="zh-CN" sz="24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Fifth Outline Level</a:t>
            </a:r>
            <a:endParaRPr lang="zh-CN" sz="24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Sixth Outline Level</a:t>
            </a:r>
            <a:endParaRPr lang="zh-CN" sz="24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>
              <a:lnSpc>
                <a:spcPct val="100000"/>
              </a:lnSpc>
              <a:buFont typeface="Wingdings" panose="05000000000000000000" charset="2"/>
              <a:buChar char=""/>
            </a:pPr>
            <a:r>
              <a:rPr lang="zh-CN" sz="24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Seventh Outline Level单击此处编辑母版文本样式</a:t>
            </a:r>
            <a:endParaRPr lang="zh-CN" sz="24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2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第二级</a:t>
            </a:r>
            <a:endParaRPr 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3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zh-CN">
                <a:solidFill>
                  <a:srgbClr val="2F2F2F"/>
                </a:solidFill>
                <a:latin typeface="Arial" panose="02080604020202020204" charset="0"/>
                <a:ea typeface="黑体"/>
              </a:rPr>
              <a:t>第三级</a:t>
            </a:r>
            <a:endParaRPr lang="zh-CN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4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zh-CN">
                <a:solidFill>
                  <a:srgbClr val="2F2F2F"/>
                </a:solidFill>
                <a:latin typeface="Arial" panose="02080604020202020204" charset="0"/>
                <a:ea typeface="黑体"/>
              </a:rPr>
              <a:t>第四级</a:t>
            </a:r>
            <a:endParaRPr lang="zh-CN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5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zh-CN">
                <a:solidFill>
                  <a:srgbClr val="2F2F2F"/>
                </a:solidFill>
                <a:latin typeface="Arial" panose="02080604020202020204" charset="0"/>
                <a:ea typeface="黑体"/>
              </a:rPr>
              <a:t>第五级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 6"/>
          <p:cNvPicPr/>
          <p:nvPr/>
        </p:nvPicPr>
        <p:blipFill>
          <a:blip r:embed="rId13"/>
          <a:srcRect r="3540" b="4329"/>
          <a:stretch>
            <a:fillRect/>
          </a:stretch>
        </p:blipFill>
        <p:spPr>
          <a:xfrm>
            <a:off x="0" y="0"/>
            <a:ext cx="12191760" cy="685656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1842120" y="0"/>
            <a:ext cx="1034928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88" name="CustomShape 2"/>
          <p:cNvSpPr/>
          <p:nvPr/>
        </p:nvSpPr>
        <p:spPr>
          <a:xfrm>
            <a:off x="1270800" y="0"/>
            <a:ext cx="30888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2057400" y="316800"/>
            <a:ext cx="9639720" cy="6991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zh-CN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Click to edit the title text format单击此处编辑母版标题样式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2057400" y="1220040"/>
            <a:ext cx="4507560" cy="49320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Click to edit the outline text format</a:t>
            </a:r>
            <a:endParaRPr lang="zh-CN" sz="24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Second Outline Level</a:t>
            </a:r>
            <a:endParaRPr lang="zh-CN" sz="24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Third Outline Level</a:t>
            </a:r>
            <a:endParaRPr lang="zh-CN" sz="24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Fourth Outline Level</a:t>
            </a:r>
            <a:endParaRPr lang="zh-CN" sz="24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Fifth Outline Level</a:t>
            </a:r>
            <a:endParaRPr lang="zh-CN" sz="24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Sixth Outline Level</a:t>
            </a:r>
            <a:endParaRPr lang="zh-CN" sz="24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>
              <a:lnSpc>
                <a:spcPct val="100000"/>
              </a:lnSpc>
              <a:buFont typeface="Wingdings" panose="05000000000000000000" charset="2"/>
              <a:buChar char=""/>
            </a:pPr>
            <a:r>
              <a:rPr lang="zh-CN" sz="24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Seventh Outline Level单击此处编辑母版文本样式</a:t>
            </a:r>
            <a:endParaRPr lang="zh-CN" sz="24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2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第二级</a:t>
            </a:r>
            <a:endParaRPr 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3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zh-CN">
                <a:solidFill>
                  <a:srgbClr val="2F2F2F"/>
                </a:solidFill>
                <a:latin typeface="Arial" panose="02080604020202020204" charset="0"/>
                <a:ea typeface="黑体"/>
              </a:rPr>
              <a:t>第三级</a:t>
            </a:r>
            <a:endParaRPr lang="zh-CN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4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zh-CN">
                <a:solidFill>
                  <a:srgbClr val="2F2F2F"/>
                </a:solidFill>
                <a:latin typeface="Arial" panose="02080604020202020204" charset="0"/>
                <a:ea typeface="黑体"/>
              </a:rPr>
              <a:t>第四级</a:t>
            </a:r>
            <a:endParaRPr lang="zh-CN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5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zh-CN">
                <a:solidFill>
                  <a:srgbClr val="2F2F2F"/>
                </a:solidFill>
                <a:latin typeface="Arial" panose="02080604020202020204" charset="0"/>
                <a:ea typeface="黑体"/>
              </a:rPr>
              <a:t>第五级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7176960" y="1220040"/>
            <a:ext cx="4506840" cy="4932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zh-CN" sz="1200">
                <a:solidFill>
                  <a:srgbClr val="8F8F8F"/>
                </a:solidFill>
                <a:latin typeface="Arial" panose="02080604020202020204" charset="0"/>
                <a:ea typeface="黑体"/>
              </a:rPr>
              <a:t>Click to edit the outline text format</a:t>
            </a:r>
            <a:endParaRPr lang="zh-CN" sz="1200">
              <a:solidFill>
                <a:srgbClr val="8F8F8F"/>
              </a:solidFill>
              <a:latin typeface="Arial" panose="02080604020202020204" charset="0"/>
              <a:ea typeface="黑体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1200">
                <a:solidFill>
                  <a:srgbClr val="8F8F8F"/>
                </a:solidFill>
                <a:latin typeface="Arial" panose="02080604020202020204" charset="0"/>
                <a:ea typeface="黑体"/>
              </a:rPr>
              <a:t>Second Outline Level</a:t>
            </a:r>
            <a:endParaRPr lang="zh-CN" sz="1200">
              <a:solidFill>
                <a:srgbClr val="8F8F8F"/>
              </a:solidFill>
              <a:latin typeface="Arial" panose="02080604020202020204" charset="0"/>
              <a:ea typeface="黑体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1200">
                <a:solidFill>
                  <a:srgbClr val="8F8F8F"/>
                </a:solidFill>
                <a:latin typeface="Arial" panose="02080604020202020204" charset="0"/>
                <a:ea typeface="黑体"/>
              </a:rPr>
              <a:t>Third Outline Level</a:t>
            </a:r>
            <a:endParaRPr lang="zh-CN" sz="1200">
              <a:solidFill>
                <a:srgbClr val="8F8F8F"/>
              </a:solidFill>
              <a:latin typeface="Arial" panose="02080604020202020204" charset="0"/>
              <a:ea typeface="黑体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1200">
                <a:solidFill>
                  <a:srgbClr val="8F8F8F"/>
                </a:solidFill>
                <a:latin typeface="Arial" panose="02080604020202020204" charset="0"/>
                <a:ea typeface="黑体"/>
              </a:rPr>
              <a:t>Fourth Outline Level</a:t>
            </a:r>
            <a:endParaRPr lang="zh-CN" sz="1200">
              <a:solidFill>
                <a:srgbClr val="8F8F8F"/>
              </a:solidFill>
              <a:latin typeface="Arial" panose="02080604020202020204" charset="0"/>
              <a:ea typeface="黑体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1200">
                <a:solidFill>
                  <a:srgbClr val="8F8F8F"/>
                </a:solidFill>
                <a:latin typeface="Arial" panose="02080604020202020204" charset="0"/>
                <a:ea typeface="黑体"/>
              </a:rPr>
              <a:t>Fifth Outline Level</a:t>
            </a:r>
            <a:endParaRPr lang="zh-CN" sz="1200">
              <a:solidFill>
                <a:srgbClr val="8F8F8F"/>
              </a:solidFill>
              <a:latin typeface="Arial" panose="02080604020202020204" charset="0"/>
              <a:ea typeface="黑体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1200">
                <a:solidFill>
                  <a:srgbClr val="8F8F8F"/>
                </a:solidFill>
                <a:latin typeface="Arial" panose="02080604020202020204" charset="0"/>
                <a:ea typeface="黑体"/>
              </a:rPr>
              <a:t>Sixth Outline Level</a:t>
            </a:r>
            <a:endParaRPr lang="zh-CN" sz="1200">
              <a:solidFill>
                <a:srgbClr val="8F8F8F"/>
              </a:solidFill>
              <a:latin typeface="Arial" panose="02080604020202020204" charset="0"/>
              <a:ea typeface="黑体"/>
            </a:endParaRPr>
          </a:p>
          <a:p>
            <a:pPr>
              <a:lnSpc>
                <a:spcPct val="100000"/>
              </a:lnSpc>
              <a:buFont typeface="Wingdings" panose="05000000000000000000" charset="2"/>
              <a:buChar char=""/>
            </a:pPr>
            <a:r>
              <a:rPr lang="zh-CN" sz="1200">
                <a:solidFill>
                  <a:srgbClr val="8F8F8F"/>
                </a:solidFill>
                <a:latin typeface="Arial" panose="02080604020202020204" charset="0"/>
                <a:ea typeface="黑体"/>
              </a:rPr>
              <a:t>Seventh Outline Level单击此处编辑母版文本样式</a:t>
            </a:r>
            <a:endParaRPr lang="zh-CN" sz="1200">
              <a:solidFill>
                <a:srgbClr val="8F8F8F"/>
              </a:solidFill>
              <a:latin typeface="Arial" panose="02080604020202020204" charset="0"/>
              <a:ea typeface="黑体"/>
            </a:endParaRPr>
          </a:p>
          <a:p>
            <a:pPr lvl="2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第二级</a:t>
            </a:r>
            <a:endParaRPr 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3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zh-CN">
                <a:solidFill>
                  <a:srgbClr val="2F2F2F"/>
                </a:solidFill>
                <a:latin typeface="Arial" panose="02080604020202020204" charset="0"/>
                <a:ea typeface="黑体"/>
              </a:rPr>
              <a:t>第三级</a:t>
            </a:r>
            <a:endParaRPr lang="zh-CN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4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zh-CN">
                <a:solidFill>
                  <a:srgbClr val="2F2F2F"/>
                </a:solidFill>
                <a:latin typeface="Arial" panose="02080604020202020204" charset="0"/>
                <a:ea typeface="黑体"/>
              </a:rPr>
              <a:t>第四级</a:t>
            </a:r>
            <a:endParaRPr lang="zh-CN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5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zh-CN">
                <a:solidFill>
                  <a:srgbClr val="2F2F2F"/>
                </a:solidFill>
                <a:latin typeface="Arial" panose="02080604020202020204" charset="0"/>
                <a:ea typeface="黑体"/>
              </a:rPr>
              <a:t>第五级</a:t>
            </a:r>
          </a:p>
        </p:txBody>
      </p:sp>
      <p:sp>
        <p:nvSpPr>
          <p:cNvPr id="92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93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94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 6"/>
          <p:cNvPicPr/>
          <p:nvPr/>
        </p:nvPicPr>
        <p:blipFill>
          <a:blip r:embed="rId13"/>
          <a:srcRect r="3540" b="4329"/>
          <a:stretch>
            <a:fillRect/>
          </a:stretch>
        </p:blipFill>
        <p:spPr>
          <a:xfrm>
            <a:off x="0" y="0"/>
            <a:ext cx="12191760" cy="68565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1842120" y="0"/>
            <a:ext cx="1034928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131" name="CustomShape 2"/>
          <p:cNvSpPr/>
          <p:nvPr/>
        </p:nvSpPr>
        <p:spPr>
          <a:xfrm>
            <a:off x="1270800" y="0"/>
            <a:ext cx="30888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132" name="CustomShape 3"/>
          <p:cNvSpPr/>
          <p:nvPr/>
        </p:nvSpPr>
        <p:spPr>
          <a:xfrm>
            <a:off x="1523880" y="0"/>
            <a:ext cx="9143640" cy="6857640"/>
          </a:xfrm>
          <a:prstGeom prst="rect">
            <a:avLst/>
          </a:prstGeom>
          <a:solidFill>
            <a:srgbClr val="104D68"/>
          </a:solidFill>
          <a:ln w="12600">
            <a:noFill/>
          </a:ln>
        </p:spPr>
      </p:sp>
      <p:sp>
        <p:nvSpPr>
          <p:cNvPr id="133" name="Line 4"/>
          <p:cNvSpPr/>
          <p:nvPr/>
        </p:nvSpPr>
        <p:spPr>
          <a:xfrm>
            <a:off x="3423960" y="4333680"/>
            <a:ext cx="5500800" cy="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</p:sp>
      <p:sp>
        <p:nvSpPr>
          <p:cNvPr id="134" name="CustomShape 5"/>
          <p:cNvSpPr/>
          <p:nvPr/>
        </p:nvSpPr>
        <p:spPr>
          <a:xfrm>
            <a:off x="3363840" y="3909960"/>
            <a:ext cx="5741640" cy="41868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Line 6"/>
          <p:cNvSpPr/>
          <p:nvPr/>
        </p:nvSpPr>
        <p:spPr>
          <a:xfrm>
            <a:off x="3423960" y="3909960"/>
            <a:ext cx="5500800" cy="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</p:sp>
      <p:sp>
        <p:nvSpPr>
          <p:cNvPr id="136" name="PlaceHolder 7"/>
          <p:cNvSpPr>
            <a:spLocks noGrp="1"/>
          </p:cNvSpPr>
          <p:nvPr>
            <p:ph type="title"/>
          </p:nvPr>
        </p:nvSpPr>
        <p:spPr>
          <a:xfrm>
            <a:off x="3362400" y="3909600"/>
            <a:ext cx="5741640" cy="4172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Arial" panose="02080604020202020204" charset="0"/>
                <a:ea typeface="黑体"/>
              </a:rPr>
              <a:t>Click to edit the title text format单击此处编辑母版标题样式</a:t>
            </a:r>
          </a:p>
        </p:txBody>
      </p:sp>
      <p:sp>
        <p:nvSpPr>
          <p:cNvPr id="137" name="PlaceHolder 8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138" name="PlaceHolder 9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139" name="PlaceHolder 10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14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algn="just">
              <a:buSzPct val="45000"/>
              <a:buFont typeface="StarSymbol"/>
              <a:buChar char=""/>
            </a:pPr>
            <a:r>
              <a:rPr lang="zh-CN" sz="2400">
                <a:latin typeface="Arial" panose="02080604020202020204" charset="0"/>
              </a:rPr>
              <a:t>Click to edit the outline text format</a:t>
            </a:r>
            <a:endParaRPr lang="zh-CN" sz="2400">
              <a:latin typeface="Arial" panose="02080604020202020204" charset="0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Arial" panose="02080604020202020204" charset="0"/>
              </a:rPr>
              <a:t>Second Outline Level</a:t>
            </a:r>
            <a:endParaRPr lang="zh-CN" sz="2000">
              <a:latin typeface="Arial" panose="02080604020202020204" charset="0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Arial" panose="02080604020202020204" charset="0"/>
              </a:rPr>
              <a:t>Third Outline Level</a:t>
            </a:r>
            <a:endParaRPr lang="zh-CN">
              <a:latin typeface="Arial" panose="02080604020202020204" charset="0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Arial" panose="02080604020202020204" charset="0"/>
              </a:rPr>
              <a:t>Fourth Outline Level</a:t>
            </a:r>
            <a:endParaRPr lang="zh-CN">
              <a:latin typeface="Arial" panose="02080604020202020204" charset="0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" panose="02080604020202020204" charset="0"/>
              </a:rPr>
              <a:t>Fifth Outline Level</a:t>
            </a:r>
            <a:endParaRPr lang="zh-CN" sz="2000">
              <a:latin typeface="Arial" panose="02080604020202020204" charset="0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" panose="02080604020202020204" charset="0"/>
              </a:rPr>
              <a:t>Sixth Outline Level</a:t>
            </a:r>
            <a:endParaRPr lang="zh-CN" sz="2000">
              <a:latin typeface="Arial" panose="02080604020202020204" charset="0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" panose="0208060402020202020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555360" y="3751200"/>
            <a:ext cx="5234040" cy="13532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4000" b="1">
                <a:solidFill>
                  <a:srgbClr val="FFFFFF"/>
                </a:solidFill>
                <a:latin typeface="Arial" panose="02080604020202020204" charset="0"/>
                <a:ea typeface="黑体"/>
              </a:rPr>
              <a:t>Qt for ROS</a:t>
            </a:r>
          </a:p>
        </p:txBody>
      </p:sp>
      <p:sp>
        <p:nvSpPr>
          <p:cNvPr id="181" name="TextShape 2"/>
          <p:cNvSpPr txBox="1"/>
          <p:nvPr/>
        </p:nvSpPr>
        <p:spPr>
          <a:xfrm>
            <a:off x="3520800" y="5396400"/>
            <a:ext cx="5090040" cy="467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>
                <a:solidFill>
                  <a:srgbClr val="2F2F2F"/>
                </a:solidFill>
                <a:latin typeface="Arial" panose="02080604020202020204" charset="0"/>
                <a:ea typeface="黑体"/>
              </a:rPr>
              <a:t>刘振坤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962000" y="152365"/>
            <a:ext cx="9639720" cy="6991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x-none" altLang="zh-CN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如何使用Qt去订阅一个话题</a:t>
            </a:r>
            <a:endParaRPr lang="x-none" altLang="zh-CN" sz="3200" b="1">
              <a:solidFill>
                <a:srgbClr val="0A3142"/>
              </a:solidFill>
              <a:latin typeface="Arial" panose="02080604020202020204" charset="0"/>
              <a:ea typeface="黑体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2210" y="1581150"/>
            <a:ext cx="5114290" cy="43237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33930" y="2078355"/>
            <a:ext cx="3887470" cy="2287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x-none" altLang=""/>
              <a:t>如图，object1首先使用subscribe()函数订阅一个话题，绑定到CallBackfunc()回调函数中，这和C++的订阅一个话题一样。</a:t>
            </a:r>
            <a:endParaRPr lang="x-none" altLang=""/>
          </a:p>
          <a:p>
            <a:pPr indent="457200" fontAlgn="auto"/>
            <a:r>
              <a:rPr lang="x-none" altLang=""/>
              <a:t>唯一不同的一点是在回调函数中，使用信号将获取到的话题信息发送给Qt的其他对象，以实现对象之间的交互。</a:t>
            </a:r>
            <a:endParaRPr lang="x-none" altLang="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" name="TextShape 1"/>
          <p:cNvSpPr txBox="1"/>
          <p:nvPr/>
        </p:nvSpPr>
        <p:spPr>
          <a:xfrm>
            <a:off x="2100430" y="152365"/>
            <a:ext cx="9639720" cy="6991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x-none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my_find_object</a:t>
            </a:r>
            <a:endParaRPr lang="x-none" sz="3200" b="1">
              <a:solidFill>
                <a:srgbClr val="0A3142"/>
              </a:solidFill>
              <a:latin typeface="Arial" panose="02080604020202020204" charset="0"/>
              <a:ea typeface="黑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53945" y="783590"/>
            <a:ext cx="6796405" cy="3659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ym typeface="+mn-ea"/>
              </a:rPr>
              <a:t>功能：接收节点uvc_camera_node采集的图像，然后显示出来.</a:t>
            </a:r>
            <a:endParaRPr lang="x-none" altLang="en-US"/>
          </a:p>
          <a:p>
            <a:endParaRPr lang="x-none" altLang="en-US"/>
          </a:p>
          <a:p>
            <a:r>
              <a:rPr lang="x-none" altLang="en-US">
                <a:sym typeface="+mn-ea"/>
              </a:rPr>
              <a:t>可以分为以下两个部分：</a:t>
            </a:r>
            <a:endParaRPr lang="x-none" altLang="en-US"/>
          </a:p>
          <a:p>
            <a:r>
              <a:rPr lang="x-none" altLang="en-US">
                <a:sym typeface="+mn-ea"/>
              </a:rPr>
              <a:t>1. 后端获取话题数据：</a:t>
            </a:r>
            <a:endParaRPr lang="x-none" altLang="en-US"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>
                <a:sym typeface="+mn-ea"/>
              </a:rPr>
              <a:t>以一定的频率获取话题上的数据；</a:t>
            </a:r>
            <a:endParaRPr lang="x-none" altLang="en-US"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>
                <a:sym typeface="+mn-ea"/>
              </a:rPr>
              <a:t>将数据通过信号发送出去；</a:t>
            </a:r>
            <a:endParaRPr lang="x-none" altLang="en-US"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>
                <a:sym typeface="+mn-ea"/>
              </a:rPr>
              <a:t>接收前端发送过来的控制信号(开始/停止/频率)。</a:t>
            </a:r>
            <a:endParaRPr lang="x-none" altLang="en-US">
              <a:sym typeface="+mn-ea"/>
            </a:endParaRPr>
          </a:p>
          <a:p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2. 前端显示：</a:t>
            </a:r>
            <a:endParaRPr lang="x-none" altLang="en-US"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>
                <a:sym typeface="+mn-ea"/>
              </a:rPr>
              <a:t>接收后端发送的图像数据，并显示出来.</a:t>
            </a:r>
            <a:endParaRPr lang="x-none" altLang="en-US"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>
                <a:sym typeface="+mn-ea"/>
              </a:rPr>
              <a:t>可以控制开始/结束，设置频率.</a:t>
            </a:r>
            <a:endParaRPr lang="x-none" altLang="en-US"/>
          </a:p>
          <a:p>
            <a:endParaRPr lang="x-none" altLang="en-US"/>
          </a:p>
          <a:p>
            <a:endParaRPr lang="en-US" alt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2816225"/>
            <a:ext cx="6886575" cy="34436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70" y="2461260"/>
            <a:ext cx="9008745" cy="4150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5810" y="1479550"/>
            <a:ext cx="9959340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 sz="1400"/>
          </a:p>
          <a:p>
            <a:r>
              <a:rPr lang="en-US" altLang="en-US" sz="1400"/>
              <a:t>int main(int argc,char ** argv)</a:t>
            </a:r>
            <a:endParaRPr lang="en-US" altLang="en-US" sz="1400"/>
          </a:p>
          <a:p>
            <a:r>
              <a:rPr lang="en-US" altLang="en-US" sz="1400"/>
              <a:t>{</a:t>
            </a:r>
            <a:endParaRPr lang="en-US" altLang="en-US" sz="1400"/>
          </a:p>
          <a:p>
            <a:r>
              <a:rPr lang="en-US" altLang="en-US" sz="1400"/>
              <a:t>  </a:t>
            </a:r>
            <a:r>
              <a:rPr lang="en-US" altLang="en-US" sz="1400">
                <a:solidFill>
                  <a:schemeClr val="accent2"/>
                </a:solidFill>
              </a:rPr>
              <a:t>QApplication app(argc, argv);  </a:t>
            </a:r>
            <a:r>
              <a:rPr lang="x-none" altLang="en-US" sz="1400">
                <a:solidFill>
                  <a:schemeClr val="accent2"/>
                </a:solidFill>
              </a:rPr>
              <a:t>//QApplication类是所有Qt程序的总入口  相当于roscore对于ROS节点</a:t>
            </a:r>
            <a:endParaRPr lang="x-none" altLang="en-US" sz="1400">
              <a:solidFill>
                <a:schemeClr val="accent2"/>
              </a:solidFill>
            </a:endParaRPr>
          </a:p>
          <a:p>
            <a:endParaRPr lang="x-none" altLang="en-US" sz="1400">
              <a:solidFill>
                <a:schemeClr val="accent2"/>
              </a:solidFill>
            </a:endParaRPr>
          </a:p>
          <a:p>
            <a:r>
              <a:rPr lang="en-US" altLang="en-US" sz="1400"/>
              <a:t>  ros::init(argc, argv, "my_find_object");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  </a:t>
            </a:r>
            <a:r>
              <a:rPr lang="en-US" altLang="en-US" sz="1400">
                <a:solidFill>
                  <a:schemeClr val="accent3">
                    <a:lumMod val="75000"/>
                  </a:schemeClr>
                </a:solidFill>
              </a:rPr>
              <a:t>my_widget i_w;</a:t>
            </a:r>
            <a:endParaRPr lang="en-US" altLang="en-US" sz="140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en-US" sz="1400">
                <a:solidFill>
                  <a:schemeClr val="accent3">
                    <a:lumMod val="75000"/>
                  </a:schemeClr>
                </a:solidFill>
              </a:rPr>
              <a:t>  i_w.show();</a:t>
            </a:r>
            <a:endParaRPr lang="en-US" altLang="en-US" sz="140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en-US" sz="140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en-US" sz="1400"/>
              <a:t> </a:t>
            </a:r>
            <a:r>
              <a:rPr lang="en-US" altLang="en-US" sz="1400">
                <a:solidFill>
                  <a:schemeClr val="accent2"/>
                </a:solidFill>
              </a:rPr>
              <a:t> app.exec();   </a:t>
            </a:r>
            <a:r>
              <a:rPr lang="x-none" altLang="en-US" sz="1400">
                <a:solidFill>
                  <a:schemeClr val="accent2"/>
                </a:solidFill>
              </a:rPr>
              <a:t>//进入QT的事件循环</a:t>
            </a:r>
            <a:endParaRPr lang="x-none" altLang="en-US" sz="1400">
              <a:solidFill>
                <a:schemeClr val="accent2"/>
              </a:solidFill>
            </a:endParaRPr>
          </a:p>
          <a:p>
            <a:endParaRPr lang="x-none" altLang="en-US" sz="1400">
              <a:solidFill>
                <a:schemeClr val="accent2"/>
              </a:solidFill>
            </a:endParaRPr>
          </a:p>
          <a:p>
            <a:r>
              <a:rPr lang="en-US" altLang="en-US" sz="1400"/>
              <a:t>  return 0;</a:t>
            </a:r>
            <a:endParaRPr lang="en-US" altLang="en-US" sz="1400"/>
          </a:p>
          <a:p>
            <a:r>
              <a:rPr lang="en-US" altLang="en-US" sz="1400"/>
              <a:t>}</a:t>
            </a:r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2118360" y="440055"/>
            <a:ext cx="474726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>
                <a:sym typeface="+mn-ea"/>
              </a:rPr>
              <a:t>main.cpp</a:t>
            </a:r>
            <a:endParaRPr lang="" altLang="en-US" sz="3200" b="1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077720" y="875665"/>
            <a:ext cx="9861550" cy="5415915"/>
          </a:xfrm>
        </p:spPr>
        <p:txBody>
          <a:bodyPr/>
          <a:p>
            <a:endParaRPr lang="en-US" altLang="en-US" sz="1400"/>
          </a:p>
          <a:p>
            <a:r>
              <a:rPr lang="en-US" altLang="en-US" sz="1400"/>
              <a:t>class my_widget : </a:t>
            </a:r>
            <a:r>
              <a:rPr lang="en-US" altLang="en-US" sz="1600">
                <a:solidFill>
                  <a:srgbClr val="FF0000"/>
                </a:solidFill>
              </a:rPr>
              <a:t>public QWidget</a:t>
            </a:r>
            <a:endParaRPr lang="en-US" altLang="en-US" sz="1600">
              <a:solidFill>
                <a:srgbClr val="FF0000"/>
              </a:solidFill>
            </a:endParaRPr>
          </a:p>
          <a:p>
            <a:r>
              <a:rPr lang="en-US" altLang="en-US" sz="1400"/>
              <a:t>{</a:t>
            </a:r>
            <a:endParaRPr lang="en-US" altLang="en-US" sz="1400"/>
          </a:p>
          <a:p>
            <a:r>
              <a:rPr lang="en-US" altLang="en-US" sz="1400"/>
              <a:t>  Q_OBJECT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600">
                <a:solidFill>
                  <a:srgbClr val="FF0000"/>
                </a:solidFill>
              </a:rPr>
              <a:t>public Q_SLOTS:</a:t>
            </a:r>
            <a:endParaRPr lang="en-US" altLang="en-US" sz="1600">
              <a:solidFill>
                <a:srgbClr val="FF0000"/>
              </a:solidFill>
            </a:endParaRPr>
          </a:p>
          <a:p>
            <a:r>
              <a:rPr lang="en-US" altLang="en-US" sz="1400"/>
              <a:t>  void show_imame(const cv::Mat &amp; image);  </a:t>
            </a:r>
            <a:r>
              <a:rPr lang="x-none" altLang="en-US" sz="1400"/>
              <a:t>//用于接收后端发来的imageReceived(const cv::Mat &amp;)信号</a:t>
            </a:r>
            <a:endParaRPr lang="x-none" altLang="en-US" sz="1400"/>
          </a:p>
          <a:p>
            <a:endParaRPr lang="en-US" altLang="en-US" sz="1400"/>
          </a:p>
          <a:p>
            <a:r>
              <a:rPr lang="en-US" altLang="en-US" sz="1600">
                <a:solidFill>
                  <a:srgbClr val="FF0000"/>
                </a:solidFill>
              </a:rPr>
              <a:t>private:</a:t>
            </a:r>
            <a:endParaRPr lang="en-US" altLang="en-US" sz="1600">
              <a:solidFill>
                <a:srgbClr val="FF0000"/>
              </a:solidFill>
            </a:endParaRPr>
          </a:p>
          <a:p>
            <a:r>
              <a:rPr lang="en-US" altLang="en-US" sz="1400"/>
              <a:t>  Ui::my_widget *ui;   </a:t>
            </a:r>
            <a:r>
              <a:rPr lang="x-none" altLang="en-US" sz="1400"/>
              <a:t>//显示界面</a:t>
            </a:r>
            <a:endParaRPr lang="x-none" altLang="en-US" sz="1400"/>
          </a:p>
          <a:p>
            <a:r>
              <a:rPr lang="en-US" altLang="en-US" sz="1400"/>
              <a:t>  QLabel *mp_view;   </a:t>
            </a:r>
            <a:r>
              <a:rPr lang="x-none" altLang="en-US" sz="1400"/>
              <a:t>//显示图片的组件</a:t>
            </a:r>
            <a:endParaRPr lang="x-none" altLang="en-US" sz="1400"/>
          </a:p>
          <a:p>
            <a:r>
              <a:rPr lang="en-US" altLang="en-US" sz="1400"/>
              <a:t>  QHBoxLayout *mp_hlayout;  </a:t>
            </a:r>
            <a:r>
              <a:rPr lang="x-none" altLang="en-US" sz="1400"/>
              <a:t>//显示图片组件所在的布局管理器</a:t>
            </a:r>
            <a:endParaRPr lang="x-none" altLang="en-US" sz="1400"/>
          </a:p>
          <a:p>
            <a:endParaRPr lang="en-US" altLang="en-US" sz="1400"/>
          </a:p>
          <a:p>
            <a:r>
              <a:rPr lang="en-US" altLang="en-US" sz="1400"/>
              <a:t>  my_node *mp_node;   </a:t>
            </a:r>
            <a:r>
              <a:rPr lang="x-none" altLang="en-US" sz="1400"/>
              <a:t>//后端类</a:t>
            </a:r>
            <a:endParaRPr lang="x-none" altLang="en-US" sz="1400"/>
          </a:p>
          <a:p>
            <a:r>
              <a:rPr lang="en-US" altLang="en-US" sz="1400"/>
              <a:t>};</a:t>
            </a:r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2017395" y="147955"/>
            <a:ext cx="8204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>
                <a:sym typeface="+mn-ea"/>
              </a:rPr>
              <a:t>my_widget.h</a:t>
            </a:r>
            <a:endParaRPr lang="" altLang="en-US" sz="3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1860550" y="806450"/>
            <a:ext cx="9728200" cy="6065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/>
              <a:t>my_widget::my_widget(QWidget *parent) :</a:t>
            </a:r>
            <a:endParaRPr lang="x-none" altLang="en-US" sz="1400"/>
          </a:p>
          <a:p>
            <a:r>
              <a:rPr lang="x-none" altLang="en-US" sz="1400"/>
              <a:t>  QWidget(parent),</a:t>
            </a:r>
            <a:endParaRPr lang="x-none" altLang="en-US" sz="1400"/>
          </a:p>
          <a:p>
            <a:r>
              <a:rPr lang="x-none" altLang="en-US" sz="1400"/>
              <a:t>  ui(new Ui::my_widget)</a:t>
            </a:r>
            <a:endParaRPr lang="x-none" altLang="en-US" sz="1400"/>
          </a:p>
          <a:p>
            <a:r>
              <a:rPr lang="x-none" altLang="en-US" sz="1400"/>
              <a:t>{  </a:t>
            </a:r>
            <a:endParaRPr lang="x-none" altLang="en-US" sz="1400"/>
          </a:p>
          <a:p>
            <a:r>
              <a:rPr lang="x-none" altLang="en-US" sz="1400"/>
              <a:t>  </a:t>
            </a:r>
            <a:r>
              <a:rPr lang="x-none" altLang="en-US" sz="1400">
                <a:solidFill>
                  <a:schemeClr val="accent4"/>
                </a:solidFill>
              </a:rPr>
              <a:t>ui-&gt;setupUi(this);  //初始化UI界面</a:t>
            </a:r>
            <a:endParaRPr lang="x-none" altLang="en-US" sz="1400">
              <a:solidFill>
                <a:schemeClr val="accent4"/>
              </a:solidFill>
            </a:endParaRPr>
          </a:p>
          <a:p>
            <a:endParaRPr lang="x-none" altLang="en-US" sz="1400">
              <a:solidFill>
                <a:schemeClr val="accent4"/>
              </a:solidFill>
            </a:endParaRPr>
          </a:p>
          <a:p>
            <a:r>
              <a:rPr lang="x-none" altLang="en-US" sz="1400"/>
              <a:t>  </a:t>
            </a:r>
            <a:r>
              <a:rPr lang="x-none" altLang="en-US" sz="1400">
                <a:solidFill>
                  <a:schemeClr val="tx2">
                    <a:lumMod val="60000"/>
                    <a:lumOff val="40000"/>
                  </a:schemeClr>
                </a:solidFill>
              </a:rPr>
              <a:t>mp_view = new QLabel();</a:t>
            </a:r>
            <a:endParaRPr lang="x-none" alt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x-none" altLang="en-US" sz="1400">
                <a:solidFill>
                  <a:schemeClr val="tx2">
                    <a:lumMod val="60000"/>
                    <a:lumOff val="40000"/>
                  </a:schemeClr>
                </a:solidFill>
              </a:rPr>
              <a:t>  mp_hlayout = ui-&gt;hlayout_view;</a:t>
            </a:r>
            <a:endParaRPr lang="x-none" alt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x-none" altLang="en-US" sz="1400">
                <a:solidFill>
                  <a:schemeClr val="tx2">
                    <a:lumMod val="60000"/>
                    <a:lumOff val="40000"/>
                  </a:schemeClr>
                </a:solidFill>
              </a:rPr>
              <a:t>  mp_hlayout-&gt;addWidget(mp_view);  //将显示图片的组件加入到UI界面中</a:t>
            </a:r>
            <a:endParaRPr lang="x-none" alt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x-none" alt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x-none" altLang="en-US" sz="1400"/>
              <a:t>  mp_node = new my_node();</a:t>
            </a:r>
            <a:endParaRPr lang="x-none" altLang="en-US" sz="1400"/>
          </a:p>
          <a:p>
            <a:endParaRPr lang="x-none" altLang="en-US" sz="1400"/>
          </a:p>
          <a:p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</a:rPr>
              <a:t>  //链接行编辑器的文本改变信号  到 my_node的</a:t>
            </a: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sym typeface="+mn-ea"/>
              </a:rPr>
              <a:t>set_rate(QString)槽</a:t>
            </a:r>
            <a:endParaRPr lang="x-none" altLang="en-US" sz="1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</a:rPr>
              <a:t>  connect(ui-&gt;lineEdit_rate,SIGNAL(textEdited(const QString &amp;)),mp_node,SLOT(set_rate(QString)));</a:t>
            </a:r>
            <a:endParaRPr lang="x-none" altLang="en-US" sz="1400">
              <a:solidFill>
                <a:schemeClr val="accent6">
                  <a:lumMod val="75000"/>
                </a:schemeClr>
              </a:solidFill>
            </a:endParaRPr>
          </a:p>
          <a:p>
            <a:endParaRPr lang="x-none" altLang="en-US" sz="1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</a:rPr>
              <a:t>  //链接my_node的</a:t>
            </a: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sym typeface="+mn-ea"/>
              </a:rPr>
              <a:t>imageReceived(const cv::Mat &amp; ) 到 显示图片函数</a:t>
            </a:r>
            <a:endParaRPr lang="x-none" altLang="en-US" sz="1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</a:rPr>
              <a:t>  connect(mp_node,SIGNAL(imageReceived(const cv::Mat &amp; )),this,SLOT(show_imame(const cv::Mat &amp; )));</a:t>
            </a:r>
            <a:endParaRPr lang="x-none" altLang="en-US" sz="1400">
              <a:solidFill>
                <a:schemeClr val="accent6">
                  <a:lumMod val="75000"/>
                </a:schemeClr>
              </a:solidFill>
            </a:endParaRPr>
          </a:p>
          <a:p>
            <a:endParaRPr lang="x-none" altLang="en-US" sz="1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</a:rPr>
              <a:t>  //</a:t>
            </a: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sym typeface="+mn-ea"/>
              </a:rPr>
              <a:t>链接按键的点击信号  到 my_node的start()槽</a:t>
            </a:r>
            <a:endParaRPr lang="x-none" altLang="en-US" sz="1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</a:rPr>
              <a:t>  connect(ui-&gt;pb_start,SIGNAL(clicked()),mp_node,SLOT(start()));</a:t>
            </a:r>
            <a:endParaRPr lang="x-none" altLang="en-US" sz="1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x-none" altLang="en-US" sz="1400"/>
              <a:t>}</a:t>
            </a:r>
            <a:endParaRPr lang="x-none" altLang="en-US" sz="1400"/>
          </a:p>
          <a:p>
            <a:endParaRPr lang="x-none" altLang="en-US" sz="1400"/>
          </a:p>
          <a:p>
            <a:r>
              <a:rPr lang="en-US" altLang="en-US" sz="1400">
                <a:solidFill>
                  <a:srgbClr val="FF0000"/>
                </a:solidFill>
              </a:rPr>
              <a:t>void my_widget::show_imame(const cv::Mat &amp; image)</a:t>
            </a:r>
            <a:endParaRPr lang="en-US" altLang="en-US" sz="1400">
              <a:solidFill>
                <a:srgbClr val="FF0000"/>
              </a:solidFill>
            </a:endParaRPr>
          </a:p>
          <a:p>
            <a:r>
              <a:rPr lang="en-US" altLang="en-US" sz="1400"/>
              <a:t>{</a:t>
            </a:r>
            <a:endParaRPr lang="en-US" altLang="en-US" sz="1400"/>
          </a:p>
          <a:p>
            <a:r>
              <a:rPr lang="en-US" altLang="en-US" sz="1400"/>
              <a:t>  mp_view-&gt;setPixmap(QPixmap::fromImage( cvtCvMat2QImage(image.clone()) ));</a:t>
            </a:r>
            <a:endParaRPr lang="en-US" altLang="en-US" sz="1400"/>
          </a:p>
          <a:p>
            <a:r>
              <a:rPr lang="en-US" altLang="en-US" sz="1400"/>
              <a:t>}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2028190" y="67310"/>
            <a:ext cx="484632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>
                <a:sym typeface="+mn-ea"/>
              </a:rPr>
              <a:t>my_widget.cpp</a:t>
            </a:r>
            <a:endParaRPr lang="" altLang="en-US" sz="3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7720" y="935990"/>
            <a:ext cx="9428480" cy="5638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8995" y="170815"/>
            <a:ext cx="64077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" sz="3200" b="1"/>
              <a:t>my_widget.ui</a:t>
            </a:r>
            <a:endParaRPr lang="x-none" altLang="" sz="3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extBox 16"/>
          <p:cNvSpPr txBox="1"/>
          <p:nvPr/>
        </p:nvSpPr>
        <p:spPr>
          <a:xfrm>
            <a:off x="1966595" y="1438275"/>
            <a:ext cx="9363710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/>
              <a:t>class my_node :public QObject</a:t>
            </a:r>
            <a:endParaRPr lang="en-US" altLang="en-US" sz="1400"/>
          </a:p>
          <a:p>
            <a:pPr algn="l"/>
            <a:r>
              <a:rPr lang="en-US" altLang="en-US" sz="1400"/>
              <a:t>{</a:t>
            </a:r>
            <a:endParaRPr lang="en-US" altLang="en-US" sz="1400"/>
          </a:p>
          <a:p>
            <a:pPr algn="l"/>
            <a:r>
              <a:rPr lang="en-US" altLang="en-US" sz="1400"/>
              <a:t>  Q_OBJECT</a:t>
            </a:r>
            <a:endParaRPr lang="en-US" altLang="en-US" sz="1400"/>
          </a:p>
          <a:p>
            <a:pPr algn="l"/>
            <a:endParaRPr lang="en-US" altLang="en-US" sz="1400"/>
          </a:p>
          <a:p>
            <a:pPr algn="l"/>
            <a:r>
              <a:rPr lang="x-none" altLang="en-US" sz="1400"/>
              <a:t>   ...</a:t>
            </a:r>
            <a:endParaRPr lang="x-none" altLang="en-US" sz="1400"/>
          </a:p>
          <a:p>
            <a:pPr algn="l"/>
            <a:endParaRPr lang="x-none" altLang="en-US" sz="1400"/>
          </a:p>
          <a:p>
            <a:pPr algn="l"/>
            <a:r>
              <a:rPr lang="x-none" altLang="en-US" sz="1400"/>
              <a:t>  //回调函数用于  去获取话题信息</a:t>
            </a:r>
            <a:endParaRPr lang="x-none" altLang="en-US" sz="1400"/>
          </a:p>
          <a:p>
            <a:pPr algn="l"/>
            <a:r>
              <a:rPr lang="en-US" altLang="en-US" sz="1400"/>
              <a:t>  void  get_topic_callback(const sensor_msgs::ImageConstPtr &amp; msg);</a:t>
            </a:r>
            <a:endParaRPr lang="en-US" altLang="en-US" sz="1400"/>
          </a:p>
          <a:p>
            <a:pPr algn="l"/>
            <a:endParaRPr lang="en-US" altLang="en-US" sz="1400"/>
          </a:p>
          <a:p>
            <a:pPr algn="l"/>
            <a:r>
              <a:rPr lang="en-US" altLang="en-US" sz="1600">
                <a:solidFill>
                  <a:srgbClr val="FF0000"/>
                </a:solidFill>
              </a:rPr>
              <a:t>private Q_SLOTS:</a:t>
            </a:r>
            <a:endParaRPr lang="en-US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en-US" sz="1400"/>
              <a:t>  void take_image();  //</a:t>
            </a:r>
            <a:r>
              <a:rPr lang="x-none" altLang="en-US" sz="1400"/>
              <a:t>与定时器的超时信号链接的槽函数  用户调用ros::spinOnce()</a:t>
            </a:r>
            <a:endParaRPr lang="x-none" altLang="en-US" sz="1400"/>
          </a:p>
          <a:p>
            <a:pPr algn="l"/>
            <a:endParaRPr lang="x-none" altLang="en-US" sz="1400"/>
          </a:p>
          <a:p>
            <a:pPr algn="l"/>
            <a:r>
              <a:rPr lang="en-US" altLang="en-US" sz="1400"/>
              <a:t>  void start(); //</a:t>
            </a:r>
            <a:r>
              <a:rPr lang="x-none" altLang="en-US" sz="1400"/>
              <a:t>设置定时器的开始结束的槽函数   与显示界面的开始按键的clicked()信号链接</a:t>
            </a:r>
            <a:endParaRPr lang="x-none" altLang="en-US" sz="1400"/>
          </a:p>
          <a:p>
            <a:pPr algn="l"/>
            <a:r>
              <a:rPr lang="en-US" altLang="en-US" sz="1400"/>
              <a:t>  void set_rate(QString qstr_rate);   //</a:t>
            </a:r>
            <a:r>
              <a:rPr lang="x-none" altLang="en-US" sz="1400"/>
              <a:t>设置频率  与显示界面的lineEditchanged(QString)信号链接</a:t>
            </a:r>
            <a:endParaRPr lang="x-none" altLang="en-US" sz="1400"/>
          </a:p>
          <a:p>
            <a:pPr algn="l"/>
            <a:endParaRPr lang="x-none" altLang="en-US" sz="1400"/>
          </a:p>
          <a:p>
            <a:pPr algn="l"/>
            <a:r>
              <a:rPr lang="en-US" altLang="en-US" sz="1600">
                <a:solidFill>
                  <a:srgbClr val="FF0000"/>
                </a:solidFill>
              </a:rPr>
              <a:t>Q_SIGNALS:</a:t>
            </a:r>
            <a:endParaRPr lang="en-US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en-US" sz="1400"/>
              <a:t>void imageReceived(const cv::Mat &amp; image);  //</a:t>
            </a:r>
            <a:r>
              <a:rPr lang="x-none" altLang="en-US" sz="1400"/>
              <a:t>发送接收到的数据</a:t>
            </a:r>
            <a:r>
              <a:rPr lang="en-US" altLang="en-US" sz="1400"/>
              <a:t> </a:t>
            </a:r>
            <a:endParaRPr lang="en-US" altLang="en-US" sz="1400"/>
          </a:p>
          <a:p>
            <a:pPr algn="l"/>
            <a:endParaRPr lang="en-US" altLang="en-US" sz="1400"/>
          </a:p>
          <a:p>
            <a:pPr algn="l"/>
            <a:r>
              <a:rPr lang="en-US" altLang="en-US" sz="1400"/>
              <a:t>private:</a:t>
            </a:r>
            <a:endParaRPr lang="en-US" altLang="en-US" sz="1400"/>
          </a:p>
          <a:p>
            <a:pPr algn="l"/>
            <a:r>
              <a:rPr lang="en-US" altLang="en-US" sz="1400"/>
              <a:t>  QTimer   *mp_timer;        </a:t>
            </a:r>
            <a:r>
              <a:rPr lang="x-none" altLang="en-US" sz="1400"/>
              <a:t>//定时器</a:t>
            </a:r>
            <a:endParaRPr lang="x-none" altLang="en-US" sz="1400"/>
          </a:p>
          <a:p>
            <a:pPr algn="l"/>
            <a:r>
              <a:rPr lang="en-US" altLang="en-US" sz="1400"/>
              <a:t>  </a:t>
            </a:r>
            <a:r>
              <a:rPr lang="x-none" altLang="en-US" sz="1400"/>
              <a:t>...</a:t>
            </a:r>
            <a:endParaRPr lang="x-none" altLang="en-US" sz="1400"/>
          </a:p>
          <a:p>
            <a:pPr algn="l"/>
            <a:r>
              <a:rPr lang="en-US" altLang="en-US" sz="1400"/>
              <a:t>};</a:t>
            </a:r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1994535" y="338455"/>
            <a:ext cx="33547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>
                <a:sym typeface="+mn-ea"/>
              </a:rPr>
              <a:t>my_node.h</a:t>
            </a:r>
            <a:endParaRPr lang="" altLang="en-US" sz="3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976120" y="1152525"/>
            <a:ext cx="9213215" cy="5509895"/>
          </a:xfrm>
        </p:spPr>
        <p:txBody>
          <a:bodyPr/>
          <a:p>
            <a:endParaRPr lang="x-none" altLang="en-US" sz="1400"/>
          </a:p>
          <a:p>
            <a:r>
              <a:rPr lang="en-US" altLang="en-US" sz="1600">
                <a:solidFill>
                  <a:srgbClr val="FF0000"/>
                </a:solidFill>
              </a:rPr>
              <a:t>my_node::my_node()</a:t>
            </a:r>
            <a:endParaRPr lang="en-US" altLang="en-US" sz="1600">
              <a:solidFill>
                <a:srgbClr val="FF0000"/>
              </a:solidFill>
            </a:endParaRPr>
          </a:p>
          <a:p>
            <a:r>
              <a:rPr lang="en-US" altLang="en-US" sz="1400"/>
              <a:t>{</a:t>
            </a:r>
            <a:endParaRPr lang="en-US" altLang="en-US" sz="1400"/>
          </a:p>
          <a:p>
            <a:r>
              <a:rPr lang="en-US" altLang="en-US" sz="1400"/>
              <a:t>   ros::NodeHandle nh;    </a:t>
            </a:r>
            <a:r>
              <a:rPr lang="x-none" altLang="en-US" sz="1400"/>
              <a:t>//订阅话题image_raw</a:t>
            </a:r>
            <a:endParaRPr lang="x-none" altLang="en-US" sz="1400"/>
          </a:p>
          <a:p>
            <a:r>
              <a:rPr lang="en-US" altLang="en-US" sz="1400"/>
              <a:t>   image_transport::ImageTransport it(nh);</a:t>
            </a:r>
            <a:endParaRPr lang="en-US" altLang="en-US" sz="1400"/>
          </a:p>
          <a:p>
            <a:r>
              <a:rPr lang="en-US" altLang="en-US" sz="1400"/>
              <a:t>   m_subs = it.subscribe(nh.resolveName("image_raw"), 1, &amp;my_node::get_topic_callback);</a:t>
            </a:r>
            <a:endParaRPr lang="en-US" altLang="en-US" sz="1400"/>
          </a:p>
          <a:p>
            <a:endParaRPr lang="en-US" altLang="en-US" sz="1400"/>
          </a:p>
          <a:p>
            <a:r>
              <a:rPr lang="x-none" altLang="en-US" sz="1400"/>
              <a:t>   //链接定时器的超时信号到take_image  以实现定时读取话题信息</a:t>
            </a:r>
            <a:endParaRPr lang="x-none" altLang="en-US" sz="1400"/>
          </a:p>
          <a:p>
            <a:r>
              <a:rPr lang="en-US" altLang="en-US" sz="1400"/>
              <a:t>   connect(mp_timer, SIGNAL(timeout()), this, SLOT(take_image()));</a:t>
            </a:r>
            <a:endParaRPr lang="en-US" altLang="en-US" sz="1400"/>
          </a:p>
          <a:p>
            <a:r>
              <a:rPr lang="en-US" altLang="en-US" sz="1400"/>
              <a:t>}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600">
                <a:solidFill>
                  <a:srgbClr val="FF0000"/>
                </a:solidFill>
              </a:rPr>
              <a:t>void my_node::get_topic_callback(const sensor_msgs::ImageConstPtr &amp;msg)</a:t>
            </a:r>
            <a:endParaRPr lang="en-US" altLang="en-US" sz="1600">
              <a:solidFill>
                <a:srgbClr val="FF0000"/>
              </a:solidFill>
            </a:endParaRPr>
          </a:p>
          <a:p>
            <a:r>
              <a:rPr lang="en-US" altLang="en-US" sz="1400"/>
              <a:t>{</a:t>
            </a:r>
            <a:endParaRPr lang="en-US" altLang="en-US" sz="1400"/>
          </a:p>
          <a:p>
            <a:r>
              <a:rPr lang="x-none" altLang="en-US" sz="1400"/>
              <a:t>    ...</a:t>
            </a:r>
            <a:endParaRPr lang="x-none" altLang="en-US" sz="1400"/>
          </a:p>
          <a:p>
            <a:r>
              <a:rPr lang="x-none" altLang="en-US" sz="1400"/>
              <a:t>    cv::Mat cpy = ptr-&gt;image.clone();</a:t>
            </a:r>
            <a:endParaRPr lang="x-none" altLang="en-US" sz="1400"/>
          </a:p>
          <a:p>
            <a:r>
              <a:rPr lang="x-none" altLang="en-US" sz="1400"/>
              <a:t>    Q_EMIT imageReceived(cpy);   //将读取的话题数据  通过信号发送出去</a:t>
            </a:r>
            <a:endParaRPr lang="x-none" altLang="en-US" sz="1400"/>
          </a:p>
          <a:p>
            <a:r>
              <a:rPr lang="x-none" altLang="en-US" sz="1400"/>
              <a:t>}</a:t>
            </a:r>
            <a:endParaRPr lang="x-none" altLang="en-US" sz="1400"/>
          </a:p>
          <a:p>
            <a:endParaRPr lang="x-none" altLang="en-US" sz="1400"/>
          </a:p>
          <a:p>
            <a:r>
              <a:rPr lang="x-none" altLang="en-US" sz="1600">
                <a:solidFill>
                  <a:srgbClr val="FF0000"/>
                </a:solidFill>
              </a:rPr>
              <a:t>void my_node::take_image()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400"/>
              <a:t>{</a:t>
            </a:r>
            <a:endParaRPr lang="x-none" altLang="en-US" sz="1400"/>
          </a:p>
          <a:p>
            <a:r>
              <a:rPr lang="x-none" altLang="en-US" sz="1400"/>
              <a:t>    ros::spinOnce();  //调用一个回调函数</a:t>
            </a:r>
            <a:r>
              <a:rPr lang="en-US" altLang="en-US" sz="1400">
                <a:sym typeface="+mn-ea"/>
              </a:rPr>
              <a:t>get_topic_callback  </a:t>
            </a:r>
            <a:r>
              <a:rPr lang="x-none" altLang="en-US" sz="1400">
                <a:sym typeface="+mn-ea"/>
              </a:rPr>
              <a:t>去读取一次话题</a:t>
            </a:r>
            <a:endParaRPr lang="x-none" altLang="en-US" sz="1400">
              <a:sym typeface="+mn-ea"/>
            </a:endParaRPr>
          </a:p>
          <a:p>
            <a:r>
              <a:rPr lang="x-none" altLang="en-US" sz="1400"/>
              <a:t>}</a:t>
            </a:r>
            <a:endParaRPr lang="x-none" altLang="en-US" sz="1400"/>
          </a:p>
          <a:p>
            <a:endParaRPr lang="x-none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2141855" y="415290"/>
            <a:ext cx="416877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>
                <a:latin typeface="+mj-lt"/>
                <a:sym typeface="+mn-ea"/>
              </a:rPr>
              <a:t>my_node.cpp</a:t>
            </a:r>
            <a:endParaRPr lang="" altLang="en-US" sz="3200" b="1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192" name="TextShape 1"/>
          <p:cNvSpPr txBox="1"/>
          <p:nvPr/>
        </p:nvSpPr>
        <p:spPr>
          <a:xfrm>
            <a:off x="3362400" y="3909600"/>
            <a:ext cx="5741640" cy="4172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Arial" panose="02080604020202020204" charset="0"/>
                <a:ea typeface="黑体"/>
              </a:rPr>
              <a:t>THANK YOU FOR YOUR ATTENTION!</a:t>
            </a:r>
          </a:p>
        </p:txBody>
      </p:sp>
      <p:sp>
        <p:nvSpPr>
          <p:cNvPr id="193" name="CustomShape 2"/>
          <p:cNvSpPr/>
          <p:nvPr/>
        </p:nvSpPr>
        <p:spPr>
          <a:xfrm>
            <a:off x="5141880" y="2685960"/>
            <a:ext cx="969480" cy="969480"/>
          </a:xfrm>
          <a:prstGeom prst="rect">
            <a:avLst/>
          </a:prstGeom>
          <a:gradFill>
            <a:gsLst>
              <a:gs pos="0">
                <a:srgbClr val="051921"/>
              </a:gs>
              <a:gs pos="100000">
                <a:srgbClr val="051921"/>
              </a:gs>
            </a:gsLst>
            <a:lin ang="2700000"/>
          </a:gradFill>
          <a:ln>
            <a:noFill/>
          </a:ln>
        </p:spPr>
      </p:sp>
      <p:sp>
        <p:nvSpPr>
          <p:cNvPr id="194" name="CustomShape 3"/>
          <p:cNvSpPr/>
          <p:nvPr/>
        </p:nvSpPr>
        <p:spPr>
          <a:xfrm>
            <a:off x="4753080" y="2276640"/>
            <a:ext cx="1375920" cy="13777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195" name="CustomShape 4"/>
          <p:cNvSpPr/>
          <p:nvPr/>
        </p:nvSpPr>
        <p:spPr>
          <a:xfrm>
            <a:off x="4834080" y="2360520"/>
            <a:ext cx="1213920" cy="1213920"/>
          </a:xfrm>
          <a:prstGeom prst="ellipse">
            <a:avLst/>
          </a:prstGeom>
          <a:noFill/>
          <a:ln w="12600">
            <a:solidFill>
              <a:srgbClr val="43B2E2"/>
            </a:solidFill>
            <a:custDash>
              <a:ds d="140000" sp="105000"/>
            </a:custDash>
            <a:miter/>
          </a:ln>
        </p:spPr>
      </p:sp>
      <p:sp>
        <p:nvSpPr>
          <p:cNvPr id="196" name="CustomShape 5"/>
          <p:cNvSpPr/>
          <p:nvPr/>
        </p:nvSpPr>
        <p:spPr>
          <a:xfrm>
            <a:off x="6540480" y="2676600"/>
            <a:ext cx="985320" cy="956880"/>
          </a:xfrm>
          <a:prstGeom prst="rect">
            <a:avLst/>
          </a:prstGeom>
          <a:gradFill>
            <a:gsLst>
              <a:gs pos="0">
                <a:srgbClr val="051921"/>
              </a:gs>
              <a:gs pos="100000">
                <a:srgbClr val="051921"/>
              </a:gs>
            </a:gsLst>
            <a:lin ang="2700000"/>
          </a:gradFill>
          <a:ln>
            <a:noFill/>
          </a:ln>
        </p:spPr>
      </p:sp>
      <p:sp>
        <p:nvSpPr>
          <p:cNvPr id="197" name="CustomShape 6"/>
          <p:cNvSpPr/>
          <p:nvPr/>
        </p:nvSpPr>
        <p:spPr>
          <a:xfrm>
            <a:off x="6161040" y="2278080"/>
            <a:ext cx="1375920" cy="13759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198" name="CustomShape 7"/>
          <p:cNvSpPr/>
          <p:nvPr/>
        </p:nvSpPr>
        <p:spPr>
          <a:xfrm>
            <a:off x="6235560" y="2352600"/>
            <a:ext cx="1213920" cy="1213920"/>
          </a:xfrm>
          <a:prstGeom prst="ellipse">
            <a:avLst/>
          </a:prstGeom>
          <a:noFill/>
          <a:ln w="12600">
            <a:solidFill>
              <a:srgbClr val="43B2E2"/>
            </a:solidFill>
            <a:custDash>
              <a:ds d="140000" sp="105000"/>
            </a:custDash>
            <a:miter/>
          </a:ln>
        </p:spPr>
      </p:sp>
      <p:sp>
        <p:nvSpPr>
          <p:cNvPr id="199" name="CustomShape 8"/>
          <p:cNvSpPr/>
          <p:nvPr/>
        </p:nvSpPr>
        <p:spPr>
          <a:xfrm>
            <a:off x="7962840" y="2664000"/>
            <a:ext cx="969480" cy="955440"/>
          </a:xfrm>
          <a:prstGeom prst="rect">
            <a:avLst/>
          </a:prstGeom>
          <a:gradFill>
            <a:gsLst>
              <a:gs pos="0">
                <a:srgbClr val="051921"/>
              </a:gs>
              <a:gs pos="100000">
                <a:srgbClr val="051921"/>
              </a:gs>
            </a:gsLst>
            <a:lin ang="2700000"/>
          </a:gradFill>
          <a:ln>
            <a:noFill/>
          </a:ln>
        </p:spPr>
      </p:sp>
      <p:sp>
        <p:nvSpPr>
          <p:cNvPr id="200" name="CustomShape 9"/>
          <p:cNvSpPr/>
          <p:nvPr/>
        </p:nvSpPr>
        <p:spPr>
          <a:xfrm>
            <a:off x="7569360" y="2278080"/>
            <a:ext cx="1375920" cy="13759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201" name="CustomShape 10"/>
          <p:cNvSpPr/>
          <p:nvPr/>
        </p:nvSpPr>
        <p:spPr>
          <a:xfrm>
            <a:off x="7650000" y="2352600"/>
            <a:ext cx="1213920" cy="1213920"/>
          </a:xfrm>
          <a:prstGeom prst="ellipse">
            <a:avLst/>
          </a:prstGeom>
          <a:noFill/>
          <a:ln w="12600">
            <a:solidFill>
              <a:srgbClr val="43B2E2"/>
            </a:solidFill>
            <a:custDash>
              <a:ds d="140000" sp="105000"/>
            </a:custDash>
            <a:miter/>
          </a:ln>
        </p:spPr>
      </p:sp>
      <p:sp>
        <p:nvSpPr>
          <p:cNvPr id="202" name="CustomShape 11"/>
          <p:cNvSpPr/>
          <p:nvPr/>
        </p:nvSpPr>
        <p:spPr>
          <a:xfrm>
            <a:off x="3733920" y="2685960"/>
            <a:ext cx="969480" cy="969480"/>
          </a:xfrm>
          <a:prstGeom prst="rect">
            <a:avLst/>
          </a:prstGeom>
          <a:gradFill>
            <a:gsLst>
              <a:gs pos="0">
                <a:srgbClr val="051921"/>
              </a:gs>
              <a:gs pos="100000">
                <a:srgbClr val="051921"/>
              </a:gs>
            </a:gsLst>
            <a:lin ang="2700000"/>
          </a:gradFill>
          <a:ln>
            <a:noFill/>
          </a:ln>
        </p:spPr>
      </p:sp>
      <p:sp>
        <p:nvSpPr>
          <p:cNvPr id="203" name="CustomShape 12"/>
          <p:cNvSpPr/>
          <p:nvPr/>
        </p:nvSpPr>
        <p:spPr>
          <a:xfrm>
            <a:off x="3343320" y="2276640"/>
            <a:ext cx="1377720" cy="13777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204" name="CustomShape 13"/>
          <p:cNvSpPr/>
          <p:nvPr/>
        </p:nvSpPr>
        <p:spPr>
          <a:xfrm>
            <a:off x="3424320" y="2360520"/>
            <a:ext cx="1215720" cy="1213920"/>
          </a:xfrm>
          <a:prstGeom prst="ellipse">
            <a:avLst/>
          </a:prstGeom>
          <a:noFill/>
          <a:ln w="12600">
            <a:solidFill>
              <a:srgbClr val="43B2E2"/>
            </a:solidFill>
            <a:custDash>
              <a:ds d="140000" sp="105000"/>
            </a:custDash>
            <a:miter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801495" y="346010"/>
            <a:ext cx="9639720" cy="6991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x-none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图形界面：QT，MFC，GTK</a:t>
            </a:r>
            <a:endParaRPr lang="x-none"/>
          </a:p>
        </p:txBody>
      </p:sp>
      <p:sp>
        <p:nvSpPr>
          <p:cNvPr id="183" name="TextShape 2"/>
          <p:cNvSpPr txBox="1"/>
          <p:nvPr/>
        </p:nvSpPr>
        <p:spPr>
          <a:xfrm>
            <a:off x="2008505" y="1138555"/>
            <a:ext cx="9861550" cy="5473700"/>
          </a:xfrm>
          <a:prstGeom prst="rect">
            <a:avLst/>
          </a:prstGeom>
        </p:spPr>
        <p:txBody>
          <a:bodyPr/>
          <a:p>
            <a:pPr marL="457200" lvl="0" indent="-4572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MFC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marL="342900" lvl="0" indent="-342900">
              <a:lnSpc>
                <a:spcPct val="100000"/>
              </a:lnSpc>
              <a:buFont typeface="+mj-lt"/>
              <a:buNone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     优点：生成程序小，运行速度快，灵活性强，用户多.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0" indent="0">
              <a:lnSpc>
                <a:spcPct val="100000"/>
              </a:lnSpc>
              <a:buFont typeface="+mj-lt"/>
              <a:buNone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     缺点：针对Windows，消息循环复杂，做界面过程复杂，只支持C++.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marL="457200" lvl="0" indent="-4572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QT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0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     优点：语法简单，支持多平台，完全面向对象，模块化变成，信号槽机制交互简单，支持布局，支持多种编程语言，官方帮助文档完整.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0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     缺点：库文件庞大，运行速度慢.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0" indent="0">
              <a:lnSpc>
                <a:spcPct val="100000"/>
              </a:lnSpc>
              <a:buFont typeface="Arial" panose="02080604020202020204" charset="0"/>
              <a:buNone/>
            </a:pP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marL="342900" lvl="0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GTK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0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     优点：使用C语言实现面向对象功能，运行速度快.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0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     缺点：界面不美观，开发效率低，可移植性差.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0" indent="0">
              <a:lnSpc>
                <a:spcPct val="100000"/>
              </a:lnSpc>
              <a:buFont typeface="Arial" panose="02080604020202020204" charset="0"/>
              <a:buNone/>
            </a:pP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0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选择QT的原因：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0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1. 信号槽机制使得界面之间的交互非常简单；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0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2. 语法简单，开发效率高；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0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3. 源码开放，可以自己定义组件。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0" indent="0">
              <a:lnSpc>
                <a:spcPct val="100000"/>
              </a:lnSpc>
              <a:buFont typeface="Arial" panose="02080604020202020204" charset="0"/>
              <a:buNone/>
            </a:pPr>
            <a:endParaRPr lang="zh-CN" sz="12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algn="jus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057400" y="316800"/>
            <a:ext cx="9639720" cy="6991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x-none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什么是QT</a:t>
            </a:r>
            <a:endParaRPr lang="x-none"/>
          </a:p>
        </p:txBody>
      </p:sp>
      <p:sp>
        <p:nvSpPr>
          <p:cNvPr id="183" name="TextShape 2"/>
          <p:cNvSpPr txBox="1"/>
          <p:nvPr/>
        </p:nvSpPr>
        <p:spPr>
          <a:xfrm>
            <a:off x="1999615" y="1148080"/>
            <a:ext cx="8354060" cy="1216660"/>
          </a:xfrm>
          <a:prstGeom prst="rect">
            <a:avLst/>
          </a:prstGeom>
        </p:spPr>
        <p:txBody>
          <a:bodyPr/>
          <a:p>
            <a:pPr marL="342900" lvl="0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Qt 是一个跨平台的C++应用程序框架。支持Windows、Linux、Mac OS X、Android、iOS、Windows Phone、嵌入式系统等。</a:t>
            </a:r>
            <a:endParaRPr 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marL="342900" lvl="0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QT主要包含以下模块：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0" indent="0">
              <a:lnSpc>
                <a:spcPct val="100000"/>
              </a:lnSpc>
              <a:buFont typeface="Arial" panose="02080604020202020204" charset="0"/>
              <a:buNone/>
            </a:pP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lvl="0" indent="0">
              <a:lnSpc>
                <a:spcPct val="100000"/>
              </a:lnSpc>
              <a:buFont typeface="Arial" panose="02080604020202020204" charset="0"/>
              <a:buNone/>
            </a:pPr>
            <a:endParaRPr lang="zh-CN" sz="12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algn="jus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7915" y="2258060"/>
            <a:ext cx="8066405" cy="2761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1370" y="5377815"/>
            <a:ext cx="9481185" cy="1221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此外QT还拥有多种开发工具：</a:t>
            </a:r>
            <a:endParaRPr 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marL="342900" indent="-342900" algn="l">
              <a:buFont typeface="Arial" panose="02080604020202020204" charset="0"/>
              <a:buChar char="•"/>
            </a:pPr>
            <a:r>
              <a:rPr lang="zh-CN">
                <a:solidFill>
                  <a:srgbClr val="2F2F2F"/>
                </a:solidFill>
                <a:latin typeface="Arial" panose="02080604020202020204" charset="0"/>
                <a:ea typeface="黑体"/>
              </a:rPr>
              <a:t>Qt Create:一个轻量级的跨平台集成开发环境;</a:t>
            </a:r>
            <a:endParaRPr lang="zh-CN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marL="342900" indent="-342900" algn="l">
              <a:buFont typeface="Arial" panose="02080604020202020204" charset="0"/>
              <a:buChar char="•"/>
            </a:pPr>
            <a:r>
              <a:rPr lang="zh-CN">
                <a:solidFill>
                  <a:srgbClr val="2F2F2F"/>
                </a:solidFill>
                <a:latin typeface="Arial" panose="02080604020202020204" charset="0"/>
                <a:ea typeface="黑体"/>
              </a:rPr>
              <a:t>Qt Designer:一个可拖拽式排版的界面开发工具;</a:t>
            </a:r>
            <a:endParaRPr lang="zh-CN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marL="342900" indent="-342900" algn="l">
              <a:buFont typeface="Arial" panose="02080604020202020204" charset="0"/>
              <a:buChar char="•"/>
            </a:pPr>
            <a:r>
              <a:rPr lang="zh-CN">
                <a:solidFill>
                  <a:srgbClr val="2F2F2F"/>
                </a:solidFill>
                <a:latin typeface="Arial" panose="02080604020202020204" charset="0"/>
                <a:ea typeface="黑体"/>
              </a:rPr>
              <a:t>Qt linguist:一个可以准确快速翻译Qt所有界面文本的国际化工具;</a:t>
            </a:r>
            <a:endParaRPr lang="zh-CN">
              <a:solidFill>
                <a:srgbClr val="2F2F2F"/>
              </a:solidFill>
              <a:latin typeface="Arial" panose="02080604020202020204" charset="0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057400" y="316800"/>
            <a:ext cx="9639720" cy="6991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x-none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QT的信号槽机制</a:t>
            </a:r>
            <a:endParaRPr lang="x-none"/>
          </a:p>
        </p:txBody>
      </p:sp>
      <p:sp>
        <p:nvSpPr>
          <p:cNvPr id="183" name="TextShape 2"/>
          <p:cNvSpPr txBox="1"/>
          <p:nvPr/>
        </p:nvSpPr>
        <p:spPr>
          <a:xfrm>
            <a:off x="1999615" y="1149985"/>
            <a:ext cx="8354060" cy="762635"/>
          </a:xfrm>
          <a:prstGeom prst="rect">
            <a:avLst/>
          </a:prstGeom>
        </p:spPr>
        <p:txBody>
          <a:bodyPr/>
          <a:p>
            <a:pPr lvl="0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信号和槽是QT提供的一种在对象间进行通讯的技术，信号和槽通过链接实现相互关联.</a:t>
            </a:r>
            <a:endParaRPr lang="zh-CN" sz="12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algn="jus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7585" y="1829435"/>
            <a:ext cx="5975985" cy="4809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4060" y="2010410"/>
            <a:ext cx="4177665" cy="3141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80604020202020204" charset="0"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当对象改变其状态时，信号就由该对象发送(emit)出去,它并不关心有没有对象接收这个信号或者由那个对象接收这个信号。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algn="l">
              <a:buFont typeface="Arial" panose="02080604020202020204" charset="0"/>
            </a:pP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  <a:p>
            <a:pPr algn="l">
              <a:buFont typeface="Arial" panose="02080604020202020204" charset="0"/>
            </a:pPr>
            <a:r>
              <a:rPr lang="x-none" altLang="zh-CN" sz="2000">
                <a:solidFill>
                  <a:srgbClr val="2F2F2F"/>
                </a:solidFill>
                <a:latin typeface="Arial" panose="02080604020202020204" charset="0"/>
                <a:ea typeface="黑体"/>
              </a:rPr>
              <a:t>槽和普通的成员函数一样，拥有访问权限，可以通过函数名调用。只是槽需要使用Q_SLOTS关键字修饰，可以和信号链接到一起，当绑定的信号被发送时，槽就会被调用。</a:t>
            </a:r>
            <a:endParaRPr lang="x-none" altLang="zh-CN" sz="2000">
              <a:solidFill>
                <a:srgbClr val="2F2F2F"/>
              </a:solidFill>
              <a:latin typeface="Arial" panose="02080604020202020204" charset="0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057400" y="316800"/>
            <a:ext cx="9639720" cy="6991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x-none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ROS简介</a:t>
            </a:r>
            <a:endParaRPr lang="x-none"/>
          </a:p>
        </p:txBody>
      </p:sp>
      <p:sp>
        <p:nvSpPr>
          <p:cNvPr id="3" name="TextBox 2"/>
          <p:cNvSpPr txBox="1"/>
          <p:nvPr/>
        </p:nvSpPr>
        <p:spPr>
          <a:xfrm>
            <a:off x="2174875" y="1038860"/>
            <a:ext cx="855218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"/>
              <a:t>ROS是一个可以连接到所有程序的网络，在这个网络中的每个节点都可以访问此网络，并通过该网络与其他节点进行交互。</a:t>
            </a:r>
            <a:endParaRPr lang="x-none" altLang="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0" y="2087880"/>
            <a:ext cx="6014085" cy="17411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55825" y="4069080"/>
            <a:ext cx="8790305" cy="1922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">
                <a:solidFill>
                  <a:srgbClr val="FF0000"/>
                </a:solidFill>
              </a:rPr>
              <a:t>节点：</a:t>
            </a:r>
            <a:r>
              <a:rPr lang="x-none" altLang="" sz="1600">
                <a:latin typeface="Ubuntu Mono" charset="0"/>
              </a:rPr>
              <a:t>节点是主要的计算执行程序，如果要想和其他节点交互，首先要创建一个节点，然后链接到ROS网络;</a:t>
            </a:r>
            <a:endParaRPr lang="x-none" altLang="" sz="1600">
              <a:latin typeface="Ubuntu Mono" charset="0"/>
            </a:endParaRPr>
          </a:p>
          <a:p>
            <a:pPr algn="l"/>
            <a:r>
              <a:rPr lang="x-none" altLang="">
                <a:solidFill>
                  <a:srgbClr val="FF0000"/>
                </a:solidFill>
              </a:rPr>
              <a:t>消息：</a:t>
            </a:r>
            <a:r>
              <a:rPr lang="x-none" altLang="en-US" sz="1600">
                <a:latin typeface="Ubuntu Mono" charset="0"/>
              </a:rPr>
              <a:t>节点通过消息进行交互，消息包含节点之间交互的数据信息;</a:t>
            </a:r>
            <a:endParaRPr lang="x-none" altLang="en-US" sz="1600">
              <a:latin typeface="Ubuntu Mono" charset="0"/>
            </a:endParaRPr>
          </a:p>
          <a:p>
            <a:pPr algn="l"/>
            <a:r>
              <a:rPr lang="x-none" altLang="">
                <a:solidFill>
                  <a:srgbClr val="FF0000"/>
                </a:solidFill>
              </a:rPr>
              <a:t>主题：</a:t>
            </a:r>
            <a:r>
              <a:rPr lang="x-none" altLang="en-US" sz="1600">
                <a:latin typeface="Ubuntu Mono" charset="0"/>
              </a:rPr>
              <a:t>主题是由ROS网络对消息进行路由和管理的数据总线，每一条消息都要被发布到主题上；</a:t>
            </a:r>
            <a:endParaRPr lang="x-none" altLang="en-US" sz="1600">
              <a:latin typeface="Ubuntu Mono" charset="0"/>
            </a:endParaRPr>
          </a:p>
          <a:p>
            <a:pPr algn="l"/>
            <a:r>
              <a:rPr lang="x-none" altLang="en-US" sz="1800">
                <a:solidFill>
                  <a:srgbClr val="FF0000"/>
                </a:solidFill>
              </a:rPr>
              <a:t>服务：</a:t>
            </a:r>
            <a:r>
              <a:rPr lang="x-none" altLang="en-US" sz="1600">
                <a:latin typeface="Ubuntu Mono" charset="0"/>
              </a:rPr>
              <a:t>在发布主题时，正在发送的数据能够以多对多的方式交互。但当你需要从某个节点获得一个请求或应答时，就不能通过主题来实现了。在这种情况下，服务能够允许我们直接与某个节点进行交互。</a:t>
            </a:r>
            <a:endParaRPr lang="x-none" altLang="en-US" sz="1600">
              <a:latin typeface="Ubuntu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962000" y="107280"/>
            <a:ext cx="9639720" cy="6991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zh-CN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如何使用QT打开ROS程序包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2950" y="866775"/>
            <a:ext cx="9693910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使用Qt打开ROS程序包，就要先在ROS的工作空间中重新创建一个Qt的工作空间，这两个工作空间不会冲突，Qt只是在工作空间中创建了一个xx.wokespace文件。</a:t>
            </a:r>
            <a:endParaRPr lang="x-none" altLang="en-US"/>
          </a:p>
          <a:p>
            <a:r>
              <a:rPr lang="x-none" altLang="en-US"/>
              <a:t>方法如下：</a:t>
            </a:r>
            <a:endParaRPr lang="x-none" altLang="en-US"/>
          </a:p>
          <a:p>
            <a:r>
              <a:rPr lang="x-none" altLang="en-US"/>
              <a:t>File-&gt;new file or project...</a:t>
            </a:r>
            <a:endParaRPr lang="x-none" altLang="en-US"/>
          </a:p>
        </p:txBody>
      </p:sp>
      <p:pic>
        <p:nvPicPr>
          <p:cNvPr id="3" name="Picture 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810" y="2023745"/>
            <a:ext cx="6114415" cy="3813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0" y="1981835"/>
            <a:ext cx="5533390" cy="3742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85" y="2336800"/>
            <a:ext cx="5309235" cy="254889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962000" y="152365"/>
            <a:ext cx="9639720" cy="6991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zh-CN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如何</a:t>
            </a:r>
            <a:r>
              <a:rPr lang="x-none" altLang="zh-CN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在</a:t>
            </a:r>
            <a:r>
              <a:rPr lang="zh-CN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ROS程序包</a:t>
            </a:r>
            <a:r>
              <a:rPr lang="x-none" altLang="zh-CN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添加界面文件</a:t>
            </a:r>
            <a:endParaRPr lang="x-none" altLang="zh-CN" sz="3200" b="1">
              <a:solidFill>
                <a:srgbClr val="0A3142"/>
              </a:solidFill>
              <a:latin typeface="Arial" panose="02080604020202020204" charset="0"/>
              <a:ea typeface="黑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2950" y="866775"/>
            <a:ext cx="969391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使用Qt打开ROS工作空间后，选中需要添加文件的程序包。</a:t>
            </a:r>
            <a:endParaRPr lang="x-none" altLang="en-US"/>
          </a:p>
          <a:p>
            <a:r>
              <a:rPr lang="x-none" altLang="en-US"/>
              <a:t>右键-&gt;add News...</a:t>
            </a:r>
            <a:endParaRPr lang="x-non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120" y="1682115"/>
            <a:ext cx="6983095" cy="4136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25" y="1682115"/>
            <a:ext cx="6355080" cy="4158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005" y="1742440"/>
            <a:ext cx="6136640" cy="4016375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962000" y="152365"/>
            <a:ext cx="9639720" cy="6991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zh-CN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如何</a:t>
            </a:r>
            <a:r>
              <a:rPr lang="x-none" altLang="zh-CN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运行一个ROS节点</a:t>
            </a:r>
            <a:endParaRPr lang="x-none" altLang="zh-CN" sz="3200" b="1">
              <a:solidFill>
                <a:srgbClr val="0A3142"/>
              </a:solidFill>
              <a:latin typeface="Arial" panose="02080604020202020204" charset="0"/>
              <a:ea typeface="黑体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095" y="1742440"/>
            <a:ext cx="11135360" cy="5093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5175" y="776605"/>
            <a:ext cx="9858375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编译ROS包一般采用默认参数即可。</a:t>
            </a:r>
            <a:endParaRPr lang="x-none" altLang="en-US"/>
          </a:p>
          <a:p>
            <a:r>
              <a:rPr lang="x-none" altLang="en-US"/>
              <a:t>运行时，要在project-&gt;run中设置，指明需要运行的包和包中的节点，如果需要运行参数的也要注明运行所需的参数。</a:t>
            </a:r>
            <a:endParaRPr lang="x-none" alt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962000" y="152365"/>
            <a:ext cx="9639720" cy="6991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zh-CN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如何</a:t>
            </a:r>
            <a:r>
              <a:rPr lang="x-none" altLang="zh-CN" sz="3200" b="1">
                <a:solidFill>
                  <a:srgbClr val="0A3142"/>
                </a:solidFill>
                <a:latin typeface="Arial" panose="02080604020202020204" charset="0"/>
                <a:ea typeface="黑体"/>
              </a:rPr>
              <a:t>调试一个ROS节点</a:t>
            </a:r>
            <a:endParaRPr lang="x-none" altLang="zh-CN" sz="3200" b="1">
              <a:solidFill>
                <a:srgbClr val="0A3142"/>
              </a:solidFill>
              <a:latin typeface="Arial" panose="02080604020202020204" charset="0"/>
              <a:ea typeface="黑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9785" y="974725"/>
            <a:ext cx="8020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Debug -&gt; start Debugging -&gt; Attach to unstared Applishtion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1511935"/>
            <a:ext cx="5657215" cy="179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0090" y="3668395"/>
            <a:ext cx="1002601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选择需要调试程序，然后点击[Start Watching] ，然后按Ctrl + R 运行程序.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调试ROS程序只能使用这种方式，并且断点需要在程序运行后2-5秒之后才能识别到，所以如果要调试程序，需要在程序的最前面加几秒的延时.</a:t>
            </a:r>
            <a:endParaRPr lang="x-none" alt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4097</Words>
  <Application>Kingsoft Office WPP</Application>
  <PresentationFormat/>
  <Paragraphs>220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liuzhenkun</cp:lastModifiedBy>
  <cp:revision>21</cp:revision>
  <dcterms:created xsi:type="dcterms:W3CDTF">2017-10-10T06:03:21Z</dcterms:created>
  <dcterms:modified xsi:type="dcterms:W3CDTF">2017-10-10T06:03:21Z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 9-10.1.0.5672</vt:lpwstr>
  </property>
</Properties>
</file>