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3"/>
    <p:sldId id="295" r:id="rId4"/>
    <p:sldId id="296" r:id="rId5"/>
    <p:sldId id="302" r:id="rId6"/>
    <p:sldId id="297" r:id="rId7"/>
    <p:sldId id="298" r:id="rId8"/>
    <p:sldId id="299" r:id="rId9"/>
    <p:sldId id="300" r:id="rId10"/>
    <p:sldId id="301" r:id="rId11"/>
    <p:sldId id="308" r:id="rId13"/>
    <p:sldId id="309" r:id="rId14"/>
    <p:sldId id="312" r:id="rId15"/>
    <p:sldId id="311" r:id="rId16"/>
    <p:sldId id="313" r:id="rId17"/>
    <p:sldId id="314" r:id="rId18"/>
    <p:sldId id="316" r:id="rId19"/>
    <p:sldId id="317" r:id="rId20"/>
    <p:sldId id="31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5" autoAdjust="0"/>
    <p:restoredTop sz="95931"/>
  </p:normalViewPr>
  <p:slideViewPr>
    <p:cSldViewPr snapToGrid="0">
      <p:cViewPr>
        <p:scale>
          <a:sx n="109" d="100"/>
          <a:sy n="109" d="100"/>
        </p:scale>
        <p:origin x="75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D4D36-E3DA-4D1E-A0E4-8FFB6B632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0441-0BE6-40CA-8DC8-21902BA8B9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0441-0BE6-40CA-8DC8-21902BA8B9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3AE1-8970-478F-9D28-4A62BAB5FB27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4464-3A8A-49EE-BDF5-81A48F4B7D50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8992-BB0E-493C-A0D4-DD2AC99B6936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7DE9-5CAA-46D2-812F-E05BE1337BCF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D1E-741C-47A1-9BD0-9FEBDB37B8C1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CB59-E09A-4E01-A2B8-17FC953852EF}" type="datetime1">
              <a:rPr lang="en-US" altLang="zh-C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D89B-6798-433B-817F-AAD93E7D4D7F}" type="datetime1">
              <a:rPr lang="en-US" altLang="zh-CN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218-A332-4298-87C2-933666B1B5C2}" type="datetime1">
              <a:rPr lang="en-US" altLang="zh-CN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62A5-9AA0-4E1A-AE39-2D95318081A3}" type="datetime1">
              <a:rPr lang="en-US" altLang="zh-CN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805E-678F-48A7-8B58-69AF7EB82345}" type="datetime1">
              <a:rPr lang="en-US" altLang="zh-C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40F57C-30AE-4EB1-8B93-53EC1289555E}" type="datetime1">
              <a:rPr lang="en-US" altLang="zh-C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00E3-656A-4625-9A18-AF7BEA34EA36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8060402020202020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8060402020202020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8060402020202020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8060402020202020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8060402020202020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8060402020202020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8060402020202020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8060402020202020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8060402020202020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x-none" altLang="zh-CN" dirty="0"/>
              <a:t>单目ORB_</a:t>
            </a:r>
            <a:r>
              <a:rPr lang="en-US" altLang="zh-CN" dirty="0"/>
              <a:t>SLAM</a:t>
            </a:r>
            <a:r>
              <a:rPr lang="x-none" altLang="en-US" dirty="0"/>
              <a:t>简介</a:t>
            </a:r>
            <a:endParaRPr lang="x-none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x-none" dirty="0"/>
              <a:t>刘振坤 2017年12月</a:t>
            </a:r>
            <a:endParaRPr lang="x-non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相机位置跟踪</a:t>
            </a:r>
            <a:endParaRPr lang="en-US" altLang="en-US"/>
          </a:p>
          <a:p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245" y="2015490"/>
            <a:ext cx="4073525" cy="3450590"/>
          </a:xfrm>
        </p:spPr>
        <p:txBody>
          <a:bodyPr/>
          <a:p>
            <a:r>
              <a:rPr lang="x-none" altLang="">
                <a:solidFill>
                  <a:srgbClr val="FF0000"/>
                </a:solidFill>
              </a:rPr>
              <a:t>三角测量</a:t>
            </a:r>
            <a:endParaRPr lang="x-none" altLang="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"/>
              <a:t>  </a:t>
            </a:r>
            <a:r>
              <a:rPr lang="x-none" altLang="" sz="1800"/>
              <a:t>单目SLAM无法通过单张图片获取像素的深度信息，因此需要使用三角测量。</a:t>
            </a:r>
            <a:endParaRPr lang="x-none" altLang="" sz="1800"/>
          </a:p>
          <a:p>
            <a:pPr marL="0" indent="0">
              <a:buNone/>
            </a:pPr>
            <a:r>
              <a:rPr lang="x-none" altLang="" sz="1800"/>
              <a:t>   已知p1和p2时P点不同时刻在相机的投影，又已求出两帧的旋转和平移矩阵，根据最小二乘积即可解出深度s1和s2</a:t>
            </a:r>
            <a:endParaRPr lang="x-none" altLang="" sz="1800"/>
          </a:p>
          <a:p>
            <a:pPr marL="0" indent="0">
              <a:buNone/>
            </a:pPr>
            <a:endParaRPr lang="x-none" altLang="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215" y="1997075"/>
            <a:ext cx="5858510" cy="32931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相机位置跟踪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>
                <a:solidFill>
                  <a:srgbClr val="FF0000"/>
                </a:solidFill>
              </a:rPr>
              <a:t>相机姿势的初步估计(恒速模型||参考帧模型); </a:t>
            </a:r>
            <a:endParaRPr lang="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" altLang="en-US"/>
              <a:t>  </a:t>
            </a:r>
            <a:r>
              <a:rPr lang="" altLang="en-US" sz="1600">
                <a:latin typeface="+mn-ea"/>
              </a:rPr>
              <a:t>恒速模型：认为相机每次都以相同的姿势运动,然后通过投影来与上一帧看到的地图点匹配，如果匹配值较低，则使用参考帧模型; </a:t>
            </a:r>
            <a:endParaRPr lang="" altLang="en-US" sz="1600">
              <a:latin typeface="+mn-ea"/>
            </a:endParaRPr>
          </a:p>
          <a:p>
            <a:pPr marL="0" indent="0">
              <a:buNone/>
            </a:pPr>
            <a:r>
              <a:rPr lang="" altLang="en-US" sz="1600">
                <a:latin typeface="+mn-ea"/>
              </a:rPr>
              <a:t>  参考帧模型：尝试和最近一个关键帧去做匹配</a:t>
            </a:r>
            <a:r>
              <a:rPr lang="x-none" altLang="" sz="1600">
                <a:latin typeface="+mn-ea"/>
              </a:rPr>
              <a:t>,如果两种估计都失败，认为跟踪丢失.</a:t>
            </a:r>
            <a:endParaRPr lang="x-none" altLang="" sz="160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105" y="3855720"/>
            <a:ext cx="3371215" cy="1990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195" y="3885565"/>
            <a:ext cx="3847465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相机位置跟踪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260" y="2275840"/>
            <a:ext cx="5626100" cy="3450590"/>
          </a:xfrm>
        </p:spPr>
        <p:txBody>
          <a:bodyPr/>
          <a:p>
            <a:r>
              <a:rPr lang="" altLang="en-US">
                <a:solidFill>
                  <a:srgbClr val="FF0000"/>
                </a:solidFill>
              </a:rPr>
              <a:t>相机姿势矫正</a:t>
            </a:r>
            <a:r>
              <a:rPr lang="x-none" altLang="">
                <a:solidFill>
                  <a:srgbClr val="FF0000"/>
                </a:solidFill>
              </a:rPr>
              <a:t>（BA优化）</a:t>
            </a:r>
            <a:endParaRPr lang="x-none" altLang="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"/>
              <a:t>  </a:t>
            </a:r>
            <a:r>
              <a:rPr lang="x-none" altLang="" sz="1600"/>
              <a:t> 如图：Pos2是和Pos3相连的关键帧，X2是Pos3看到的三维点，X1是Pos2看到的三维点，这些都属于局部信息，共同参与BA优化.</a:t>
            </a:r>
            <a:endParaRPr lang="x-none" altLang="" sz="1600"/>
          </a:p>
          <a:p>
            <a:pPr marL="0" indent="0">
              <a:buNone/>
            </a:pPr>
            <a:r>
              <a:rPr lang="x-none" altLang="" sz="1600"/>
              <a:t>   优化的目标是让投影误差最小。</a:t>
            </a:r>
            <a:endParaRPr lang="x-none" altLang="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7010" y="2231390"/>
            <a:ext cx="339026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相机位置跟踪</a:t>
            </a:r>
            <a:endParaRPr lang="en-US" altLang="en-US"/>
          </a:p>
          <a:p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245" y="2015490"/>
            <a:ext cx="10023475" cy="3450590"/>
          </a:xfrm>
        </p:spPr>
        <p:txBody>
          <a:bodyPr/>
          <a:p>
            <a:r>
              <a:rPr lang="en-US" altLang="en-US">
                <a:solidFill>
                  <a:srgbClr val="FF0000"/>
                </a:solidFill>
                <a:sym typeface="+mn-ea"/>
              </a:rPr>
              <a:t>跟踪丢失后的重定位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:</a:t>
            </a:r>
            <a:endParaRPr lang="x-none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" altLang="en-US"/>
              <a:t>   </a:t>
            </a:r>
            <a:r>
              <a:rPr lang="x-none" altLang=""/>
              <a:t>重定位需要使用BoW模型，步骤为：</a:t>
            </a:r>
            <a:endParaRPr lang="x-none" altLang=""/>
          </a:p>
          <a:p>
            <a:pPr marL="0" indent="0">
              <a:buNone/>
            </a:pPr>
            <a:r>
              <a:rPr lang="x-none" altLang=""/>
              <a:t>   1. 计算当前帧的BOW;</a:t>
            </a:r>
            <a:endParaRPr lang="x-none" altLang=""/>
          </a:p>
          <a:p>
            <a:pPr marL="0" indent="0">
              <a:buNone/>
            </a:pPr>
            <a:r>
              <a:rPr lang="x-none" altLang=""/>
              <a:t>   2. 到关键帧(描述子)库中筛选最优匹配;</a:t>
            </a:r>
            <a:endParaRPr lang="x-none" altLang=""/>
          </a:p>
          <a:p>
            <a:pPr marL="0" indent="0">
              <a:buNone/>
            </a:pPr>
            <a:r>
              <a:rPr lang="x-none" altLang=""/>
              <a:t>   3. 使用PnP优化估计当前帧;</a:t>
            </a:r>
            <a:endParaRPr lang="x-none" altLang="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0935" y="1506855"/>
            <a:ext cx="5981065" cy="43237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相机位置跟踪</a:t>
            </a:r>
            <a:endParaRPr lang="en-US" altLang="en-US"/>
          </a:p>
          <a:p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">
                <a:solidFill>
                  <a:srgbClr val="FF0000"/>
                </a:solidFill>
              </a:rPr>
              <a:t>决定是否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插入</a:t>
            </a:r>
            <a:r>
              <a:rPr lang="x-none" altLang="">
                <a:solidFill>
                  <a:srgbClr val="FF0000"/>
                </a:solidFill>
              </a:rPr>
              <a:t>新的关键帧</a:t>
            </a:r>
            <a:endParaRPr lang="x-none" altLang="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"/>
              <a:t>   条件：</a:t>
            </a:r>
            <a:endParaRPr lang="x-none" altLang=""/>
          </a:p>
          <a:p>
            <a:pPr marL="0" indent="0">
              <a:buNone/>
            </a:pPr>
            <a:r>
              <a:rPr lang="x-none" altLang=""/>
              <a:t>   1. 距离上次插入关键帧已经过去一定帧(单目为5)；</a:t>
            </a:r>
            <a:endParaRPr lang="x-none" altLang=""/>
          </a:p>
          <a:p>
            <a:pPr marL="0" indent="0">
              <a:buNone/>
            </a:pPr>
            <a:r>
              <a:rPr lang="x-none" altLang=""/>
              <a:t>   2. 当前LocalMapping接受新关键帧；</a:t>
            </a:r>
            <a:endParaRPr lang="x-none" altLang=""/>
          </a:p>
          <a:p>
            <a:pPr marL="0" indent="0">
              <a:buNone/>
            </a:pPr>
            <a:r>
              <a:rPr lang="x-none" altLang=""/>
              <a:t>   3. 跟踪地图MapPoints的比例比较少。</a:t>
            </a:r>
            <a:endParaRPr lang="x-none" altLang=""/>
          </a:p>
          <a:p>
            <a:pPr marL="0" indent="0">
              <a:buNone/>
            </a:pPr>
            <a:r>
              <a:rPr lang="x-none" altLang=""/>
              <a:t>   关系为：  if( (1 || 2) &amp;&amp; 3)</a:t>
            </a:r>
            <a:endParaRPr lang="x-none" altLang="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地图优化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latin typeface="+mn-ea"/>
                <a:sym typeface="+mn-ea"/>
              </a:rPr>
              <a:t> </a:t>
            </a:r>
            <a:r>
              <a:rPr lang="x-none" altLang="en-US">
                <a:solidFill>
                  <a:srgbClr val="FF0000"/>
                </a:solidFill>
                <a:latin typeface="+mn-ea"/>
                <a:sym typeface="+mn-ea"/>
              </a:rPr>
              <a:t>地图中插入新的关键帧：</a:t>
            </a:r>
            <a:endParaRPr lang="x-none" altLang="en-US">
              <a:solidFill>
                <a:srgbClr val="FF0000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r>
              <a:rPr lang="x-none" altLang="en-US">
                <a:latin typeface="+mn-ea"/>
                <a:sym typeface="+mn-ea"/>
              </a:rPr>
              <a:t>    </a:t>
            </a:r>
            <a:r>
              <a:rPr lang="x-none" altLang="en-US" sz="1800">
                <a:latin typeface="+mn-ea"/>
                <a:sym typeface="+mn-ea"/>
              </a:rPr>
              <a:t>生成新的关键帧、计算关键帧中的新的地图点(3D)；</a:t>
            </a:r>
            <a:endParaRPr lang="x-none" altLang="en-US" sz="1800">
              <a:latin typeface="+mn-ea"/>
              <a:sym typeface="+mn-ea"/>
            </a:endParaRPr>
          </a:p>
          <a:p>
            <a:pPr marL="342900" indent="-342900"/>
            <a:r>
              <a:rPr lang="x-none" altLang="en-US">
                <a:solidFill>
                  <a:srgbClr val="FF0000"/>
                </a:solidFill>
                <a:latin typeface="+mn-ea"/>
                <a:sym typeface="+mn-ea"/>
              </a:rPr>
              <a:t>剔除冗余地图点和</a:t>
            </a:r>
            <a:r>
              <a:rPr lang="x-none" altLang="en-US">
                <a:solidFill>
                  <a:srgbClr val="FF0000"/>
                </a:solidFill>
                <a:latin typeface="+mn-ea"/>
                <a:sym typeface="+mn-ea"/>
              </a:rPr>
              <a:t>关键帧：</a:t>
            </a:r>
            <a:endParaRPr lang="x-none" altLang="en-US">
              <a:solidFill>
                <a:srgbClr val="FF0000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r>
              <a:rPr lang="x-none" altLang="en-US">
                <a:latin typeface="+mn-ea"/>
                <a:sym typeface="+mn-ea"/>
              </a:rPr>
              <a:t>    </a:t>
            </a:r>
            <a:r>
              <a:rPr lang="x-none" altLang="en-US" sz="1800">
                <a:latin typeface="+mn-ea"/>
                <a:sym typeface="+mn-ea"/>
              </a:rPr>
              <a:t>地图点：在预测可见的帧的25%以上找到该点、必须被超过三个关键帧观察到；</a:t>
            </a:r>
            <a:endParaRPr lang="x-none" altLang="en-US" sz="180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x-none" altLang="en-US" sz="1800">
                <a:latin typeface="+mn-ea"/>
                <a:sym typeface="+mn-ea"/>
              </a:rPr>
              <a:t>    关键帧：有90%的点能够被其他超过三个关键帧观察到；</a:t>
            </a:r>
            <a:endParaRPr lang="x-none" altLang="en-US" sz="1800">
              <a:latin typeface="+mn-ea"/>
              <a:sym typeface="+mn-ea"/>
            </a:endParaRPr>
          </a:p>
          <a:p>
            <a:pPr marL="0" indent="0">
              <a:buNone/>
            </a:pPr>
            <a:endParaRPr lang="x-none" altLang="en-US">
              <a:latin typeface="+mn-ea"/>
              <a:sym typeface="+mn-ea"/>
            </a:endParaRPr>
          </a:p>
          <a:p>
            <a:pPr marL="0" indent="0">
              <a:buNone/>
            </a:pPr>
            <a:endParaRPr lang="x-none" altLang="en-US">
              <a:latin typeface="+mn-ea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地图优化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latin typeface="+mn-ea"/>
                <a:sym typeface="+mn-ea"/>
              </a:rPr>
              <a:t> </a:t>
            </a:r>
            <a:r>
              <a:rPr lang="x-none" altLang="en-US">
                <a:solidFill>
                  <a:srgbClr val="FF0000"/>
                </a:solidFill>
                <a:latin typeface="+mn-ea"/>
                <a:sym typeface="+mn-ea"/>
              </a:rPr>
              <a:t>全局优化</a:t>
            </a:r>
            <a:endParaRPr lang="x-none" altLang="en-US">
              <a:solidFill>
                <a:srgbClr val="FF0000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r>
              <a:rPr lang="x-none" altLang="en-US">
                <a:latin typeface="+mn-ea"/>
                <a:sym typeface="+mn-ea"/>
              </a:rPr>
              <a:t>     所有的关键帧（除了第一帧）和三维点都参与BA优化；</a:t>
            </a:r>
            <a:endParaRPr lang="x-none" altLang="en-US">
              <a:latin typeface="+mn-ea"/>
              <a:sym typeface="+mn-ea"/>
            </a:endParaRPr>
          </a:p>
          <a:p>
            <a:pPr marL="0" indent="0">
              <a:buNone/>
            </a:pPr>
            <a:endParaRPr lang="x-none" altLang="en-US">
              <a:latin typeface="+mn-ea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7155" y="3243580"/>
            <a:ext cx="339026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tx1"/>
                </a:solidFill>
                <a:sym typeface="+mn-ea"/>
              </a:rPr>
              <a:t>回环检测</a:t>
            </a:r>
            <a:endParaRPr lang="x-none" altLang="en-US">
              <a:solidFill>
                <a:schemeClr val="tx1"/>
              </a:solidFill>
              <a:sym typeface="+mn-ea"/>
            </a:endParaRPr>
          </a:p>
          <a:p>
            <a:endParaRPr lang="x-none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245" y="2015490"/>
            <a:ext cx="10374630" cy="3450590"/>
          </a:xfrm>
        </p:spPr>
        <p:txBody>
          <a:bodyPr/>
          <a:p>
            <a:pPr marL="0" indent="0">
              <a:buNone/>
            </a:pPr>
            <a:r>
              <a:rPr lang="x-none" altLang=""/>
              <a:t>     在视觉SLAM中</a:t>
            </a:r>
            <a:r>
              <a:rPr lang="" altLang="en-US"/>
              <a:t>无论在单目、双目还是RGBD中，</a:t>
            </a:r>
            <a:r>
              <a:rPr lang="x-none" altLang=""/>
              <a:t>由于所有的位置估计都是基于前一帧，因此存在累计误差。除了利用优化方法在局部和全局调整位姿，也可以利用回环检测（loop closure）来优化位姿。</a:t>
            </a:r>
            <a:endParaRPr lang="x-none" altLang="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  <p:pic>
        <p:nvPicPr>
          <p:cNvPr id="5" name="Picture 4" descr="回环检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9535" y="2889885"/>
            <a:ext cx="6000115" cy="29997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"/>
              <a:t>小结</a:t>
            </a:r>
            <a:endParaRPr lang="x-none" alt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dirty="0">
                <a:sym typeface="+mn-ea"/>
              </a:rPr>
              <a:t>本章介绍了</a:t>
            </a:r>
            <a:r>
              <a:rPr lang="x-none" altLang="zh-CN" sz="2000" dirty="0">
                <a:sym typeface="+mn-ea"/>
              </a:rPr>
              <a:t>单目ORB_SLAM</a:t>
            </a:r>
            <a:r>
              <a:rPr lang="zh-CN" altLang="en-US" sz="2000" dirty="0">
                <a:sym typeface="+mn-ea"/>
              </a:rPr>
              <a:t>，包括：</a:t>
            </a:r>
            <a:endParaRPr lang="en-US" altLang="zh-CN" sz="2000" dirty="0"/>
          </a:p>
          <a:p>
            <a:pPr lvl="1"/>
            <a:r>
              <a:rPr lang="x-none" altLang="zh-CN" sz="2000" dirty="0">
                <a:sym typeface="+mn-ea"/>
              </a:rPr>
              <a:t>SLAM是什么，可以解决什么问题；</a:t>
            </a:r>
            <a:endParaRPr lang="x-none" altLang="zh-CN" sz="2000" dirty="0">
              <a:sym typeface="+mn-ea"/>
            </a:endParaRPr>
          </a:p>
          <a:p>
            <a:pPr lvl="1"/>
            <a:r>
              <a:rPr lang="x-none" altLang="zh-CN" sz="2000" dirty="0">
                <a:sym typeface="+mn-ea"/>
              </a:rPr>
              <a:t>SLAM的分类；</a:t>
            </a:r>
            <a:endParaRPr lang="x-none" altLang="zh-CN" sz="2000" dirty="0">
              <a:sym typeface="+mn-ea"/>
            </a:endParaRPr>
          </a:p>
          <a:p>
            <a:pPr lvl="1"/>
            <a:r>
              <a:rPr lang="x-none" altLang="zh-CN" sz="2000" dirty="0">
                <a:sym typeface="+mn-ea"/>
              </a:rPr>
              <a:t>单目ORB_SLAM的特征提取，相机追踪，地图优化；</a:t>
            </a:r>
            <a:endParaRPr lang="x-none" altLang="zh-CN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如何通过</a:t>
            </a:r>
            <a:r>
              <a:rPr lang="en-US" altLang="zh-CN" sz="2000" dirty="0">
                <a:sym typeface="+mn-ea"/>
              </a:rPr>
              <a:t>2D-2D</a:t>
            </a:r>
            <a:r>
              <a:rPr lang="zh-CN" altLang="en-US" sz="2000" dirty="0">
                <a:sym typeface="+mn-ea"/>
              </a:rPr>
              <a:t>的特征点估计相机运动；</a:t>
            </a:r>
            <a:endParaRPr lang="en-US" altLang="zh-CN" sz="2000" dirty="0"/>
          </a:p>
          <a:p>
            <a:pPr lvl="1"/>
            <a:r>
              <a:rPr lang="x-none" altLang="zh-CN" sz="2000" dirty="0">
                <a:sym typeface="+mn-ea"/>
              </a:rPr>
              <a:t>如何通过两帧计算出像素的3D坐标</a:t>
            </a:r>
            <a:r>
              <a:rPr lang="zh-CN" altLang="en-US" sz="2000" dirty="0">
                <a:sym typeface="+mn-ea"/>
              </a:rPr>
              <a:t>；</a:t>
            </a:r>
            <a:endParaRPr lang="en-US" altLang="zh-CN" sz="2000" dirty="0"/>
          </a:p>
          <a:p>
            <a:pPr lvl="1"/>
            <a:r>
              <a:rPr lang="en-US" altLang="zh-CN" sz="2000" dirty="0">
                <a:sym typeface="+mn-ea"/>
              </a:rPr>
              <a:t>3D-2D</a:t>
            </a:r>
            <a:r>
              <a:rPr lang="zh-CN" altLang="en-US" sz="2000" dirty="0">
                <a:sym typeface="+mn-ea"/>
              </a:rPr>
              <a:t>的</a:t>
            </a:r>
            <a:r>
              <a:rPr lang="en-US" altLang="zh-CN" sz="2000" dirty="0">
                <a:sym typeface="+mn-ea"/>
              </a:rPr>
              <a:t>PnP</a:t>
            </a:r>
            <a:r>
              <a:rPr lang="zh-CN" altLang="en-US" sz="2000" dirty="0">
                <a:sym typeface="+mn-ea"/>
              </a:rPr>
              <a:t>问题，线性解法与</a:t>
            </a:r>
            <a:r>
              <a:rPr lang="en-US" altLang="zh-CN" sz="2000" dirty="0">
                <a:sym typeface="+mn-ea"/>
              </a:rPr>
              <a:t>BA</a:t>
            </a:r>
            <a:r>
              <a:rPr lang="zh-CN" altLang="en-US" sz="2000" dirty="0">
                <a:sym typeface="+mn-ea"/>
              </a:rPr>
              <a:t>解法；</a:t>
            </a:r>
            <a:endParaRPr lang="en-US" altLang="zh-CN" sz="2000" dirty="0"/>
          </a:p>
          <a:p>
            <a:pPr lvl="1"/>
            <a:r>
              <a:rPr lang="x-none" altLang=""/>
              <a:t>减小累计误差的方法；</a:t>
            </a:r>
            <a:endParaRPr lang="x-none" altLang="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什么是SLAM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850" y="1927860"/>
            <a:ext cx="11130915" cy="2079625"/>
          </a:xfrm>
        </p:spPr>
        <p:txBody>
          <a:bodyPr/>
          <a:p>
            <a:r>
              <a:rPr lang="en-US" altLang="en-US"/>
              <a:t>SLAM的全称是“Simultaneous Localization and Mapping”,中文：同时定位与地图构建.</a:t>
            </a:r>
            <a:endParaRPr lang="en-US" altLang="en-US"/>
          </a:p>
          <a:p>
            <a:r>
              <a:rPr lang="en-US" altLang="en-US"/>
              <a:t>应用:机器人、无人机、AR/VR、智能硬件</a:t>
            </a:r>
            <a:r>
              <a:rPr lang="x-none" altLang="en-US"/>
              <a:t>等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4615" y="3171825"/>
            <a:ext cx="2656840" cy="1933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80" y="3499485"/>
            <a:ext cx="2647315" cy="1476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65" y="3449955"/>
            <a:ext cx="2647315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SLAM在机器人上要解决什么问题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  <p:pic>
        <p:nvPicPr>
          <p:cNvPr id="5" name="Picture 4" descr="111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2625" y="1986915"/>
            <a:ext cx="785241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254" y="864844"/>
            <a:ext cx="9603275" cy="1049235"/>
          </a:xfrm>
        </p:spPr>
        <p:txBody>
          <a:bodyPr/>
          <a:p>
            <a:r>
              <a:rPr lang="x-none" altLang="en-US"/>
              <a:t>SLAM如何确定位置和地图?    传感器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240" y="1961515"/>
            <a:ext cx="9066530" cy="4076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SLAM分类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3290" y="1946275"/>
            <a:ext cx="7186295" cy="3989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单目 ORB_SLAM概述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97245" y="1656080"/>
            <a:ext cx="5822950" cy="4464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83030" y="2132330"/>
            <a:ext cx="4557395" cy="2562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1. </a:t>
            </a:r>
            <a:r>
              <a:rPr lang="x-none" altLang="en-US" sz="2000">
                <a:solidFill>
                  <a:srgbClr val="FF0000"/>
                </a:solidFill>
              </a:rPr>
              <a:t>相机位置跟踪：</a:t>
            </a:r>
            <a:endParaRPr lang="x-none" altLang="en-US" sz="2000">
              <a:solidFill>
                <a:srgbClr val="FF0000"/>
              </a:solidFill>
            </a:endParaRPr>
          </a:p>
          <a:p>
            <a:r>
              <a:rPr lang="x-none" altLang="en-US" sz="2000"/>
              <a:t>   </a:t>
            </a:r>
            <a:r>
              <a:rPr lang="x-none" altLang="en-US" sz="1600"/>
              <a:t> </a:t>
            </a:r>
            <a:r>
              <a:rPr lang="x-none" altLang="en-US" sz="1600">
                <a:latin typeface="+mn-ea"/>
              </a:rPr>
              <a:t>ORB特征提取、初始化、姿势估计、丢失重定位、姿势纠正、新关键帧检测</a:t>
            </a:r>
            <a:endParaRPr lang="x-none" altLang="en-US" sz="1600">
              <a:latin typeface="+mn-ea"/>
            </a:endParaRPr>
          </a:p>
          <a:p>
            <a:endParaRPr lang="x-none" altLang="en-US" sz="1400">
              <a:latin typeface="+mn-ea"/>
            </a:endParaRPr>
          </a:p>
          <a:p>
            <a:r>
              <a:rPr lang="x-none" altLang="en-US" sz="2000"/>
              <a:t>2. </a:t>
            </a:r>
            <a:r>
              <a:rPr lang="x-none" altLang="en-US" sz="2000">
                <a:solidFill>
                  <a:srgbClr val="FF0000"/>
                </a:solidFill>
              </a:rPr>
              <a:t>地图优化：</a:t>
            </a:r>
            <a:endParaRPr lang="x-none" altLang="en-US" sz="2000">
              <a:solidFill>
                <a:srgbClr val="FF0000"/>
              </a:solidFill>
            </a:endParaRPr>
          </a:p>
          <a:p>
            <a:r>
              <a:rPr lang="x-none" altLang="en-US" sz="2000"/>
              <a:t>     </a:t>
            </a:r>
            <a:r>
              <a:rPr lang="x-none" altLang="en-US" sz="1600">
                <a:latin typeface="+mn-ea"/>
              </a:rPr>
              <a:t>MAP中插入新关键帧、</a:t>
            </a:r>
            <a:r>
              <a:rPr lang="x-none" altLang="en-US" sz="1600">
                <a:latin typeface="+mn-ea"/>
                <a:sym typeface="+mn-ea"/>
              </a:rPr>
              <a:t>剔除冗余地图点和</a:t>
            </a:r>
            <a:r>
              <a:rPr lang="x-none" altLang="en-US" sz="1600">
                <a:latin typeface="+mn-ea"/>
              </a:rPr>
              <a:t>关键帧，全局优化</a:t>
            </a:r>
            <a:endParaRPr lang="x-none" altLang="en-US" sz="1600">
              <a:latin typeface="+mn-ea"/>
            </a:endParaRPr>
          </a:p>
          <a:p>
            <a:endParaRPr lang="x-none" altLang="en-US" sz="1600">
              <a:latin typeface="+mn-ea"/>
            </a:endParaRPr>
          </a:p>
          <a:p>
            <a:r>
              <a:rPr lang="x-none" altLang="en-US" sz="2000"/>
              <a:t>3. </a:t>
            </a:r>
            <a:r>
              <a:rPr lang="x-none" altLang="en-US" sz="2000">
                <a:solidFill>
                  <a:srgbClr val="FF0000"/>
                </a:solidFill>
              </a:rPr>
              <a:t>回环检测</a:t>
            </a:r>
            <a:endParaRPr lang="x-none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相机位置跟踪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olidFill>
                  <a:srgbClr val="FF0000"/>
                </a:solidFill>
                <a:effectLst/>
              </a:rPr>
              <a:t>ORB特征提取</a:t>
            </a:r>
            <a:endParaRPr lang="x-none" altLang="en-US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r>
              <a:rPr lang="x-none" altLang="en-US" sz="1600"/>
              <a:t>ORB在FAST特征基础上增加了尺度和旋转的描述，尺度不变采用构建图像金字塔，在每一层上检测特征。旋转不变采用灰度质心法。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050" y="3260725"/>
            <a:ext cx="5208905" cy="2657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070" y="3398520"/>
            <a:ext cx="2152650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相机位置跟踪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245" y="2015490"/>
            <a:ext cx="4866640" cy="3450590"/>
          </a:xfrm>
        </p:spPr>
        <p:txBody>
          <a:bodyPr/>
          <a:p>
            <a:r>
              <a:rPr lang="x-none" altLang="en-US">
                <a:solidFill>
                  <a:srgbClr val="FF0000"/>
                </a:solidFill>
              </a:rPr>
              <a:t>描述子计算</a:t>
            </a:r>
            <a:endParaRPr lang="x-none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en-US" sz="1600">
                <a:latin typeface="+mn-ea"/>
              </a:rPr>
              <a:t>    在关键点P的周围随机选取N个点对，把这N个点对的比较结果组合起来作为描述子</a:t>
            </a:r>
            <a:endParaRPr lang="x-none" altLang="en-US" sz="1600">
              <a:latin typeface="+mn-ea"/>
            </a:endParaRPr>
          </a:p>
          <a:p>
            <a:pPr marL="0" indent="0">
              <a:buNone/>
            </a:pPr>
            <a:r>
              <a:rPr lang="x-none" altLang="en-US" sz="1600">
                <a:latin typeface="+mn-ea"/>
              </a:rPr>
              <a:t>在单目SLAM中 N一般取值为512</a:t>
            </a:r>
            <a:endParaRPr lang="x-none" altLang="en-US" sz="160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7355" y="3297555"/>
            <a:ext cx="3780790" cy="1962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04505" y="2117725"/>
            <a:ext cx="36874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相机位置跟踪</a:t>
            </a:r>
            <a:endParaRPr lang="en-US" altLang="en-US"/>
          </a:p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030" y="2074545"/>
            <a:ext cx="9528175" cy="1174115"/>
          </a:xfrm>
        </p:spPr>
        <p:txBody>
          <a:bodyPr>
            <a:normAutofit/>
          </a:bodyPr>
          <a:p>
            <a:r>
              <a:rPr lang="x-none" altLang="en-US">
                <a:solidFill>
                  <a:srgbClr val="FF0000"/>
                </a:solidFill>
              </a:rPr>
              <a:t>初始化</a:t>
            </a:r>
            <a:endParaRPr lang="x-none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en-US"/>
              <a:t>   </a:t>
            </a:r>
            <a:r>
              <a:rPr lang="x-none" altLang="en-US" sz="1600"/>
              <a:t>初始化的目的是计算初识两帧之间的相对位置，然后算出地图点的三维坐标.</a:t>
            </a:r>
            <a:endParaRPr lang="x-none" altLang="en-US" sz="1600"/>
          </a:p>
          <a:p>
            <a:pPr marL="0" indent="0">
              <a:buNone/>
            </a:pPr>
            <a:endParaRPr lang="x-none" alt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dirty="0"/>
            </a:fld>
            <a:endParaRPr lang="en-US" dirty="0"/>
          </a:p>
        </p:txBody>
      </p:sp>
      <p:pic>
        <p:nvPicPr>
          <p:cNvPr id="6" name="Picture 5" descr="对极几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805" y="3396615"/>
            <a:ext cx="4880610" cy="2285365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2242185" y="5293995"/>
            <a:ext cx="2927350" cy="485140"/>
          </a:xfrm>
          <a:custGeom>
            <a:avLst/>
            <a:gdLst>
              <a:gd name="connisteX0" fmla="*/ 0 w 2927350"/>
              <a:gd name="connsiteY0" fmla="*/ 0 h 485281"/>
              <a:gd name="connisteX1" fmla="*/ 50165 w 2927350"/>
              <a:gd name="connsiteY1" fmla="*/ 66675 h 485281"/>
              <a:gd name="connisteX2" fmla="*/ 116840 w 2927350"/>
              <a:gd name="connsiteY2" fmla="*/ 133350 h 485281"/>
              <a:gd name="connisteX3" fmla="*/ 183515 w 2927350"/>
              <a:gd name="connsiteY3" fmla="*/ 200025 h 485281"/>
              <a:gd name="connisteX4" fmla="*/ 250190 w 2927350"/>
              <a:gd name="connsiteY4" fmla="*/ 233680 h 485281"/>
              <a:gd name="connisteX5" fmla="*/ 316865 w 2927350"/>
              <a:gd name="connsiteY5" fmla="*/ 266700 h 485281"/>
              <a:gd name="connisteX6" fmla="*/ 383540 w 2927350"/>
              <a:gd name="connsiteY6" fmla="*/ 283845 h 485281"/>
              <a:gd name="connisteX7" fmla="*/ 450215 w 2927350"/>
              <a:gd name="connsiteY7" fmla="*/ 283845 h 485281"/>
              <a:gd name="connisteX8" fmla="*/ 517525 w 2927350"/>
              <a:gd name="connsiteY8" fmla="*/ 300355 h 485281"/>
              <a:gd name="connisteX9" fmla="*/ 584200 w 2927350"/>
              <a:gd name="connsiteY9" fmla="*/ 300355 h 485281"/>
              <a:gd name="connisteX10" fmla="*/ 650875 w 2927350"/>
              <a:gd name="connsiteY10" fmla="*/ 316865 h 485281"/>
              <a:gd name="connisteX11" fmla="*/ 717550 w 2927350"/>
              <a:gd name="connsiteY11" fmla="*/ 316865 h 485281"/>
              <a:gd name="connisteX12" fmla="*/ 784225 w 2927350"/>
              <a:gd name="connsiteY12" fmla="*/ 333375 h 485281"/>
              <a:gd name="connisteX13" fmla="*/ 859155 w 2927350"/>
              <a:gd name="connsiteY13" fmla="*/ 342265 h 485281"/>
              <a:gd name="connisteX14" fmla="*/ 934085 w 2927350"/>
              <a:gd name="connsiteY14" fmla="*/ 350520 h 485281"/>
              <a:gd name="connisteX15" fmla="*/ 1000760 w 2927350"/>
              <a:gd name="connsiteY15" fmla="*/ 367030 h 485281"/>
              <a:gd name="connisteX16" fmla="*/ 1067435 w 2927350"/>
              <a:gd name="connsiteY16" fmla="*/ 383540 h 485281"/>
              <a:gd name="connisteX17" fmla="*/ 1134110 w 2927350"/>
              <a:gd name="connsiteY17" fmla="*/ 383540 h 485281"/>
              <a:gd name="connisteX18" fmla="*/ 1200785 w 2927350"/>
              <a:gd name="connsiteY18" fmla="*/ 383540 h 485281"/>
              <a:gd name="connisteX19" fmla="*/ 1267460 w 2927350"/>
              <a:gd name="connsiteY19" fmla="*/ 383540 h 485281"/>
              <a:gd name="connisteX20" fmla="*/ 1351280 w 2927350"/>
              <a:gd name="connsiteY20" fmla="*/ 400050 h 485281"/>
              <a:gd name="connisteX21" fmla="*/ 1426210 w 2927350"/>
              <a:gd name="connsiteY21" fmla="*/ 400050 h 485281"/>
              <a:gd name="connisteX22" fmla="*/ 1501140 w 2927350"/>
              <a:gd name="connsiteY22" fmla="*/ 417195 h 485281"/>
              <a:gd name="connisteX23" fmla="*/ 1567815 w 2927350"/>
              <a:gd name="connsiteY23" fmla="*/ 433705 h 485281"/>
              <a:gd name="connisteX24" fmla="*/ 1634490 w 2927350"/>
              <a:gd name="connsiteY24" fmla="*/ 433705 h 485281"/>
              <a:gd name="connisteX25" fmla="*/ 1718310 w 2927350"/>
              <a:gd name="connsiteY25" fmla="*/ 450215 h 485281"/>
              <a:gd name="connisteX26" fmla="*/ 1793240 w 2927350"/>
              <a:gd name="connsiteY26" fmla="*/ 458470 h 485281"/>
              <a:gd name="connisteX27" fmla="*/ 1868170 w 2927350"/>
              <a:gd name="connsiteY27" fmla="*/ 467360 h 485281"/>
              <a:gd name="connisteX28" fmla="*/ 1934845 w 2927350"/>
              <a:gd name="connsiteY28" fmla="*/ 483870 h 485281"/>
              <a:gd name="connisteX29" fmla="*/ 2001520 w 2927350"/>
              <a:gd name="connsiteY29" fmla="*/ 483870 h 485281"/>
              <a:gd name="connisteX30" fmla="*/ 2068195 w 2927350"/>
              <a:gd name="connsiteY30" fmla="*/ 483870 h 485281"/>
              <a:gd name="connisteX31" fmla="*/ 2134870 w 2927350"/>
              <a:gd name="connsiteY31" fmla="*/ 483870 h 485281"/>
              <a:gd name="connisteX32" fmla="*/ 2201545 w 2927350"/>
              <a:gd name="connsiteY32" fmla="*/ 467360 h 485281"/>
              <a:gd name="connisteX33" fmla="*/ 2268220 w 2927350"/>
              <a:gd name="connsiteY33" fmla="*/ 467360 h 485281"/>
              <a:gd name="connisteX34" fmla="*/ 2334895 w 2927350"/>
              <a:gd name="connsiteY34" fmla="*/ 450215 h 485281"/>
              <a:gd name="connisteX35" fmla="*/ 2402205 w 2927350"/>
              <a:gd name="connsiteY35" fmla="*/ 433705 h 485281"/>
              <a:gd name="connisteX36" fmla="*/ 2485390 w 2927350"/>
              <a:gd name="connsiteY36" fmla="*/ 400050 h 485281"/>
              <a:gd name="connisteX37" fmla="*/ 2560320 w 2927350"/>
              <a:gd name="connsiteY37" fmla="*/ 375285 h 485281"/>
              <a:gd name="connisteX38" fmla="*/ 2626995 w 2927350"/>
              <a:gd name="connsiteY38" fmla="*/ 342265 h 485281"/>
              <a:gd name="connisteX39" fmla="*/ 2701925 w 2927350"/>
              <a:gd name="connsiteY39" fmla="*/ 316865 h 485281"/>
              <a:gd name="connisteX40" fmla="*/ 2768600 w 2927350"/>
              <a:gd name="connsiteY40" fmla="*/ 266700 h 485281"/>
              <a:gd name="connisteX41" fmla="*/ 2835275 w 2927350"/>
              <a:gd name="connsiteY41" fmla="*/ 250190 h 485281"/>
              <a:gd name="connisteX42" fmla="*/ 2927350 w 2927350"/>
              <a:gd name="connsiteY42" fmla="*/ 225425 h 48528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</a:cxnLst>
            <a:rect l="l" t="t" r="r" b="b"/>
            <a:pathLst>
              <a:path w="2927350" h="485281">
                <a:moveTo>
                  <a:pt x="0" y="0"/>
                </a:moveTo>
                <a:cubicBezTo>
                  <a:pt x="8890" y="12065"/>
                  <a:pt x="26670" y="40005"/>
                  <a:pt x="50165" y="66675"/>
                </a:cubicBezTo>
                <a:cubicBezTo>
                  <a:pt x="73660" y="93345"/>
                  <a:pt x="90170" y="106680"/>
                  <a:pt x="116840" y="133350"/>
                </a:cubicBezTo>
                <a:cubicBezTo>
                  <a:pt x="143510" y="160020"/>
                  <a:pt x="156845" y="179705"/>
                  <a:pt x="183515" y="200025"/>
                </a:cubicBezTo>
                <a:cubicBezTo>
                  <a:pt x="210185" y="220345"/>
                  <a:pt x="223520" y="220345"/>
                  <a:pt x="250190" y="233680"/>
                </a:cubicBezTo>
                <a:cubicBezTo>
                  <a:pt x="276860" y="247015"/>
                  <a:pt x="290195" y="256540"/>
                  <a:pt x="316865" y="266700"/>
                </a:cubicBezTo>
                <a:cubicBezTo>
                  <a:pt x="343535" y="276860"/>
                  <a:pt x="356870" y="280670"/>
                  <a:pt x="383540" y="283845"/>
                </a:cubicBezTo>
                <a:cubicBezTo>
                  <a:pt x="410210" y="287020"/>
                  <a:pt x="423545" y="280670"/>
                  <a:pt x="450215" y="283845"/>
                </a:cubicBezTo>
                <a:cubicBezTo>
                  <a:pt x="476885" y="287020"/>
                  <a:pt x="490855" y="297180"/>
                  <a:pt x="517525" y="300355"/>
                </a:cubicBezTo>
                <a:cubicBezTo>
                  <a:pt x="544195" y="303530"/>
                  <a:pt x="557530" y="297180"/>
                  <a:pt x="584200" y="300355"/>
                </a:cubicBezTo>
                <a:cubicBezTo>
                  <a:pt x="610870" y="303530"/>
                  <a:pt x="624205" y="313690"/>
                  <a:pt x="650875" y="316865"/>
                </a:cubicBezTo>
                <a:cubicBezTo>
                  <a:pt x="677545" y="320040"/>
                  <a:pt x="690880" y="313690"/>
                  <a:pt x="717550" y="316865"/>
                </a:cubicBezTo>
                <a:cubicBezTo>
                  <a:pt x="744220" y="320040"/>
                  <a:pt x="755650" y="328295"/>
                  <a:pt x="784225" y="333375"/>
                </a:cubicBezTo>
                <a:cubicBezTo>
                  <a:pt x="812800" y="338455"/>
                  <a:pt x="829310" y="339090"/>
                  <a:pt x="859155" y="342265"/>
                </a:cubicBezTo>
                <a:cubicBezTo>
                  <a:pt x="889000" y="345440"/>
                  <a:pt x="905510" y="345440"/>
                  <a:pt x="934085" y="350520"/>
                </a:cubicBezTo>
                <a:cubicBezTo>
                  <a:pt x="962660" y="355600"/>
                  <a:pt x="974090" y="360680"/>
                  <a:pt x="1000760" y="367030"/>
                </a:cubicBezTo>
                <a:cubicBezTo>
                  <a:pt x="1027430" y="373380"/>
                  <a:pt x="1040765" y="380365"/>
                  <a:pt x="1067435" y="383540"/>
                </a:cubicBezTo>
                <a:cubicBezTo>
                  <a:pt x="1094105" y="386715"/>
                  <a:pt x="1107440" y="383540"/>
                  <a:pt x="1134110" y="383540"/>
                </a:cubicBezTo>
                <a:cubicBezTo>
                  <a:pt x="1160780" y="383540"/>
                  <a:pt x="1174115" y="383540"/>
                  <a:pt x="1200785" y="383540"/>
                </a:cubicBezTo>
                <a:cubicBezTo>
                  <a:pt x="1227455" y="383540"/>
                  <a:pt x="1237615" y="380365"/>
                  <a:pt x="1267460" y="383540"/>
                </a:cubicBezTo>
                <a:cubicBezTo>
                  <a:pt x="1297305" y="386715"/>
                  <a:pt x="1319530" y="396875"/>
                  <a:pt x="1351280" y="400050"/>
                </a:cubicBezTo>
                <a:cubicBezTo>
                  <a:pt x="1383030" y="403225"/>
                  <a:pt x="1396365" y="396875"/>
                  <a:pt x="1426210" y="400050"/>
                </a:cubicBezTo>
                <a:cubicBezTo>
                  <a:pt x="1456055" y="403225"/>
                  <a:pt x="1472565" y="410210"/>
                  <a:pt x="1501140" y="417195"/>
                </a:cubicBezTo>
                <a:cubicBezTo>
                  <a:pt x="1529715" y="424180"/>
                  <a:pt x="1541145" y="430530"/>
                  <a:pt x="1567815" y="433705"/>
                </a:cubicBezTo>
                <a:cubicBezTo>
                  <a:pt x="1594485" y="436880"/>
                  <a:pt x="1604645" y="430530"/>
                  <a:pt x="1634490" y="433705"/>
                </a:cubicBezTo>
                <a:cubicBezTo>
                  <a:pt x="1664335" y="436880"/>
                  <a:pt x="1686560" y="445135"/>
                  <a:pt x="1718310" y="450215"/>
                </a:cubicBezTo>
                <a:cubicBezTo>
                  <a:pt x="1750060" y="455295"/>
                  <a:pt x="1763395" y="455295"/>
                  <a:pt x="1793240" y="458470"/>
                </a:cubicBezTo>
                <a:cubicBezTo>
                  <a:pt x="1823085" y="461645"/>
                  <a:pt x="1839595" y="462280"/>
                  <a:pt x="1868170" y="467360"/>
                </a:cubicBezTo>
                <a:cubicBezTo>
                  <a:pt x="1896745" y="472440"/>
                  <a:pt x="1908175" y="480695"/>
                  <a:pt x="1934845" y="483870"/>
                </a:cubicBezTo>
                <a:cubicBezTo>
                  <a:pt x="1961515" y="487045"/>
                  <a:pt x="1974850" y="483870"/>
                  <a:pt x="2001520" y="483870"/>
                </a:cubicBezTo>
                <a:cubicBezTo>
                  <a:pt x="2028190" y="483870"/>
                  <a:pt x="2041525" y="483870"/>
                  <a:pt x="2068195" y="483870"/>
                </a:cubicBezTo>
                <a:cubicBezTo>
                  <a:pt x="2094865" y="483870"/>
                  <a:pt x="2108200" y="487045"/>
                  <a:pt x="2134870" y="483870"/>
                </a:cubicBezTo>
                <a:cubicBezTo>
                  <a:pt x="2161540" y="480695"/>
                  <a:pt x="2174875" y="470535"/>
                  <a:pt x="2201545" y="467360"/>
                </a:cubicBezTo>
                <a:cubicBezTo>
                  <a:pt x="2228215" y="464185"/>
                  <a:pt x="2241550" y="470535"/>
                  <a:pt x="2268220" y="467360"/>
                </a:cubicBezTo>
                <a:cubicBezTo>
                  <a:pt x="2294890" y="464185"/>
                  <a:pt x="2308225" y="457200"/>
                  <a:pt x="2334895" y="450215"/>
                </a:cubicBezTo>
                <a:cubicBezTo>
                  <a:pt x="2361565" y="443230"/>
                  <a:pt x="2372360" y="443865"/>
                  <a:pt x="2402205" y="433705"/>
                </a:cubicBezTo>
                <a:cubicBezTo>
                  <a:pt x="2432050" y="423545"/>
                  <a:pt x="2453640" y="411480"/>
                  <a:pt x="2485390" y="400050"/>
                </a:cubicBezTo>
                <a:cubicBezTo>
                  <a:pt x="2517140" y="388620"/>
                  <a:pt x="2531745" y="386715"/>
                  <a:pt x="2560320" y="375285"/>
                </a:cubicBezTo>
                <a:cubicBezTo>
                  <a:pt x="2588895" y="363855"/>
                  <a:pt x="2598420" y="353695"/>
                  <a:pt x="2626995" y="342265"/>
                </a:cubicBezTo>
                <a:cubicBezTo>
                  <a:pt x="2655570" y="330835"/>
                  <a:pt x="2673350" y="332105"/>
                  <a:pt x="2701925" y="316865"/>
                </a:cubicBezTo>
                <a:cubicBezTo>
                  <a:pt x="2730500" y="301625"/>
                  <a:pt x="2741930" y="280035"/>
                  <a:pt x="2768600" y="266700"/>
                </a:cubicBezTo>
                <a:cubicBezTo>
                  <a:pt x="2795270" y="253365"/>
                  <a:pt x="2803525" y="258445"/>
                  <a:pt x="2835275" y="250190"/>
                </a:cubicBezTo>
                <a:cubicBezTo>
                  <a:pt x="2867025" y="241935"/>
                  <a:pt x="2910205" y="229870"/>
                  <a:pt x="2927350" y="2254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" altLang="en-US"/>
          </a:p>
        </p:txBody>
      </p:sp>
      <p:sp>
        <p:nvSpPr>
          <p:cNvPr id="9" name="Freeform 8"/>
          <p:cNvSpPr/>
          <p:nvPr/>
        </p:nvSpPr>
        <p:spPr>
          <a:xfrm>
            <a:off x="4919345" y="5431155"/>
            <a:ext cx="269875" cy="229870"/>
          </a:xfrm>
          <a:custGeom>
            <a:avLst/>
            <a:gdLst>
              <a:gd name="connisteX0" fmla="*/ 0 w 269884"/>
              <a:gd name="connsiteY0" fmla="*/ 88214 h 229819"/>
              <a:gd name="connisteX1" fmla="*/ 66675 w 269884"/>
              <a:gd name="connsiteY1" fmla="*/ 71069 h 229819"/>
              <a:gd name="connisteX2" fmla="*/ 133350 w 269884"/>
              <a:gd name="connsiteY2" fmla="*/ 54559 h 229819"/>
              <a:gd name="connisteX3" fmla="*/ 200025 w 269884"/>
              <a:gd name="connsiteY3" fmla="*/ 21539 h 229819"/>
              <a:gd name="connisteX4" fmla="*/ 266700 w 269884"/>
              <a:gd name="connsiteY4" fmla="*/ 4394 h 229819"/>
              <a:gd name="connisteX5" fmla="*/ 250190 w 269884"/>
              <a:gd name="connsiteY5" fmla="*/ 88214 h 229819"/>
              <a:gd name="connisteX6" fmla="*/ 216535 w 269884"/>
              <a:gd name="connsiteY6" fmla="*/ 154889 h 229819"/>
              <a:gd name="connisteX7" fmla="*/ 175260 w 269884"/>
              <a:gd name="connsiteY7" fmla="*/ 229819 h 22981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69885" h="229819">
                <a:moveTo>
                  <a:pt x="0" y="88214"/>
                </a:moveTo>
                <a:cubicBezTo>
                  <a:pt x="12065" y="85039"/>
                  <a:pt x="40005" y="78054"/>
                  <a:pt x="66675" y="71069"/>
                </a:cubicBezTo>
                <a:cubicBezTo>
                  <a:pt x="93345" y="64084"/>
                  <a:pt x="106680" y="64719"/>
                  <a:pt x="133350" y="54559"/>
                </a:cubicBezTo>
                <a:cubicBezTo>
                  <a:pt x="160020" y="44399"/>
                  <a:pt x="173355" y="31699"/>
                  <a:pt x="200025" y="21539"/>
                </a:cubicBezTo>
                <a:cubicBezTo>
                  <a:pt x="226695" y="11379"/>
                  <a:pt x="256540" y="-8941"/>
                  <a:pt x="266700" y="4394"/>
                </a:cubicBezTo>
                <a:cubicBezTo>
                  <a:pt x="276860" y="17729"/>
                  <a:pt x="260350" y="58369"/>
                  <a:pt x="250190" y="88214"/>
                </a:cubicBezTo>
                <a:cubicBezTo>
                  <a:pt x="240030" y="118059"/>
                  <a:pt x="231775" y="126314"/>
                  <a:pt x="216535" y="154889"/>
                </a:cubicBezTo>
                <a:cubicBezTo>
                  <a:pt x="201295" y="183464"/>
                  <a:pt x="182880" y="215849"/>
                  <a:pt x="175260" y="2298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28010" y="5703570"/>
            <a:ext cx="57594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" sz="1200"/>
              <a:t>R   t </a:t>
            </a:r>
            <a:endParaRPr lang="x-none" altLang="" sz="1200"/>
          </a:p>
        </p:txBody>
      </p:sp>
      <p:sp>
        <p:nvSpPr>
          <p:cNvPr id="15" name="TextBox 14"/>
          <p:cNvSpPr txBox="1"/>
          <p:nvPr/>
        </p:nvSpPr>
        <p:spPr>
          <a:xfrm>
            <a:off x="6829425" y="3584575"/>
            <a:ext cx="4052570" cy="1556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" sz="1600">
                <a:latin typeface="+mn-ea"/>
              </a:rPr>
              <a:t>p2 = R.p1+t</a:t>
            </a:r>
            <a:endParaRPr lang="x-none" altLang="" sz="1600">
              <a:latin typeface="+mn-ea"/>
            </a:endParaRPr>
          </a:p>
          <a:p>
            <a:endParaRPr lang="x-none" altLang="" sz="1600">
              <a:latin typeface="+mn-ea"/>
            </a:endParaRPr>
          </a:p>
          <a:p>
            <a:r>
              <a:rPr lang="x-none" altLang="" sz="1600">
                <a:latin typeface="+mn-ea"/>
              </a:rPr>
              <a:t>R为旋转矩阵</a:t>
            </a:r>
            <a:endParaRPr lang="x-none" altLang="" sz="1600">
              <a:latin typeface="+mn-ea"/>
            </a:endParaRPr>
          </a:p>
          <a:p>
            <a:r>
              <a:rPr lang="x-none" altLang="" sz="1600">
                <a:latin typeface="+mn-ea"/>
              </a:rPr>
              <a:t>t为平移矩阵</a:t>
            </a:r>
            <a:endParaRPr lang="x-none" altLang="" sz="1600">
              <a:latin typeface="+mn-ea"/>
            </a:endParaRPr>
          </a:p>
          <a:p>
            <a:endParaRPr lang="x-none" altLang="" sz="1600">
              <a:latin typeface="+mn-ea"/>
            </a:endParaRPr>
          </a:p>
          <a:p>
            <a:r>
              <a:rPr lang="x-none" altLang="" sz="1600">
                <a:latin typeface="+mn-ea"/>
              </a:rPr>
              <a:t>利用对极几何解出R和t</a:t>
            </a:r>
            <a:endParaRPr lang="x-none" altLang="" sz="160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59355" y="3359785"/>
            <a:ext cx="226822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"/>
              <a:t>相对位置估计</a:t>
            </a:r>
            <a:endParaRPr lang="x-none" altLang="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自定义 1">
      <a:dk1>
        <a:sysClr val="windowText" lastClr="000000"/>
      </a:dk1>
      <a:lt1>
        <a:sysClr val="window" lastClr="FFFFFF"/>
      </a:lt1>
      <a:dk2>
        <a:srgbClr val="454545"/>
      </a:dk2>
      <a:lt2>
        <a:srgbClr val="F2F2F2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1">
      <a:majorFont>
        <a:latin typeface="Century Gothic"/>
        <a:ea typeface="幼圆"/>
        <a:cs typeface=""/>
      </a:majorFont>
      <a:minorFont>
        <a:latin typeface="Times New Roman"/>
        <a:ea typeface="宋体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0</TotalTime>
  <Words>1499</Words>
  <Application>Kingsoft Office WPP</Application>
  <PresentationFormat>宽屏</PresentationFormat>
  <Paragraphs>162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Gallery</vt:lpstr>
      <vt:lpstr>单目ORB_SLAM简介</vt:lpstr>
      <vt:lpstr>什么是SLAM</vt:lpstr>
      <vt:lpstr>SLAM在机器人上要解决什么问题</vt:lpstr>
      <vt:lpstr>SLAM如何确定位置和地图?    传感器</vt:lpstr>
      <vt:lpstr>SLAM分类</vt:lpstr>
      <vt:lpstr>单目 ORB_SLAM概述</vt:lpstr>
      <vt:lpstr>相机位置跟踪</vt:lpstr>
      <vt:lpstr>相机位置跟踪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地图优化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视觉SLAM十四讲 从理论到实践</dc:title>
  <dc:creator>高翔</dc:creator>
  <cp:lastModifiedBy>liuzhenkun</cp:lastModifiedBy>
  <cp:revision>232</cp:revision>
  <dcterms:created xsi:type="dcterms:W3CDTF">2017-12-01T08:00:41Z</dcterms:created>
  <dcterms:modified xsi:type="dcterms:W3CDTF">2017-12-01T08:00:41Z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   9-10.1.0.5672</vt:lpwstr>
  </property>
</Properties>
</file>