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2" r:id="rId4"/>
    <p:sldId id="263" r:id="rId5"/>
    <p:sldId id="264" r:id="rId6"/>
    <p:sldId id="265" r:id="rId7"/>
    <p:sldId id="258" r:id="rId8"/>
    <p:sldId id="259" r:id="rId9"/>
    <p:sldId id="261" r:id="rId10"/>
    <p:sldId id="262" r:id="rId11"/>
    <p:sldId id="267" r:id="rId12"/>
    <p:sldId id="266" r:id="rId13"/>
    <p:sldId id="260" r:id="rId14"/>
    <p:sldId id="268" r:id="rId15"/>
    <p:sldId id="269" r:id="rId16"/>
    <p:sldId id="271" r:id="rId17"/>
    <p:sldId id="270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46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47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defRPr lang="zh-TW" altLang="en-US" sz="16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marL="742950" lvl="1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矩形 29"/>
          <p:cNvSpPr/>
          <p:nvPr userDrawn="1"/>
        </p:nvSpPr>
        <p:spPr>
          <a:xfrm>
            <a:off x="379705" y="6488668"/>
            <a:ext cx="2496196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http://lccn.io/vgENMI</a:t>
            </a:r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NIO2</a:t>
            </a:r>
            <a:r>
              <a:rPr lang="zh-TW" altLang="en-US" dirty="0" smtClean="0"/>
              <a:t>概要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/>
              <a:pPr/>
              <a:t>110年11月11日星期四</a:t>
            </a:fld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07" y="343730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886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Path</a:t>
            </a:r>
            <a:r>
              <a:rPr lang="zh-TW" altLang="en-US" dirty="0"/>
              <a:t>試用</a:t>
            </a:r>
            <a:r>
              <a:rPr lang="zh-TW" altLang="en-US" dirty="0" smtClean="0"/>
              <a:t>一下</a:t>
            </a:r>
            <a:r>
              <a:rPr lang="en-US" altLang="zh-TW" dirty="0" smtClean="0"/>
              <a:t>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2742" y="2151445"/>
            <a:ext cx="3620346" cy="3880773"/>
          </a:xfrm>
        </p:spPr>
        <p:txBody>
          <a:bodyPr/>
          <a:lstStyle/>
          <a:p>
            <a:r>
              <a:rPr lang="zh-TW" altLang="en-US" dirty="0" smtClean="0"/>
              <a:t>再來主程式中輸入右邊程式碼。</a:t>
            </a:r>
            <a:endParaRPr lang="en-US" altLang="zh-TW" dirty="0" smtClean="0"/>
          </a:p>
          <a:p>
            <a:r>
              <a:rPr lang="zh-TW" altLang="en-US" dirty="0" smtClean="0"/>
              <a:t>這</a:t>
            </a:r>
            <a:r>
              <a:rPr lang="zh-TW" altLang="en-US" dirty="0"/>
              <a:t>段程式碼</a:t>
            </a:r>
            <a:r>
              <a:rPr lang="zh-TW" altLang="en-US" dirty="0" smtClean="0"/>
              <a:t>顯示如何取得一個檔案的</a:t>
            </a:r>
            <a:r>
              <a:rPr lang="en-US" altLang="zh-TW" dirty="0" smtClean="0"/>
              <a:t>Path</a:t>
            </a:r>
            <a:r>
              <a:rPr lang="zh-TW" altLang="en-US" dirty="0" smtClean="0"/>
              <a:t>基本資訊。</a:t>
            </a:r>
            <a:endParaRPr lang="en-US" altLang="zh-TW" dirty="0" smtClean="0"/>
          </a:p>
          <a:p>
            <a:r>
              <a:rPr lang="en-US" altLang="zh-TW" dirty="0" smtClean="0"/>
              <a:t>Path</a:t>
            </a:r>
            <a:r>
              <a:rPr lang="zh-TW" altLang="en-US" dirty="0" smtClean="0"/>
              <a:t>沒有讀寫檔案的功能喔～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156" y="1270000"/>
            <a:ext cx="7800023" cy="279043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156" y="4091831"/>
            <a:ext cx="4166985" cy="249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842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NIO2</a:t>
            </a:r>
            <a:r>
              <a:rPr lang="zh-TW" altLang="en-US" dirty="0" smtClean="0"/>
              <a:t>的精華 </a:t>
            </a:r>
            <a:r>
              <a:rPr lang="en-US" altLang="zh-TW" dirty="0" smtClean="0"/>
              <a:t>Files</a:t>
            </a:r>
            <a:r>
              <a:rPr lang="zh-TW" altLang="en-US" dirty="0" smtClean="0"/>
              <a:t>類別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335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400" dirty="0" smtClean="0"/>
              <a:t>Files</a:t>
            </a:r>
            <a:r>
              <a:rPr lang="zh-TW" altLang="en-US" sz="4400" dirty="0" smtClean="0"/>
              <a:t>的功用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200" dirty="0"/>
              <a:t>NIO.2 </a:t>
            </a:r>
            <a:r>
              <a:rPr lang="zh-TW" altLang="en-US" sz="2200" dirty="0"/>
              <a:t>的精華在於 </a:t>
            </a:r>
            <a:r>
              <a:rPr lang="en-US" altLang="zh-TW" sz="2200" dirty="0" err="1"/>
              <a:t>java.nio.file.</a:t>
            </a:r>
            <a:r>
              <a:rPr lang="en-US" altLang="zh-TW" sz="2200" dirty="0" err="1">
                <a:solidFill>
                  <a:srgbClr val="FF0000"/>
                </a:solidFill>
              </a:rPr>
              <a:t>Files</a:t>
            </a:r>
            <a:r>
              <a:rPr lang="zh-TW" altLang="en-US" sz="2200" dirty="0"/>
              <a:t>這個 </a:t>
            </a:r>
            <a:r>
              <a:rPr lang="en-US" altLang="zh-TW" sz="2200" dirty="0">
                <a:solidFill>
                  <a:srgbClr val="FF0000"/>
                </a:solidFill>
              </a:rPr>
              <a:t>utility class</a:t>
            </a:r>
            <a:r>
              <a:rPr lang="en-US" altLang="zh-TW" sz="2200" dirty="0"/>
              <a:t/>
            </a:r>
            <a:br>
              <a:rPr lang="en-US" altLang="zh-TW" sz="2200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TW" altLang="en-US" dirty="0" smtClean="0"/>
              <a:t>複製</a:t>
            </a:r>
            <a:r>
              <a:rPr lang="zh-TW" altLang="en-US" dirty="0"/>
              <a:t>檔案或目錄：</a:t>
            </a:r>
            <a:r>
              <a:rPr lang="en-US" altLang="zh-TW" dirty="0"/>
              <a:t>Files.</a:t>
            </a:r>
            <a:r>
              <a:rPr lang="en-US" altLang="zh-TW" dirty="0">
                <a:solidFill>
                  <a:srgbClr val="FF0000"/>
                </a:solidFill>
              </a:rPr>
              <a:t>copy</a:t>
            </a:r>
            <a:r>
              <a:rPr lang="en-US" altLang="zh-TW" dirty="0"/>
              <a:t>(sourcePath, targetPath, copyOptions)</a:t>
            </a:r>
          </a:p>
          <a:p>
            <a:pPr lvl="1"/>
            <a:r>
              <a:rPr lang="en-US" altLang="zh-TW" dirty="0"/>
              <a:t>copyOptions </a:t>
            </a:r>
            <a:r>
              <a:rPr lang="zh-TW" altLang="en-US" dirty="0"/>
              <a:t>參閱 </a:t>
            </a:r>
            <a:r>
              <a:rPr lang="en-US" altLang="zh-TW" dirty="0"/>
              <a:t>java.nio.file.StandardCopyOption</a:t>
            </a:r>
          </a:p>
          <a:p>
            <a:r>
              <a:rPr lang="zh-TW" altLang="en-US" dirty="0"/>
              <a:t>刪除檔案或目錄：</a:t>
            </a:r>
            <a:r>
              <a:rPr lang="en-US" altLang="zh-TW" dirty="0"/>
              <a:t>Files.</a:t>
            </a:r>
            <a:r>
              <a:rPr lang="en-US" altLang="zh-TW" dirty="0">
                <a:solidFill>
                  <a:srgbClr val="FF0000"/>
                </a:solidFill>
              </a:rPr>
              <a:t>delete</a:t>
            </a:r>
            <a:r>
              <a:rPr lang="en-US" altLang="zh-TW" dirty="0"/>
              <a:t>(path)</a:t>
            </a:r>
          </a:p>
          <a:p>
            <a:r>
              <a:rPr lang="zh-TW" altLang="en-US" dirty="0"/>
              <a:t>移動檔案或目錄：</a:t>
            </a:r>
            <a:r>
              <a:rPr lang="en-US" altLang="zh-TW" dirty="0"/>
              <a:t>Files.</a:t>
            </a:r>
            <a:r>
              <a:rPr lang="en-US" altLang="zh-TW" dirty="0">
                <a:solidFill>
                  <a:srgbClr val="FF0000"/>
                </a:solidFill>
              </a:rPr>
              <a:t>move</a:t>
            </a:r>
            <a:r>
              <a:rPr lang="en-US" altLang="zh-TW" dirty="0"/>
              <a:t>(sourcePath, targetPath, copyOptions)</a:t>
            </a:r>
          </a:p>
          <a:p>
            <a:r>
              <a:rPr lang="zh-TW" altLang="en-US" dirty="0"/>
              <a:t>取得檔案大小：</a:t>
            </a:r>
            <a:r>
              <a:rPr lang="en-US" altLang="zh-TW" dirty="0"/>
              <a:t>Files.</a:t>
            </a:r>
            <a:r>
              <a:rPr lang="en-US" altLang="zh-TW" dirty="0">
                <a:solidFill>
                  <a:srgbClr val="FF0000"/>
                </a:solidFill>
              </a:rPr>
              <a:t>size</a:t>
            </a:r>
            <a:r>
              <a:rPr lang="en-US" altLang="zh-TW" dirty="0"/>
              <a:t>(path)</a:t>
            </a:r>
            <a:r>
              <a:rPr lang="zh-TW" altLang="en-US" dirty="0"/>
              <a:t>，單位是 </a:t>
            </a:r>
            <a:r>
              <a:rPr lang="en-US" altLang="zh-TW" dirty="0"/>
              <a:t>byte</a:t>
            </a:r>
          </a:p>
          <a:p>
            <a:r>
              <a:rPr lang="zh-TW" altLang="en-US" dirty="0"/>
              <a:t>讀取檔案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Files.</a:t>
            </a:r>
            <a:r>
              <a:rPr lang="en-US" altLang="zh-TW" dirty="0" smtClean="0">
                <a:solidFill>
                  <a:srgbClr val="FF0000"/>
                </a:solidFill>
              </a:rPr>
              <a:t>readAllBytes</a:t>
            </a:r>
            <a:r>
              <a:rPr lang="en-US" altLang="zh-TW" dirty="0" smtClean="0"/>
              <a:t>(path</a:t>
            </a:r>
            <a:r>
              <a:rPr lang="en-US" altLang="zh-TW" dirty="0"/>
              <a:t>) </a:t>
            </a:r>
            <a:r>
              <a:rPr lang="zh-TW" altLang="en-US" dirty="0"/>
              <a:t>會回傳 </a:t>
            </a:r>
            <a:r>
              <a:rPr lang="en-US" altLang="zh-TW" dirty="0"/>
              <a:t>byte</a:t>
            </a:r>
            <a:r>
              <a:rPr lang="en-US" altLang="zh-TW" dirty="0" smtClean="0"/>
              <a:t>[]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Files.</a:t>
            </a:r>
            <a:r>
              <a:rPr lang="en-US" altLang="zh-TW" dirty="0" smtClean="0">
                <a:solidFill>
                  <a:srgbClr val="FF0000"/>
                </a:solidFill>
              </a:rPr>
              <a:t>readAllLines</a:t>
            </a:r>
            <a:r>
              <a:rPr lang="en-US" altLang="zh-TW" dirty="0" smtClean="0"/>
              <a:t>(path</a:t>
            </a:r>
            <a:r>
              <a:rPr lang="en-US" altLang="zh-TW" dirty="0"/>
              <a:t>, charset) </a:t>
            </a:r>
            <a:r>
              <a:rPr lang="zh-TW" altLang="en-US" dirty="0"/>
              <a:t>會回傳 </a:t>
            </a:r>
            <a:r>
              <a:rPr lang="en-US" altLang="zh-TW" dirty="0"/>
              <a:t>List&lt;String&gt;</a:t>
            </a:r>
            <a:r>
              <a:rPr lang="zh-TW" altLang="en-US" dirty="0"/>
              <a:t>，</a:t>
            </a:r>
            <a:r>
              <a:rPr lang="en-US" altLang="zh-TW" dirty="0"/>
              <a:t>charset </a:t>
            </a:r>
            <a:r>
              <a:rPr lang="zh-TW" altLang="en-US" dirty="0"/>
              <a:t>參閱 </a:t>
            </a:r>
            <a:r>
              <a:rPr lang="en-US" altLang="zh-TW" dirty="0" err="1"/>
              <a:t>java.nio.charset.Charset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寫入檔案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Files.</a:t>
            </a:r>
            <a:r>
              <a:rPr lang="en-US" altLang="zh-TW" dirty="0" smtClean="0">
                <a:solidFill>
                  <a:srgbClr val="FF0000"/>
                </a:solidFill>
              </a:rPr>
              <a:t>write</a:t>
            </a:r>
            <a:r>
              <a:rPr lang="en-US" altLang="zh-TW" dirty="0" smtClean="0"/>
              <a:t>(path</a:t>
            </a:r>
            <a:r>
              <a:rPr lang="en-US" altLang="zh-TW" dirty="0"/>
              <a:t>, bytes, openOptions) 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Files.</a:t>
            </a:r>
            <a:r>
              <a:rPr lang="en-US" altLang="zh-TW" dirty="0" smtClean="0">
                <a:solidFill>
                  <a:srgbClr val="FF0000"/>
                </a:solidFill>
              </a:rPr>
              <a:t>write</a:t>
            </a:r>
            <a:r>
              <a:rPr lang="en-US" altLang="zh-TW" dirty="0" smtClean="0"/>
              <a:t>(path</a:t>
            </a:r>
            <a:r>
              <a:rPr lang="en-US" altLang="zh-TW" dirty="0"/>
              <a:t>, lines, charset, openOptions)</a:t>
            </a:r>
            <a:r>
              <a:rPr lang="zh-TW" altLang="en-US" dirty="0"/>
              <a:t>。</a:t>
            </a:r>
            <a:r>
              <a:rPr lang="en-US" altLang="zh-TW" dirty="0"/>
              <a:t>openOptions </a:t>
            </a:r>
            <a:r>
              <a:rPr lang="zh-TW" altLang="en-US" dirty="0"/>
              <a:t>參閱 </a:t>
            </a:r>
            <a:r>
              <a:rPr lang="en-US" altLang="zh-TW" dirty="0" err="1"/>
              <a:t>java.nio.file.StandardOpenOption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62186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試用</a:t>
            </a:r>
            <a:r>
              <a:rPr lang="en-US" altLang="zh-TW" dirty="0" smtClean="0"/>
              <a:t>Files</a:t>
            </a:r>
            <a:r>
              <a:rPr lang="zh-TW" altLang="en-US" dirty="0" smtClean="0"/>
              <a:t>這個</a:t>
            </a:r>
            <a:r>
              <a:rPr lang="en-US" altLang="zh-TW" dirty="0" smtClean="0"/>
              <a:t>utility</a:t>
            </a:r>
            <a:r>
              <a:rPr lang="zh-TW" altLang="en-US" dirty="0" smtClean="0"/>
              <a:t>類別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首先</a:t>
            </a:r>
            <a:r>
              <a:rPr lang="en-US" altLang="zh-TW" dirty="0" smtClean="0"/>
              <a:t>Files</a:t>
            </a:r>
            <a:r>
              <a:rPr lang="zh-TW" altLang="en-US" dirty="0" smtClean="0"/>
              <a:t>不需要</a:t>
            </a:r>
            <a:r>
              <a:rPr lang="en-US" altLang="zh-TW" dirty="0" smtClean="0"/>
              <a:t>new </a:t>
            </a:r>
            <a:r>
              <a:rPr lang="zh-TW" altLang="en-US" dirty="0" smtClean="0"/>
              <a:t>物件！是直接用！</a:t>
            </a:r>
            <a:endParaRPr lang="en-US" altLang="zh-TW" dirty="0" smtClean="0"/>
          </a:p>
          <a:p>
            <a:r>
              <a:rPr lang="zh-TW" altLang="en-US" dirty="0"/>
              <a:t>也就是說直接</a:t>
            </a:r>
            <a:r>
              <a:rPr lang="zh-TW" altLang="en-US" dirty="0" smtClean="0"/>
              <a:t>執行 </a:t>
            </a:r>
            <a:r>
              <a:rPr lang="en-US" altLang="zh-TW" dirty="0" smtClean="0"/>
              <a:t>Files.exists(thePath);</a:t>
            </a:r>
            <a:r>
              <a:rPr lang="zh-TW" altLang="en-US" dirty="0" smtClean="0"/>
              <a:t> 像這樣的方法。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9245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Files.copy(Path1, Path2, option)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64209"/>
            <a:ext cx="8596668" cy="3983962"/>
          </a:xfrm>
        </p:spPr>
        <p:txBody>
          <a:bodyPr/>
          <a:lstStyle/>
          <a:p>
            <a:r>
              <a:rPr lang="zh-TW" altLang="en-US" dirty="0" smtClean="0"/>
              <a:t>把</a:t>
            </a:r>
            <a:r>
              <a:rPr lang="en-US" altLang="zh-TW" dirty="0" smtClean="0"/>
              <a:t>score.csv</a:t>
            </a:r>
            <a:r>
              <a:rPr lang="zh-TW" altLang="en-US" dirty="0" smtClean="0"/>
              <a:t>複製為</a:t>
            </a:r>
            <a:r>
              <a:rPr lang="en-US" altLang="zh-TW" dirty="0" smtClean="0"/>
              <a:t>score_copy.csv</a:t>
            </a:r>
            <a:r>
              <a:rPr lang="zh-TW" altLang="en-US" dirty="0" smtClean="0"/>
              <a:t>，程式碼如下：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91184" y="2032844"/>
            <a:ext cx="8537448" cy="4524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dirty="0" smtClean="0">
                <a:solidFill>
                  <a:srgbClr val="80F2F6"/>
                </a:solidFill>
                <a:latin typeface="Consolas" panose="020B0609020204030204" pitchFamily="49" charset="0"/>
              </a:rPr>
              <a:t>	Path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theCSVPath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Paths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>
                <a:solidFill>
                  <a:srgbClr val="96EC3F"/>
                </a:solidFill>
                <a:latin typeface="Consolas" panose="020B0609020204030204" pitchFamily="49" charset="0"/>
              </a:rPr>
              <a:t>get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17C6A3"/>
                </a:solidFill>
                <a:latin typeface="Consolas" panose="020B0609020204030204" pitchFamily="49" charset="0"/>
              </a:rPr>
              <a:t>"D:\\score.csv"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80F2F6"/>
                </a:solidFill>
                <a:latin typeface="Consolas" panose="020B0609020204030204" pitchFamily="49" charset="0"/>
              </a:rPr>
              <a:t>	Path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theCopyPath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Paths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>
                <a:solidFill>
                  <a:srgbClr val="96EC3F"/>
                </a:solidFill>
                <a:latin typeface="Consolas" panose="020B0609020204030204" pitchFamily="49" charset="0"/>
              </a:rPr>
              <a:t>get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17C6A3"/>
                </a:solidFill>
                <a:latin typeface="Consolas" panose="020B0609020204030204" pitchFamily="49" charset="0"/>
              </a:rPr>
              <a:t>"D:\\score_copy.csv"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if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Files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>
                <a:solidFill>
                  <a:srgbClr val="96EC3F"/>
                </a:solidFill>
                <a:latin typeface="Consolas" panose="020B0609020204030204" pitchFamily="49" charset="0"/>
              </a:rPr>
              <a:t>exists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F3EC79"/>
                </a:solidFill>
                <a:latin typeface="Consolas" panose="020B0609020204030204" pitchFamily="49" charset="0"/>
              </a:rPr>
              <a:t>theCSVPath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System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17C6A3"/>
                </a:solidFill>
                <a:latin typeface="Consolas" panose="020B0609020204030204" pitchFamily="49" charset="0"/>
              </a:rPr>
              <a:t>"score.csv </a:t>
            </a:r>
            <a:r>
              <a:rPr lang="zh-TW" altLang="en-US" i="1" dirty="0">
                <a:solidFill>
                  <a:srgbClr val="17C6A3"/>
                </a:solidFill>
                <a:latin typeface="Consolas" panose="020B0609020204030204" pitchFamily="49" charset="0"/>
              </a:rPr>
              <a:t>存在，所以可以</a:t>
            </a:r>
            <a:r>
              <a:rPr lang="en-US" altLang="zh-TW" i="1" dirty="0">
                <a:solidFill>
                  <a:srgbClr val="17C6A3"/>
                </a:solidFill>
                <a:latin typeface="Consolas" panose="020B0609020204030204" pitchFamily="49" charset="0"/>
              </a:rPr>
              <a:t>copy"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try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Files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smtClean="0">
                <a:solidFill>
                  <a:srgbClr val="96EC3F"/>
                </a:solidFill>
                <a:latin typeface="Consolas" panose="020B0609020204030204" pitchFamily="49" charset="0"/>
              </a:rPr>
              <a:t>copy</a:t>
            </a:r>
            <a:r>
              <a:rPr lang="en-US" altLang="zh-TW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 smtClean="0">
                <a:solidFill>
                  <a:srgbClr val="F3EC79"/>
                </a:solidFill>
                <a:latin typeface="Consolas" panose="020B0609020204030204" pitchFamily="49" charset="0"/>
              </a:rPr>
              <a:t>theCSVPath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F3EC79"/>
                </a:solidFill>
                <a:latin typeface="Consolas" panose="020B0609020204030204" pitchFamily="49" charset="0"/>
              </a:rPr>
              <a:t>theCopyPath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CC81BA"/>
                </a:solidFill>
                <a:latin typeface="Consolas" panose="020B0609020204030204" pitchFamily="49" charset="0"/>
              </a:rPr>
              <a:t>StandardCopyOption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>
                <a:solidFill>
                  <a:srgbClr val="8DDAF8"/>
                </a:solidFill>
                <a:latin typeface="Consolas" panose="020B0609020204030204" pitchFamily="49" charset="0"/>
              </a:rPr>
              <a:t>REPLACE_EXISTING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	e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printStackTrace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else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17C6A3"/>
                </a:solidFill>
                <a:latin typeface="Consolas" panose="020B0609020204030204" pitchFamily="49" charset="0"/>
              </a:rPr>
              <a:t>"score.csv </a:t>
            </a:r>
            <a:r>
              <a:rPr lang="zh-TW" altLang="en-US" i="1" dirty="0">
                <a:solidFill>
                  <a:srgbClr val="17C6A3"/>
                </a:solidFill>
                <a:latin typeface="Consolas" panose="020B0609020204030204" pitchFamily="49" charset="0"/>
              </a:rPr>
              <a:t>不存在</a:t>
            </a:r>
            <a:r>
              <a:rPr lang="en-US" altLang="zh-TW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0002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Files.creatDirectory</a:t>
            </a:r>
            <a:r>
              <a:rPr lang="en-US" altLang="zh-TW" dirty="0" smtClean="0"/>
              <a:t>(Path);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建立新資料夾的簡單範例</a:t>
            </a:r>
            <a:endParaRPr lang="en-US" altLang="zh-TW" dirty="0" smtClean="0"/>
          </a:p>
          <a:p>
            <a:pPr lvl="1"/>
            <a:r>
              <a:rPr lang="zh-TW" altLang="en-US" dirty="0"/>
              <a:t>下面程式碼會在</a:t>
            </a:r>
            <a:r>
              <a:rPr lang="en-US" altLang="zh-TW" dirty="0"/>
              <a:t>D:\</a:t>
            </a:r>
            <a:r>
              <a:rPr lang="zh-TW" altLang="en-US" dirty="0"/>
              <a:t>建立</a:t>
            </a:r>
            <a:r>
              <a:rPr lang="zh-TW" altLang="en-US" dirty="0" smtClean="0"/>
              <a:t>一個新的</a:t>
            </a:r>
            <a:r>
              <a:rPr lang="en-US" altLang="zh-TW" dirty="0" err="1" smtClean="0"/>
              <a:t>TestDir</a:t>
            </a:r>
            <a:r>
              <a:rPr lang="zh-TW" altLang="en-US" dirty="0"/>
              <a:t>資料夾</a:t>
            </a:r>
          </a:p>
        </p:txBody>
      </p:sp>
      <p:sp>
        <p:nvSpPr>
          <p:cNvPr id="5" name="矩形 4"/>
          <p:cNvSpPr/>
          <p:nvPr/>
        </p:nvSpPr>
        <p:spPr>
          <a:xfrm>
            <a:off x="1466088" y="3005019"/>
            <a:ext cx="6690360" cy="2585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dirty="0" smtClean="0">
                <a:solidFill>
                  <a:srgbClr val="80F2F6"/>
                </a:solidFill>
                <a:latin typeface="Consolas" panose="020B0609020204030204" pitchFamily="49" charset="0"/>
              </a:rPr>
              <a:t>	Path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theNewPath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Paths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>
                <a:solidFill>
                  <a:srgbClr val="96EC3F"/>
                </a:solidFill>
                <a:latin typeface="Consolas" panose="020B0609020204030204" pitchFamily="49" charset="0"/>
              </a:rPr>
              <a:t>get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17C6A3"/>
                </a:solidFill>
                <a:latin typeface="Consolas" panose="020B0609020204030204" pitchFamily="49" charset="0"/>
              </a:rPr>
              <a:t>"D:\\TestDir"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try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Files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 smtClean="0">
                <a:solidFill>
                  <a:srgbClr val="96EC3F"/>
                </a:solidFill>
                <a:latin typeface="Consolas" panose="020B0609020204030204" pitchFamily="49" charset="0"/>
              </a:rPr>
              <a:t>createDirectory</a:t>
            </a:r>
            <a:r>
              <a:rPr lang="en-US" altLang="zh-TW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theNewPath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e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printStackTrace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5227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Files.move()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產生新的資料夾，並且把</a:t>
            </a:r>
            <a:r>
              <a:rPr lang="en-US" altLang="zh-TW" dirty="0" smtClean="0"/>
              <a:t>score.csv</a:t>
            </a:r>
            <a:r>
              <a:rPr lang="zh-TW" altLang="en-US" dirty="0" smtClean="0"/>
              <a:t>移動到新資料夾中。程式碼如下：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59536" y="2530638"/>
            <a:ext cx="9372600" cy="39703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dirty="0" smtClean="0">
                <a:solidFill>
                  <a:srgbClr val="80F2F6"/>
                </a:solidFill>
                <a:latin typeface="Consolas" panose="020B0609020204030204" pitchFamily="49" charset="0"/>
              </a:rPr>
              <a:t>	Path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theCSVPath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Paths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>
                <a:solidFill>
                  <a:srgbClr val="96EC3F"/>
                </a:solidFill>
                <a:latin typeface="Consolas" panose="020B0609020204030204" pitchFamily="49" charset="0"/>
              </a:rPr>
              <a:t>get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17C6A3"/>
                </a:solidFill>
                <a:latin typeface="Consolas" panose="020B0609020204030204" pitchFamily="49" charset="0"/>
              </a:rPr>
              <a:t>"D:\\score.csv"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80F2F6"/>
                </a:solidFill>
                <a:latin typeface="Consolas" panose="020B0609020204030204" pitchFamily="49" charset="0"/>
              </a:rPr>
              <a:t>	Path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theNewDirPath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Paths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>
                <a:solidFill>
                  <a:srgbClr val="96EC3F"/>
                </a:solidFill>
                <a:latin typeface="Consolas" panose="020B0609020204030204" pitchFamily="49" charset="0"/>
              </a:rPr>
              <a:t>get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17C6A3"/>
                </a:solidFill>
                <a:latin typeface="Consolas" panose="020B0609020204030204" pitchFamily="49" charset="0"/>
              </a:rPr>
              <a:t>"D:\\TestDir"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80F2F6"/>
                </a:solidFill>
                <a:latin typeface="Consolas" panose="020B0609020204030204" pitchFamily="49" charset="0"/>
              </a:rPr>
              <a:t>	Path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theNewPath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Paths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>
                <a:solidFill>
                  <a:srgbClr val="96EC3F"/>
                </a:solidFill>
                <a:latin typeface="Consolas" panose="020B0609020204030204" pitchFamily="49" charset="0"/>
              </a:rPr>
              <a:t>get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theNewDirPath</a:t>
            </a:r>
            <a:r>
              <a:rPr lang="en-US" altLang="zh-TW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>
                <a:solidFill>
                  <a:srgbClr val="80F6A7"/>
                </a:solidFill>
                <a:latin typeface="Consolas" panose="020B0609020204030204" pitchFamily="49" charset="0"/>
              </a:rPr>
              <a:t>toString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17C6A3"/>
                </a:solidFill>
                <a:latin typeface="Consolas" panose="020B0609020204030204" pitchFamily="49" charset="0"/>
              </a:rPr>
              <a:t>"score.csv"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try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Files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 smtClean="0">
                <a:solidFill>
                  <a:srgbClr val="96EC3F"/>
                </a:solidFill>
                <a:latin typeface="Consolas" panose="020B0609020204030204" pitchFamily="49" charset="0"/>
              </a:rPr>
              <a:t>createDirectories</a:t>
            </a:r>
            <a:r>
              <a:rPr lang="en-US" altLang="zh-TW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theNewDirPath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Files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smtClean="0">
                <a:solidFill>
                  <a:srgbClr val="96EC3F"/>
                </a:solidFill>
                <a:latin typeface="Consolas" panose="020B0609020204030204" pitchFamily="49" charset="0"/>
              </a:rPr>
              <a:t>move</a:t>
            </a:r>
            <a:r>
              <a:rPr lang="en-US" altLang="zh-TW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 smtClean="0">
                <a:solidFill>
                  <a:srgbClr val="F3EC79"/>
                </a:solidFill>
                <a:latin typeface="Consolas" panose="020B0609020204030204" pitchFamily="49" charset="0"/>
              </a:rPr>
              <a:t>theCSVPath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theNewPath</a:t>
            </a:r>
            <a:endParaRPr lang="en-US" altLang="zh-TW" i="1" dirty="0">
              <a:solidFill>
                <a:srgbClr val="F3EC79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		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CC81BA"/>
                </a:solidFill>
                <a:latin typeface="Consolas" panose="020B0609020204030204" pitchFamily="49" charset="0"/>
              </a:rPr>
              <a:t>StandardCopyOption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>
                <a:solidFill>
                  <a:srgbClr val="8DDAF8"/>
                </a:solidFill>
                <a:latin typeface="Consolas" panose="020B0609020204030204" pitchFamily="49" charset="0"/>
              </a:rPr>
              <a:t>REPLACE_EXISTING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e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printStackTrace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0990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Files.delete(Path);</a:t>
            </a:r>
            <a:br>
              <a:rPr lang="en-US" altLang="zh-TW" dirty="0" smtClean="0"/>
            </a:br>
            <a:r>
              <a:rPr lang="en-US" altLang="zh-TW" dirty="0" err="1" smtClean="0"/>
              <a:t>Files.deleteIfExists</a:t>
            </a:r>
            <a:r>
              <a:rPr lang="en-US" altLang="zh-TW" dirty="0" smtClean="0"/>
              <a:t>(Path);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兩個方法，前者沒有回傳值，後者會回傳是否刪除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boolean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程式大同小異，就不再示範嘍！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613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最重要的 </a:t>
            </a:r>
            <a:r>
              <a:rPr lang="en-US" altLang="zh-TW" dirty="0" smtClean="0"/>
              <a:t>-- </a:t>
            </a:r>
            <a:r>
              <a:rPr lang="zh-TW" altLang="en-US" dirty="0" smtClean="0"/>
              <a:t>讀</a:t>
            </a:r>
            <a:r>
              <a:rPr lang="en-US" altLang="zh-TW" dirty="0" smtClean="0"/>
              <a:t>/</a:t>
            </a:r>
            <a:r>
              <a:rPr lang="zh-TW" altLang="en-US" dirty="0" smtClean="0"/>
              <a:t>寫一個檔案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120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讀取</a:t>
            </a:r>
            <a:r>
              <a:rPr lang="en-US" altLang="zh-TW" dirty="0" smtClean="0"/>
              <a:t>score.csv</a:t>
            </a:r>
            <a:r>
              <a:rPr lang="zh-TW" altLang="en-US" dirty="0" smtClean="0"/>
              <a:t>檔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4" y="1810513"/>
            <a:ext cx="8596668" cy="4230850"/>
          </a:xfrm>
        </p:spPr>
        <p:txBody>
          <a:bodyPr/>
          <a:lstStyle/>
          <a:p>
            <a:r>
              <a:rPr lang="zh-TW" altLang="en-US" dirty="0" smtClean="0"/>
              <a:t>讓我們來讀取</a:t>
            </a:r>
            <a:r>
              <a:rPr lang="en-US" altLang="zh-TW" dirty="0" smtClean="0"/>
              <a:t>score.csv</a:t>
            </a:r>
            <a:r>
              <a:rPr lang="zh-TW" altLang="en-US" dirty="0" smtClean="0"/>
              <a:t>檔，並且顯示出來。</a:t>
            </a:r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908304" y="2201455"/>
            <a:ext cx="8903208" cy="403187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sz="1600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sz="1600" dirty="0" smtClean="0">
                <a:solidFill>
                  <a:srgbClr val="80F2F6"/>
                </a:solidFill>
                <a:latin typeface="Consolas" panose="020B0609020204030204" pitchFamily="49" charset="0"/>
              </a:rPr>
              <a:t>	Path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theCSVPath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Paths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get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>
                <a:solidFill>
                  <a:srgbClr val="17C6A3"/>
                </a:solidFill>
                <a:latin typeface="Consolas" panose="020B0609020204030204" pitchFamily="49" charset="0"/>
              </a:rPr>
              <a:t>"D:\\score.csv"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3EABE6"/>
                </a:solidFill>
                <a:latin typeface="Consolas" panose="020B0609020204030204" pitchFamily="49" charset="0"/>
              </a:rPr>
              <a:t>	Charset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charset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3EABE6"/>
                </a:solidFill>
                <a:latin typeface="Consolas" panose="020B0609020204030204" pitchFamily="49" charset="0"/>
              </a:rPr>
              <a:t>Charset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forName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>
                <a:solidFill>
                  <a:srgbClr val="17C6A3"/>
                </a:solidFill>
                <a:latin typeface="Consolas" panose="020B0609020204030204" pitchFamily="49" charset="0"/>
              </a:rPr>
              <a:t>"utf-8</a:t>
            </a:r>
            <a:r>
              <a:rPr lang="en-US" altLang="zh-TW" sz="1600" i="1" dirty="0" smtClean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TW" sz="1600" i="1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try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80F2F6"/>
                </a:solidFill>
                <a:latin typeface="Consolas" panose="020B0609020204030204" pitchFamily="49" charset="0"/>
              </a:rPr>
              <a:t>		List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 smtClean="0">
                <a:solidFill>
                  <a:srgbClr val="B166DA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scores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Files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readAllLines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theCSVPath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F3EC79"/>
                </a:solidFill>
                <a:latin typeface="Consolas" panose="020B0609020204030204" pitchFamily="49" charset="0"/>
              </a:rPr>
              <a:t>charset</a:t>
            </a:r>
            <a:r>
              <a:rPr lang="en-US" altLang="zh-TW" sz="1600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TW" sz="1600" i="1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for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aLine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scores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aLine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printStackTrace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895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NIO2</a:t>
            </a:r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Java </a:t>
            </a:r>
            <a:r>
              <a:rPr lang="zh-TW" altLang="en-US" dirty="0"/>
              <a:t>一直到 </a:t>
            </a:r>
            <a:r>
              <a:rPr lang="en-US" altLang="zh-TW" dirty="0"/>
              <a:t>JDK 1.3 </a:t>
            </a:r>
            <a:r>
              <a:rPr lang="zh-TW" altLang="en-US" dirty="0"/>
              <a:t>為止，都是使用 </a:t>
            </a:r>
            <a:r>
              <a:rPr lang="en-US" altLang="zh-TW" dirty="0"/>
              <a:t>java.io </a:t>
            </a:r>
            <a:r>
              <a:rPr lang="zh-TW" altLang="en-US" dirty="0"/>
              <a:t>下的類別進行 </a:t>
            </a:r>
            <a:r>
              <a:rPr lang="en-US" altLang="zh-TW" dirty="0"/>
              <a:t>I/O </a:t>
            </a:r>
            <a:r>
              <a:rPr lang="zh-TW" altLang="en-US" dirty="0"/>
              <a:t>的</a:t>
            </a:r>
            <a:r>
              <a:rPr lang="zh-TW" altLang="en-US" dirty="0" smtClean="0"/>
              <a:t>處理</a:t>
            </a:r>
            <a:endParaRPr lang="en-US" altLang="zh-TW" dirty="0" smtClean="0"/>
          </a:p>
          <a:p>
            <a:r>
              <a:rPr lang="en-US" altLang="zh-TW" dirty="0" smtClean="0"/>
              <a:t>JDK </a:t>
            </a:r>
            <a:r>
              <a:rPr lang="en-US" altLang="zh-TW" dirty="0"/>
              <a:t>1.4 </a:t>
            </a:r>
            <a:r>
              <a:rPr lang="zh-TW" altLang="en-US" dirty="0"/>
              <a:t>之後提供了 </a:t>
            </a:r>
            <a:r>
              <a:rPr lang="en-US" altLang="zh-TW" dirty="0"/>
              <a:t>NIO</a:t>
            </a:r>
            <a:endParaRPr lang="en-US" altLang="zh-TW" dirty="0" smtClean="0"/>
          </a:p>
          <a:p>
            <a:r>
              <a:rPr lang="en-US" altLang="zh-TW" dirty="0" smtClean="0"/>
              <a:t>JDK1.7</a:t>
            </a:r>
            <a:r>
              <a:rPr lang="zh-TW" altLang="en-US" dirty="0"/>
              <a:t>提出了</a:t>
            </a:r>
            <a:r>
              <a:rPr lang="en-US" altLang="zh-TW" dirty="0"/>
              <a:t>NIO2</a:t>
            </a:r>
            <a:r>
              <a:rPr lang="zh-TW" altLang="en-US" dirty="0"/>
              <a:t>檔案系統</a:t>
            </a:r>
            <a:r>
              <a:rPr lang="en-US" altLang="zh-TW" dirty="0" smtClean="0"/>
              <a:t>API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這些類別都被放在 </a:t>
            </a:r>
            <a:r>
              <a:rPr lang="en-US" altLang="zh-TW" dirty="0"/>
              <a:t>java.nio </a:t>
            </a:r>
            <a:r>
              <a:rPr lang="zh-TW" altLang="en-US" dirty="0"/>
              <a:t>下，一般來說，使用 </a:t>
            </a:r>
            <a:r>
              <a:rPr lang="en-US" altLang="zh-TW" dirty="0"/>
              <a:t>java.nio </a:t>
            </a:r>
            <a:r>
              <a:rPr lang="zh-TW" altLang="en-US" dirty="0"/>
              <a:t>類別操作檔案系統，會比使用 </a:t>
            </a:r>
            <a:r>
              <a:rPr lang="en-US" altLang="zh-TW" dirty="0"/>
              <a:t>java.io </a:t>
            </a:r>
            <a:r>
              <a:rPr lang="zh-TW" altLang="en-US" dirty="0"/>
              <a:t>效率來的高且方便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取代了</a:t>
            </a:r>
            <a:r>
              <a:rPr lang="zh-TW" altLang="en-US" dirty="0"/>
              <a:t>預設檔案系統進行各種輸入</a:t>
            </a:r>
            <a:r>
              <a:rPr lang="en-US" altLang="zh-TW" dirty="0"/>
              <a:t>/</a:t>
            </a:r>
            <a:r>
              <a:rPr lang="zh-TW" altLang="en-US" dirty="0"/>
              <a:t>輸出的</a:t>
            </a:r>
            <a:r>
              <a:rPr lang="en-US" altLang="zh-TW" dirty="0" smtClean="0"/>
              <a:t>API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簡化</a:t>
            </a:r>
            <a:r>
              <a:rPr lang="zh-TW" altLang="en-US" dirty="0"/>
              <a:t>現有的文件輸入</a:t>
            </a:r>
            <a:r>
              <a:rPr lang="en-US" altLang="zh-TW" dirty="0"/>
              <a:t>/</a:t>
            </a:r>
            <a:r>
              <a:rPr lang="zh-TW" altLang="en-US" dirty="0"/>
              <a:t>輸出</a:t>
            </a:r>
            <a:r>
              <a:rPr lang="en-US" altLang="zh-TW" dirty="0"/>
              <a:t>API</a:t>
            </a:r>
            <a:r>
              <a:rPr lang="zh-TW" altLang="en-US" dirty="0" smtClean="0"/>
              <a:t>操作。</a:t>
            </a:r>
            <a:endParaRPr lang="en-US" altLang="zh-TW" dirty="0" smtClean="0"/>
          </a:p>
          <a:p>
            <a:r>
              <a:rPr lang="zh-TW" altLang="en-US" dirty="0" smtClean="0"/>
              <a:t>增加</a:t>
            </a:r>
            <a:r>
              <a:rPr lang="zh-TW" altLang="en-US" dirty="0"/>
              <a:t>了許多過去沒有提供的檔案系統存取功能。</a:t>
            </a:r>
          </a:p>
        </p:txBody>
      </p:sp>
    </p:spTree>
    <p:extLst>
      <p:ext uri="{BB962C8B-B14F-4D97-AF65-F5344CB8AC3E}">
        <p14:creationId xmlns:p14="http://schemas.microsoft.com/office/powerpoint/2010/main" val="1381915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讀取後再寫出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----</a:t>
            </a:r>
            <a:r>
              <a:rPr lang="zh-TW" altLang="en-US" dirty="0" smtClean="0"/>
              <a:t> 也就是複製的意思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16864" y="1927352"/>
            <a:ext cx="8363712" cy="464742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sz="1600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sz="1600" dirty="0" smtClean="0">
                <a:solidFill>
                  <a:srgbClr val="80F2F6"/>
                </a:solidFill>
                <a:latin typeface="Consolas" panose="020B0609020204030204" pitchFamily="49" charset="0"/>
              </a:rPr>
              <a:t>	Path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theCSVPath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Paths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get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>
                <a:solidFill>
                  <a:srgbClr val="17C6A3"/>
                </a:solidFill>
                <a:latin typeface="Consolas" panose="020B0609020204030204" pitchFamily="49" charset="0"/>
              </a:rPr>
              <a:t>"D:\\score.csv"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80F2F6"/>
                </a:solidFill>
                <a:latin typeface="Consolas" panose="020B0609020204030204" pitchFamily="49" charset="0"/>
              </a:rPr>
              <a:t>	Path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theCopyPath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Paths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get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>
                <a:solidFill>
                  <a:srgbClr val="17C6A3"/>
                </a:solidFill>
                <a:latin typeface="Consolas" panose="020B0609020204030204" pitchFamily="49" charset="0"/>
              </a:rPr>
              <a:t>"D:\\score_copy.csv"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3EABE6"/>
                </a:solidFill>
                <a:latin typeface="Consolas" panose="020B0609020204030204" pitchFamily="49" charset="0"/>
              </a:rPr>
              <a:t>	Charset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charset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3EABE6"/>
                </a:solidFill>
                <a:latin typeface="Consolas" panose="020B0609020204030204" pitchFamily="49" charset="0"/>
              </a:rPr>
              <a:t>Charset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forName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>
                <a:solidFill>
                  <a:srgbClr val="17C6A3"/>
                </a:solidFill>
                <a:latin typeface="Consolas" panose="020B0609020204030204" pitchFamily="49" charset="0"/>
              </a:rPr>
              <a:t>"utf-8"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try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80F2F6"/>
                </a:solidFill>
                <a:latin typeface="Consolas" panose="020B0609020204030204" pitchFamily="49" charset="0"/>
              </a:rPr>
              <a:t>		List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 smtClean="0">
                <a:solidFill>
                  <a:srgbClr val="B166DA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scores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Files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readAllLines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theCSVPath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F3EC79"/>
                </a:solidFill>
                <a:latin typeface="Consolas" panose="020B0609020204030204" pitchFamily="49" charset="0"/>
              </a:rPr>
              <a:t>charset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for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aLine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scores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aLine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Files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err="1" smtClean="0">
                <a:solidFill>
                  <a:srgbClr val="96EC3F"/>
                </a:solidFill>
                <a:latin typeface="Consolas" panose="020B0609020204030204" pitchFamily="49" charset="0"/>
              </a:rPr>
              <a:t>write</a:t>
            </a:r>
            <a:r>
              <a:rPr lang="en-US" altLang="zh-TW" sz="1600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theCopyPath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F3EC79"/>
                </a:solidFill>
                <a:latin typeface="Consolas" panose="020B0609020204030204" pitchFamily="49" charset="0"/>
              </a:rPr>
              <a:t>scores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F3EC79"/>
                </a:solidFill>
                <a:latin typeface="Consolas" panose="020B0609020204030204" pitchFamily="49" charset="0"/>
              </a:rPr>
              <a:t>charset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		new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80F2F6"/>
                </a:solidFill>
                <a:latin typeface="Consolas" panose="020B0609020204030204" pitchFamily="49" charset="0"/>
              </a:rPr>
              <a:t>OpenOption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i="1" dirty="0" smtClean="0">
                <a:solidFill>
                  <a:srgbClr val="CC81BA"/>
                </a:solidFill>
                <a:latin typeface="Consolas" panose="020B0609020204030204" pitchFamily="49" charset="0"/>
              </a:rPr>
              <a:t>								</a:t>
            </a:r>
            <a:r>
              <a:rPr lang="en-US" altLang="zh-TW" sz="1600" i="1" dirty="0" err="1" smtClean="0">
                <a:solidFill>
                  <a:srgbClr val="CC81BA"/>
                </a:solidFill>
                <a:latin typeface="Consolas" panose="020B0609020204030204" pitchFamily="49" charset="0"/>
              </a:rPr>
              <a:t>StandardOpenOption</a:t>
            </a:r>
            <a:r>
              <a:rPr lang="en-US" altLang="zh-TW" sz="1600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CREATE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sz="1600" i="1" dirty="0" smtClean="0">
                <a:solidFill>
                  <a:srgbClr val="CC81BA"/>
                </a:solidFill>
                <a:latin typeface="Consolas" panose="020B0609020204030204" pitchFamily="49" charset="0"/>
              </a:rPr>
              <a:t>								</a:t>
            </a:r>
            <a:r>
              <a:rPr lang="en-US" altLang="zh-TW" sz="1600" i="1" dirty="0" err="1" smtClean="0">
                <a:solidFill>
                  <a:srgbClr val="CC81BA"/>
                </a:solidFill>
                <a:latin typeface="Consolas" panose="020B0609020204030204" pitchFamily="49" charset="0"/>
              </a:rPr>
              <a:t>StandardOpenOption</a:t>
            </a:r>
            <a:r>
              <a:rPr lang="en-US" altLang="zh-TW" sz="1600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WRITE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})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printStackTrace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1728216" y="4408716"/>
            <a:ext cx="5989320" cy="10502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7607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把讀取的資料存到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	Student</a:t>
            </a:r>
            <a:r>
              <a:rPr lang="zh-TW" altLang="en-US" dirty="0" smtClean="0"/>
              <a:t>類別的</a:t>
            </a:r>
            <a:r>
              <a:rPr lang="en-US" altLang="zh-TW" dirty="0" err="1" smtClean="0"/>
              <a:t>ArrayList</a:t>
            </a:r>
            <a:r>
              <a:rPr lang="zh-TW" altLang="en-US" dirty="0" smtClean="0"/>
              <a:t>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這是一個綜合練習，把以前學過的</a:t>
            </a:r>
            <a:r>
              <a:rPr lang="en-US" altLang="zh-TW" dirty="0" smtClean="0"/>
              <a:t>Student</a:t>
            </a:r>
            <a:r>
              <a:rPr lang="zh-TW" altLang="en-US" dirty="0" smtClean="0"/>
              <a:t>類別找回來，與字串處理結合。</a:t>
            </a:r>
            <a:endParaRPr lang="en-US" altLang="zh-TW" dirty="0" smtClean="0"/>
          </a:p>
          <a:p>
            <a:r>
              <a:rPr lang="zh-TW" altLang="en-US" dirty="0"/>
              <a:t>把一行行文字的</a:t>
            </a:r>
            <a:r>
              <a:rPr lang="en-US" altLang="zh-TW" dirty="0"/>
              <a:t>csv</a:t>
            </a:r>
            <a:r>
              <a:rPr lang="zh-TW" altLang="en-US" dirty="0"/>
              <a:t>檔</a:t>
            </a:r>
            <a:r>
              <a:rPr lang="zh-TW" altLang="en-US" dirty="0" smtClean="0"/>
              <a:t>，轉換成我們程式裏好應用的資料。</a:t>
            </a:r>
            <a:endParaRPr lang="en-US" altLang="zh-TW" dirty="0" smtClean="0"/>
          </a:p>
          <a:p>
            <a:r>
              <a:rPr lang="zh-TW" altLang="en-US" dirty="0"/>
              <a:t>程式碼太多</a:t>
            </a:r>
            <a:r>
              <a:rPr lang="zh-TW" altLang="en-US" dirty="0" smtClean="0"/>
              <a:t>，課堂上老師當場寫喔！同學要跟好！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6965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在開始前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插播一下 </a:t>
            </a:r>
            <a:r>
              <a:rPr lang="en-US" altLang="zh-TW" dirty="0" smtClean="0"/>
              <a:t>try – catch - finally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2836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例外處理的機制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try…….catch…..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當程式執行時，不可避免地總會發生某種錯誤，有些是程式自己邏輯出錯，另一種則是非正常運作的錯誤。</a:t>
            </a:r>
            <a:endParaRPr lang="en-US" altLang="zh-TW" dirty="0" smtClean="0"/>
          </a:p>
          <a:p>
            <a:r>
              <a:rPr lang="zh-TW" altLang="en-US" dirty="0"/>
              <a:t>當程式碼執行過程中，若發生「錯誤（</a:t>
            </a:r>
            <a:r>
              <a:rPr lang="en-US" altLang="zh-TW" dirty="0"/>
              <a:t>Error</a:t>
            </a:r>
            <a:r>
              <a:rPr lang="zh-TW" altLang="en-US" dirty="0"/>
              <a:t>）」時，將會中斷整個軟體的執行，造成程式無法繼續往下執行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現代語言以「</a:t>
            </a:r>
            <a:r>
              <a:rPr lang="zh-TW" altLang="en-US" b="1" dirty="0"/>
              <a:t>預先認定</a:t>
            </a:r>
            <a:r>
              <a:rPr lang="zh-TW" altLang="en-US" dirty="0"/>
              <a:t>」某些程式片段（或執行某特定方法）</a:t>
            </a:r>
            <a:r>
              <a:rPr lang="zh-TW" altLang="en-US" b="1" dirty="0">
                <a:solidFill>
                  <a:srgbClr val="FF0000"/>
                </a:solidFill>
              </a:rPr>
              <a:t>可能出現 </a:t>
            </a:r>
            <a:r>
              <a:rPr lang="en-US" altLang="zh-TW" b="1" dirty="0">
                <a:solidFill>
                  <a:srgbClr val="FF0000"/>
                </a:solidFill>
              </a:rPr>
              <a:t>Exception</a:t>
            </a:r>
            <a:r>
              <a:rPr lang="zh-TW" altLang="en-US" b="1" dirty="0">
                <a:solidFill>
                  <a:srgbClr val="FF0000"/>
                </a:solidFill>
              </a:rPr>
              <a:t>－例外</a:t>
            </a:r>
            <a:r>
              <a:rPr lang="zh-TW" altLang="en-US" dirty="0"/>
              <a:t>，若事先因為認定其會發生例外，就要求在設計過程中一定要將</a:t>
            </a:r>
            <a:r>
              <a:rPr lang="zh-TW" altLang="en-US" b="1" dirty="0"/>
              <a:t>處理例外情形的程式碼預先撰寫設計</a:t>
            </a:r>
            <a:r>
              <a:rPr lang="zh-TW" altLang="en-US" b="1" dirty="0" smtClean="0"/>
              <a:t>好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當</a:t>
            </a:r>
            <a:r>
              <a:rPr lang="zh-TW" altLang="en-US" dirty="0"/>
              <a:t>執行過程中真的產生例外時，會按照事先設計的程式碼來處理例外，程式也能正常的繼續執行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常見的預先認定會出現</a:t>
            </a:r>
            <a:r>
              <a:rPr lang="en-US" altLang="zh-TW" dirty="0"/>
              <a:t>Exception</a:t>
            </a:r>
            <a:r>
              <a:rPr lang="zh-TW" altLang="en-US" dirty="0"/>
              <a:t>的</a:t>
            </a:r>
            <a:r>
              <a:rPr lang="zh-TW" altLang="en-US" dirty="0" smtClean="0"/>
              <a:t>地方</a:t>
            </a:r>
            <a:endParaRPr lang="en-US" altLang="zh-TW" dirty="0" smtClean="0"/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檔案讀寫、網路存取、使用者輸入</a:t>
            </a:r>
            <a:r>
              <a:rPr lang="zh-TW" altLang="en-US" b="1" dirty="0" smtClean="0">
                <a:solidFill>
                  <a:srgbClr val="FF0000"/>
                </a:solidFill>
              </a:rPr>
              <a:t>等。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690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Try-catch-finally</a:t>
            </a:r>
            <a:r>
              <a:rPr lang="zh-TW" altLang="en-US" dirty="0" smtClean="0"/>
              <a:t>語法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r>
              <a:rPr lang="zh-TW" altLang="en-US" dirty="0" smtClean="0"/>
              <a:t>標準的語法如下：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常用簡易處理錯誤法</a:t>
            </a:r>
            <a:r>
              <a:rPr lang="zh-TW" altLang="en-US" dirty="0" smtClean="0"/>
              <a:t>：只顯示</a:t>
            </a:r>
            <a:r>
              <a:rPr lang="zh-TW" altLang="en-US" dirty="0"/>
              <a:t>錯誤的詳細資訊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/>
              <a:t>e.printStackTrace();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64336" y="2265694"/>
            <a:ext cx="4239768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try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受監控的程式碼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Exception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處理錯誤的程式碼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finally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不論如何一定執行的程式碼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用來清理資源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291072" y="2263676"/>
            <a:ext cx="4681728" cy="34163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try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受監控的程式碼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處理錯誤的程式碼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NullPointerException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	//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處理錯誤的程式碼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endParaRPr lang="en-US" altLang="zh-TW" dirty="0" smtClean="0">
              <a:solidFill>
                <a:srgbClr val="D9E8F7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. . . . .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finally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不論如何一定執行的程式碼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用來清理資源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640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常見的</a:t>
            </a:r>
            <a:r>
              <a:rPr lang="en-US" altLang="zh-TW" dirty="0" smtClean="0"/>
              <a:t>Exception</a:t>
            </a:r>
            <a:r>
              <a:rPr lang="zh-TW" altLang="en-US" dirty="0" smtClean="0"/>
              <a:t>種類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/>
              <a:t>Throwable</a:t>
            </a:r>
          </a:p>
          <a:p>
            <a:r>
              <a:rPr lang="en-US" altLang="zh-TW" sz="2600" b="1" u="sng" dirty="0" smtClean="0">
                <a:solidFill>
                  <a:srgbClr val="FF0000"/>
                </a:solidFill>
              </a:rPr>
              <a:t>Exception</a:t>
            </a:r>
            <a:r>
              <a:rPr lang="zh-TW" altLang="en-US" sz="2600" b="1" u="sng" dirty="0" smtClean="0">
                <a:solidFill>
                  <a:srgbClr val="FF0000"/>
                </a:solidFill>
              </a:rPr>
              <a:t>：</a:t>
            </a:r>
            <a:r>
              <a:rPr lang="zh-TW" altLang="en-US" sz="2600" dirty="0" smtClean="0">
                <a:solidFill>
                  <a:schemeClr val="tx1"/>
                </a:solidFill>
              </a:rPr>
              <a:t>萬用的始祖，不知道確實哪一種錯誤，就用先這個吧！</a:t>
            </a:r>
            <a:endParaRPr lang="en-US" altLang="zh-TW" sz="2600" dirty="0">
              <a:solidFill>
                <a:schemeClr val="tx1"/>
              </a:solidFill>
            </a:endParaRPr>
          </a:p>
          <a:p>
            <a:r>
              <a:rPr lang="en-US" altLang="zh-TW" dirty="0"/>
              <a:t>Error</a:t>
            </a:r>
          </a:p>
          <a:p>
            <a:r>
              <a:rPr lang="en-US" altLang="zh-TW" dirty="0"/>
              <a:t>RuntimeException</a:t>
            </a:r>
          </a:p>
          <a:p>
            <a:r>
              <a:rPr lang="en-US" altLang="zh-TW" dirty="0"/>
              <a:t>ClassNotFoundException</a:t>
            </a:r>
          </a:p>
          <a:p>
            <a:r>
              <a:rPr lang="en-US" altLang="zh-TW" dirty="0"/>
              <a:t>IOException</a:t>
            </a:r>
          </a:p>
          <a:p>
            <a:r>
              <a:rPr lang="en-US" altLang="zh-TW" dirty="0"/>
              <a:t>SQLException</a:t>
            </a:r>
          </a:p>
          <a:p>
            <a:r>
              <a:rPr lang="en-US" altLang="zh-TW" dirty="0"/>
              <a:t>IndexOutOfBoundsException</a:t>
            </a:r>
          </a:p>
          <a:p>
            <a:r>
              <a:rPr lang="en-US" altLang="zh-TW" dirty="0"/>
              <a:t>ClassCastException</a:t>
            </a:r>
          </a:p>
          <a:p>
            <a:r>
              <a:rPr lang="en-US" altLang="zh-TW" dirty="0"/>
              <a:t>NullPointerException</a:t>
            </a:r>
          </a:p>
          <a:p>
            <a:r>
              <a:rPr lang="en-US" altLang="zh-TW" dirty="0"/>
              <a:t>OutOfMemoryError</a:t>
            </a:r>
          </a:p>
          <a:p>
            <a:r>
              <a:rPr lang="en-US" altLang="zh-TW" dirty="0"/>
              <a:t>StackOverflowError</a:t>
            </a:r>
          </a:p>
          <a:p>
            <a:r>
              <a:rPr lang="en-US" altLang="zh-TW" dirty="0"/>
              <a:t>NoClassDefFoundError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6923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回歸主題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認識</a:t>
            </a:r>
            <a:r>
              <a:rPr lang="en-US" altLang="zh-TW" dirty="0" smtClean="0"/>
              <a:t>NIO2 </a:t>
            </a:r>
            <a:r>
              <a:rPr lang="zh-TW" altLang="en-US" dirty="0" smtClean="0"/>
              <a:t>先從</a:t>
            </a:r>
            <a:r>
              <a:rPr lang="en-US" altLang="zh-TW" dirty="0" smtClean="0"/>
              <a:t>Path</a:t>
            </a:r>
            <a:r>
              <a:rPr lang="zh-TW" altLang="en-US" dirty="0" smtClean="0"/>
              <a:t>開始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7409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先從樹狀結構談起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開檔前先要知道檔案系統的結構！</a:t>
            </a:r>
            <a:endParaRPr lang="en-US" altLang="zh-TW" dirty="0" smtClean="0"/>
          </a:p>
          <a:p>
            <a:r>
              <a:rPr lang="zh-TW" altLang="en-US" dirty="0" smtClean="0"/>
              <a:t>了解 </a:t>
            </a:r>
            <a:r>
              <a:rPr lang="en-US" altLang="zh-TW" dirty="0" smtClean="0"/>
              <a:t>directory</a:t>
            </a:r>
            <a:r>
              <a:rPr lang="zh-TW" altLang="en-US" dirty="0" smtClean="0"/>
              <a:t> 與 </a:t>
            </a:r>
            <a:r>
              <a:rPr lang="en-US" altLang="zh-TW" dirty="0" smtClean="0"/>
              <a:t>File</a:t>
            </a:r>
          </a:p>
          <a:p>
            <a:pPr lvl="1"/>
            <a:r>
              <a:rPr lang="en-US" altLang="zh-TW" dirty="0"/>
              <a:t>directory </a:t>
            </a:r>
            <a:r>
              <a:rPr lang="zh-TW" altLang="en-US" dirty="0" smtClean="0"/>
              <a:t>：也就是目錄、資料夾、路徑</a:t>
            </a:r>
            <a:r>
              <a:rPr lang="en-US" altLang="zh-TW" dirty="0" smtClean="0"/>
              <a:t>….</a:t>
            </a:r>
          </a:p>
          <a:p>
            <a:pPr lvl="1"/>
            <a:r>
              <a:rPr lang="en-US" altLang="zh-TW" dirty="0" smtClean="0"/>
              <a:t>File</a:t>
            </a:r>
            <a:r>
              <a:rPr lang="zh-TW" altLang="en-US" dirty="0" smtClean="0"/>
              <a:t>：檔案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b="1" dirty="0" smtClean="0"/>
              <a:t>樹狀結構</a:t>
            </a:r>
            <a:r>
              <a:rPr lang="zh-TW" altLang="en-US" dirty="0" smtClean="0"/>
              <a:t>是基本常識！</a:t>
            </a:r>
            <a:endParaRPr lang="en-US" altLang="zh-TW" dirty="0" smtClean="0"/>
          </a:p>
          <a:p>
            <a:r>
              <a:rPr lang="en-US" altLang="zh-TW" dirty="0" smtClean="0"/>
              <a:t>Path</a:t>
            </a:r>
            <a:r>
              <a:rPr lang="zh-TW" altLang="en-US" dirty="0" smtClean="0"/>
              <a:t>即是用來表示這個路徑的所有訊息。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086" y="1729524"/>
            <a:ext cx="6627114" cy="47408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矩形 5"/>
          <p:cNvSpPr/>
          <p:nvPr/>
        </p:nvSpPr>
        <p:spPr>
          <a:xfrm>
            <a:off x="6272784" y="1729524"/>
            <a:ext cx="3355848" cy="3553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4773168" y="2006157"/>
            <a:ext cx="1316736" cy="10462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2591181" y="3465576"/>
            <a:ext cx="5629275" cy="44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252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Path</a:t>
            </a:r>
            <a:r>
              <a:rPr lang="zh-TW" altLang="en-US" dirty="0" smtClean="0"/>
              <a:t>試用一下</a:t>
            </a:r>
            <a:r>
              <a:rPr lang="en-US" altLang="zh-TW" dirty="0" smtClean="0"/>
              <a:t>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Path </a:t>
            </a:r>
            <a:r>
              <a:rPr lang="zh-TW" altLang="en-US" dirty="0"/>
              <a:t>是</a:t>
            </a:r>
            <a:r>
              <a:rPr lang="en-US" altLang="zh-TW" dirty="0"/>
              <a:t>NIO.2 </a:t>
            </a:r>
            <a:r>
              <a:rPr lang="zh-TW" altLang="en-US" dirty="0"/>
              <a:t>中</a:t>
            </a:r>
            <a:r>
              <a:rPr lang="zh-TW" altLang="en-US" b="1" dirty="0">
                <a:solidFill>
                  <a:srgbClr val="FF0000"/>
                </a:solidFill>
              </a:rPr>
              <a:t>描述檔案的方式</a:t>
            </a:r>
            <a:r>
              <a:rPr lang="zh-TW" altLang="en-US" dirty="0"/>
              <a:t>，主要是用來取得檔案資訊。</a:t>
            </a:r>
            <a:r>
              <a:rPr lang="zh-TW" altLang="en-US" b="1" dirty="0">
                <a:solidFill>
                  <a:srgbClr val="FF0000"/>
                </a:solidFill>
              </a:rPr>
              <a:t>不直接對檔案操作。</a:t>
            </a:r>
            <a:endParaRPr lang="en-US" altLang="zh-TW" b="1" dirty="0">
              <a:solidFill>
                <a:srgbClr val="FF0000"/>
              </a:solidFill>
            </a:endParaRPr>
          </a:p>
          <a:p>
            <a:endParaRPr lang="en-US" altLang="zh-TW" dirty="0" smtClean="0"/>
          </a:p>
          <a:p>
            <a:r>
              <a:rPr lang="zh-TW" altLang="en-US" dirty="0" smtClean="0"/>
              <a:t>預先把</a:t>
            </a:r>
            <a:r>
              <a:rPr lang="zh-TW" altLang="en-US" dirty="0"/>
              <a:t>下載的</a:t>
            </a:r>
            <a:r>
              <a:rPr lang="en-US" altLang="zh-TW" b="1" dirty="0"/>
              <a:t>score.csv</a:t>
            </a:r>
            <a:r>
              <a:rPr lang="zh-TW" altLang="en-US" b="1" dirty="0"/>
              <a:t>放在</a:t>
            </a:r>
            <a:r>
              <a:rPr lang="en-US" altLang="zh-TW" b="1" dirty="0"/>
              <a:t>D:</a:t>
            </a:r>
            <a:r>
              <a:rPr lang="zh-TW" altLang="en-US" b="1" dirty="0" smtClean="0"/>
              <a:t>的根目錄</a:t>
            </a:r>
            <a:endParaRPr lang="en-US" altLang="zh-TW" b="1" dirty="0" smtClean="0"/>
          </a:p>
          <a:p>
            <a:r>
              <a:rPr lang="zh-TW" altLang="en-US" dirty="0"/>
              <a:t>首先</a:t>
            </a:r>
            <a:r>
              <a:rPr lang="en-US" altLang="zh-TW" dirty="0" smtClean="0"/>
              <a:t>import</a:t>
            </a:r>
            <a:r>
              <a:rPr lang="zh-TW" altLang="en-US" dirty="0" smtClean="0"/>
              <a:t> </a:t>
            </a:r>
            <a:r>
              <a:rPr lang="en-US" altLang="zh-TW" dirty="0" smtClean="0"/>
              <a:t>nio</a:t>
            </a:r>
            <a:r>
              <a:rPr lang="zh-TW" altLang="en-US" dirty="0" smtClean="0"/>
              <a:t>的</a:t>
            </a:r>
            <a:r>
              <a:rPr lang="en-US" altLang="zh-TW" dirty="0" smtClean="0"/>
              <a:t>library</a:t>
            </a:r>
          </a:p>
          <a:p>
            <a:endParaRPr lang="en-US" altLang="zh-TW" dirty="0"/>
          </a:p>
          <a:p>
            <a:r>
              <a:rPr lang="zh-TW" altLang="en-US" dirty="0" smtClean="0"/>
              <a:t>再來</a:t>
            </a:r>
            <a:r>
              <a:rPr lang="zh-TW" altLang="en-US" dirty="0"/>
              <a:t>主程式中</a:t>
            </a:r>
            <a:r>
              <a:rPr lang="zh-TW" altLang="en-US" dirty="0" smtClean="0"/>
              <a:t>宣告變數</a:t>
            </a:r>
            <a:endParaRPr lang="en-US" altLang="zh-TW" dirty="0" smtClean="0"/>
          </a:p>
          <a:p>
            <a:endParaRPr lang="en-US" altLang="zh-TW" dirty="0"/>
          </a:p>
          <a:p>
            <a:pPr lvl="1"/>
            <a:r>
              <a:rPr lang="en-US" altLang="zh-TW" dirty="0" smtClean="0"/>
              <a:t>theCSVPath</a:t>
            </a:r>
            <a:r>
              <a:rPr lang="zh-TW" altLang="en-US" dirty="0" smtClean="0"/>
              <a:t>是一個檔案的</a:t>
            </a:r>
            <a:r>
              <a:rPr lang="en-US" altLang="zh-TW" dirty="0" smtClean="0"/>
              <a:t>Path</a:t>
            </a:r>
            <a:r>
              <a:rPr lang="zh-TW" altLang="en-US" dirty="0" smtClean="0"/>
              <a:t>訊息</a:t>
            </a:r>
            <a:endParaRPr lang="en-US" altLang="zh-TW" dirty="0" smtClean="0"/>
          </a:p>
          <a:p>
            <a:r>
              <a:rPr lang="zh-TW" altLang="en-US" dirty="0" smtClean="0"/>
              <a:t>我們可以透過</a:t>
            </a:r>
            <a:r>
              <a:rPr lang="en-US" altLang="zh-TW" dirty="0" smtClean="0"/>
              <a:t>theCSVPath</a:t>
            </a:r>
            <a:r>
              <a:rPr lang="zh-TW" altLang="en-US" dirty="0" smtClean="0"/>
              <a:t>取得</a:t>
            </a:r>
            <a:r>
              <a:rPr lang="en-US" altLang="zh-TW" dirty="0" smtClean="0"/>
              <a:t>D:\\score.csv</a:t>
            </a:r>
            <a:r>
              <a:rPr lang="zh-TW" altLang="en-US" dirty="0" smtClean="0"/>
              <a:t>檔案的各種資訊。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09472" y="3731643"/>
            <a:ext cx="669036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java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nio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file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.*;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09472" y="4496198"/>
            <a:ext cx="609600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80F2F6"/>
                </a:solidFill>
                <a:latin typeface="Consolas" panose="020B0609020204030204" pitchFamily="49" charset="0"/>
              </a:rPr>
              <a:t>Path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2F200"/>
                </a:solidFill>
                <a:latin typeface="Consolas" panose="020B0609020204030204" pitchFamily="49" charset="0"/>
              </a:rPr>
              <a:t>theCSVPath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Paths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>
                <a:solidFill>
                  <a:srgbClr val="96EC3F"/>
                </a:solidFill>
                <a:latin typeface="Consolas" panose="020B0609020204030204" pitchFamily="49" charset="0"/>
              </a:rPr>
              <a:t>get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17C6A3"/>
                </a:solidFill>
                <a:latin typeface="Consolas" panose="020B0609020204030204" pitchFamily="49" charset="0"/>
              </a:rPr>
              <a:t>"D:\\score.csv</a:t>
            </a:r>
            <a:r>
              <a:rPr lang="en-US" altLang="zh-TW" i="1" dirty="0" smtClean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9019923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4170</TotalTime>
  <Words>1342</Words>
  <Application>Microsoft Office PowerPoint</Application>
  <PresentationFormat>寬螢幕</PresentationFormat>
  <Paragraphs>196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7" baseType="lpstr">
      <vt:lpstr>微軟正黑體</vt:lpstr>
      <vt:lpstr>Arial</vt:lpstr>
      <vt:lpstr>Consolas</vt:lpstr>
      <vt:lpstr>Trebuchet MS</vt:lpstr>
      <vt:lpstr>Wingdings 3</vt:lpstr>
      <vt:lpstr>多面向</vt:lpstr>
      <vt:lpstr>NIO2概要</vt:lpstr>
      <vt:lpstr>NIO2簡介</vt:lpstr>
      <vt:lpstr>在開始前 插播一下 try – catch - finally</vt:lpstr>
      <vt:lpstr>例外處理的機制  try…….catch…..</vt:lpstr>
      <vt:lpstr>Try-catch-finally語法</vt:lpstr>
      <vt:lpstr>Java常見的Exception種類</vt:lpstr>
      <vt:lpstr>回歸主題 認識NIO2 先從Path開始</vt:lpstr>
      <vt:lpstr>先從樹狀結構談起</vt:lpstr>
      <vt:lpstr>Path試用一下(1/2)</vt:lpstr>
      <vt:lpstr>Path試用一下(2/2)</vt:lpstr>
      <vt:lpstr>NIO2的精華 Files類別</vt:lpstr>
      <vt:lpstr>Files的功用 NIO.2 的精華在於 java.nio.file.Files這個 utility class </vt:lpstr>
      <vt:lpstr>試用Files這個utility類別</vt:lpstr>
      <vt:lpstr>Files.copy(Path1, Path2, option)</vt:lpstr>
      <vt:lpstr>Files.creatDirectory(Path);</vt:lpstr>
      <vt:lpstr>Files.move()</vt:lpstr>
      <vt:lpstr>Files.delete(Path); Files.deleteIfExists(Path);</vt:lpstr>
      <vt:lpstr>最重要的 -- 讀/寫一個檔案</vt:lpstr>
      <vt:lpstr>讀取score.csv檔</vt:lpstr>
      <vt:lpstr>讀取後再寫出   ---- 也就是複製的意思</vt:lpstr>
      <vt:lpstr>把讀取的資料存到    Student類別的ArrayList裏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字串一定要會</dc:title>
  <dc:creator>oldinmo@gmail.com</dc:creator>
  <cp:lastModifiedBy>oldinmo@gmail.com</cp:lastModifiedBy>
  <cp:revision>120</cp:revision>
  <dcterms:created xsi:type="dcterms:W3CDTF">2020-12-09T08:06:07Z</dcterms:created>
  <dcterms:modified xsi:type="dcterms:W3CDTF">2021-11-11T14:35:27Z</dcterms:modified>
</cp:coreProperties>
</file>