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18" r:id="rId25"/>
    <p:sldId id="31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6A118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</a:p>
          <a:p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109年12月15日星期二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4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MaxMin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68" y="1655064"/>
            <a:ext cx="5502432" cy="470763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20" y="1655064"/>
            <a:ext cx="2971800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76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zh-TW" altLang="en-US" b="1" dirty="0" smtClean="0">
                <a:solidFill>
                  <a:srgbClr val="FF0000"/>
                </a:solidFill>
              </a:rPr>
              <a:t>整數</a:t>
            </a:r>
            <a:r>
              <a:rPr lang="zh-TW" altLang="en-US" dirty="0" smtClean="0"/>
              <a:t>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ReverseInt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695825" cy="4552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2" y="1930400"/>
            <a:ext cx="2581275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69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7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1655064"/>
            <a:ext cx="6035301" cy="48167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95" y="1655064"/>
            <a:ext cx="3219450" cy="2790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41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3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8496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ArraySearch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語言當然也</a:t>
            </a:r>
            <a:r>
              <a:rPr lang="zh-TW" altLang="en-US" dirty="0"/>
              <a:t>支援</a:t>
            </a:r>
            <a:r>
              <a:rPr lang="zh-TW" altLang="en-US" dirty="0" smtClean="0"/>
              <a:t>陣列。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語言對於陣列的使用非常靈活，搭配指標概念，做出很多奇特的運用。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50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Combinations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五個數如何有規律地做組合？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/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7334" y="585669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Combinations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8790"/>
            <a:ext cx="6496050" cy="4743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55" y="1748790"/>
            <a:ext cx="4096893" cy="19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位數整數，且各個位數數字不重複，如此一來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08235"/>
            <a:ext cx="2101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四思考</a:t>
            </a:r>
            <a:r>
              <a:rPr lang="zh-TW" altLang="en-US" dirty="0"/>
              <a:t>方式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暴力解！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 smtClean="0"/>
              <a:t>拆解開</a:t>
            </a:r>
            <a:r>
              <a:rPr lang="zh-TW" altLang="en-US" dirty="0"/>
              <a:t>後存入</a:t>
            </a:r>
            <a:r>
              <a:rPr lang="en-US" altLang="zh-TW" dirty="0"/>
              <a:t>numbers</a:t>
            </a:r>
            <a:r>
              <a:rPr lang="zh-TW" altLang="en-US" dirty="0" smtClean="0"/>
              <a:t>陣列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5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7807614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6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8666" y="3660698"/>
            <a:ext cx="812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迴圈把</a:t>
            </a:r>
            <a:r>
              <a:rPr lang="en-US" altLang="zh-TW" dirty="0" smtClean="0"/>
              <a:t>0~9</a:t>
            </a:r>
            <a:r>
              <a:rPr lang="zh-TW" altLang="en-US" dirty="0" smtClean="0"/>
              <a:t>一一在陣列中搜尋一次，看看哪個沒找到！</a:t>
            </a:r>
            <a:endParaRPr lang="en-US" altLang="zh-TW" dirty="0" smtClean="0"/>
          </a:p>
          <a:p>
            <a:r>
              <a:rPr lang="zh-TW" altLang="en-US" dirty="0" smtClean="0"/>
              <a:t>這個方法很暴力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很慢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，但也有好處</a:t>
            </a:r>
            <a:r>
              <a:rPr lang="zh-TW" altLang="en-US" dirty="0"/>
              <a:t>是萬一有兩個以上缺席也能找出。</a:t>
            </a:r>
          </a:p>
        </p:txBody>
      </p:sp>
    </p:spTree>
    <p:extLst>
      <p:ext uri="{BB962C8B-B14F-4D97-AF65-F5344CB8AC3E}">
        <p14:creationId xmlns:p14="http://schemas.microsoft.com/office/powerpoint/2010/main" val="213157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25" y="1270000"/>
            <a:ext cx="5648325" cy="5410200"/>
          </a:xfrm>
          <a:prstGeom prst="rect">
            <a:avLst/>
          </a:prstGeom>
        </p:spPr>
      </p:pic>
      <p:sp>
        <p:nvSpPr>
          <p:cNvPr id="4" name="向左箭號 3"/>
          <p:cNvSpPr/>
          <p:nvPr/>
        </p:nvSpPr>
        <p:spPr>
          <a:xfrm>
            <a:off x="5199832" y="349968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右大括弧 4"/>
          <p:cNvSpPr/>
          <p:nvPr/>
        </p:nvSpPr>
        <p:spPr>
          <a:xfrm>
            <a:off x="4382196" y="318421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58814" y="36977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5899594" y="4709687"/>
            <a:ext cx="512064" cy="111462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左箭號 7"/>
          <p:cNvSpPr/>
          <p:nvPr/>
        </p:nvSpPr>
        <p:spPr>
          <a:xfrm>
            <a:off x="6522041" y="5157216"/>
            <a:ext cx="1125827" cy="208799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58814" y="536983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 </a:t>
            </a:r>
            <a:r>
              <a:rPr lang="en-US" altLang="zh-TW" dirty="0" err="1" smtClean="0"/>
              <a:t>i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這</a:t>
            </a:r>
            <a:r>
              <a:rPr lang="zh-TW" altLang="en-US" dirty="0"/>
              <a:t>個數是否在陣列中</a:t>
            </a:r>
          </a:p>
        </p:txBody>
      </p:sp>
    </p:spTree>
    <p:extLst>
      <p:ext uri="{BB962C8B-B14F-4D97-AF65-F5344CB8AC3E}">
        <p14:creationId xmlns:p14="http://schemas.microsoft.com/office/powerpoint/2010/main" val="392939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=102345679</a:t>
            </a:r>
          </a:p>
          <a:p>
            <a:r>
              <a:rPr lang="zh-TW" altLang="en-US" dirty="0"/>
              <a:t>猜解開後存入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7" y="1270000"/>
            <a:ext cx="5715000" cy="5162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781011" y="3398136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146570" y="2952480"/>
            <a:ext cx="512064" cy="850392"/>
          </a:xfrm>
          <a:prstGeom prst="rightBrace">
            <a:avLst>
              <a:gd name="adj1" fmla="val 8333"/>
              <a:gd name="adj2" fmla="val 63978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54612" y="3710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54612" y="5154129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5336717" y="4965460"/>
            <a:ext cx="2035790" cy="19812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354612" y="5888773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253954" y="5747228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234" y="1043470"/>
            <a:ext cx="3038475" cy="25527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146570" y="18216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還可以精簡合併喔！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思考方式三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=102345679</a:t>
            </a:r>
          </a:p>
          <a:p>
            <a:r>
              <a:rPr lang="zh-TW" altLang="en-US" dirty="0"/>
              <a:t>猜解開後存入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786867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0784"/>
            <a:ext cx="5206411" cy="46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5312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2155"/>
            <a:ext cx="5267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</a:t>
            </a:r>
            <a:r>
              <a:rPr lang="zh-TW" altLang="en-US" dirty="0" smtClean="0"/>
              <a:t>時</a:t>
            </a:r>
            <a:r>
              <a:rPr lang="zh-TW" altLang="en-US" b="1" dirty="0">
                <a:solidFill>
                  <a:srgbClr val="FF0000"/>
                </a:solidFill>
              </a:rPr>
              <a:t>不一定會</a:t>
            </a:r>
            <a:r>
              <a:rPr lang="zh-TW" altLang="en-US" b="1" dirty="0" smtClean="0">
                <a:solidFill>
                  <a:srgbClr val="FF0000"/>
                </a:solidFill>
              </a:rPr>
              <a:t>是 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 喔！</a:t>
            </a:r>
            <a:endParaRPr lang="zh-TW" altLang="en-US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</a:t>
            </a:r>
            <a:r>
              <a:rPr lang="zh-TW" altLang="en-US" dirty="0" smtClean="0"/>
              <a:t>，同時設定</a:t>
            </a:r>
            <a:r>
              <a:rPr lang="zh-TW" altLang="en-US" dirty="0"/>
              <a:t>陣列元素的初始內容，語法如下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語法一不需指定數量，直接以後面初始值有多少個就會是多少個。</a:t>
            </a:r>
            <a:endParaRPr lang="en-US" altLang="zh-TW" dirty="0" smtClean="0"/>
          </a:p>
          <a:p>
            <a:r>
              <a:rPr lang="zh-TW" altLang="en-US" dirty="0" smtClean="0"/>
              <a:t>語法二有指定數量，但是萬一後面初始值數量不足，則會</a:t>
            </a:r>
            <a:r>
              <a:rPr lang="zh-TW" altLang="en-US" dirty="0" smtClean="0">
                <a:solidFill>
                  <a:srgbClr val="FF0000"/>
                </a:solidFill>
              </a:rPr>
              <a:t>填入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TW" dirty="0" smtClean="0">
                <a:solidFill>
                  <a:srgbClr val="FF0000"/>
                </a:solidFill>
              </a:rPr>
              <a:t>null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9848" y="3015508"/>
            <a:ext cx="5658921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zh-TW" sz="1400" dirty="0" smtClean="0">
                <a:solidFill>
                  <a:schemeClr val="bg1"/>
                </a:solidFill>
              </a:rPr>
              <a:t>語法</a:t>
            </a:r>
            <a:r>
              <a:rPr lang="zh-TW" altLang="en-US" sz="1400" dirty="0" smtClean="0">
                <a:solidFill>
                  <a:schemeClr val="bg1"/>
                </a:solidFill>
              </a:rPr>
              <a:t>一</a:t>
            </a:r>
            <a:r>
              <a:rPr lang="zh-TW" altLang="zh-TW" sz="1400" dirty="0" smtClean="0">
                <a:solidFill>
                  <a:schemeClr val="bg1"/>
                </a:solidFill>
              </a:rPr>
              <a:t>：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資料型態 </a:t>
            </a:r>
            <a:r>
              <a:rPr lang="zh-TW" altLang="zh-TW" sz="1400" b="1" dirty="0">
                <a:solidFill>
                  <a:srgbClr val="FFFF00"/>
                </a:solidFill>
              </a:rPr>
              <a:t>陣列名稱</a:t>
            </a:r>
            <a:r>
              <a:rPr lang="en-US" altLang="zh-TW" sz="1400" b="1" dirty="0">
                <a:solidFill>
                  <a:srgbClr val="FFFF00"/>
                </a:solidFill>
              </a:rPr>
              <a:t>[ ] 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altLang="zh-TW" sz="1400" b="1" dirty="0">
                <a:solidFill>
                  <a:srgbClr val="C00000"/>
                </a:solidFill>
              </a:rPr>
              <a:t> 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,…};</a:t>
            </a:r>
          </a:p>
          <a:p>
            <a:r>
              <a:rPr lang="zh-TW" altLang="zh-TW" sz="1400" dirty="0" smtClean="0">
                <a:solidFill>
                  <a:schemeClr val="bg1"/>
                </a:solidFill>
              </a:rPr>
              <a:t>語法</a:t>
            </a:r>
            <a:r>
              <a:rPr lang="zh-TW" altLang="en-US" sz="1400" dirty="0" smtClean="0">
                <a:solidFill>
                  <a:schemeClr val="bg1"/>
                </a:solidFill>
              </a:rPr>
              <a:t>二</a:t>
            </a:r>
            <a:r>
              <a:rPr lang="zh-TW" altLang="zh-TW" sz="1400" dirty="0" smtClean="0">
                <a:solidFill>
                  <a:schemeClr val="bg1"/>
                </a:solidFill>
              </a:rPr>
              <a:t>：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資料型態 </a:t>
            </a:r>
            <a:r>
              <a:rPr lang="zh-TW" altLang="zh-TW" sz="1400" b="1" dirty="0">
                <a:solidFill>
                  <a:srgbClr val="FFFF00"/>
                </a:solidFill>
              </a:rPr>
              <a:t>陣列名稱</a:t>
            </a:r>
            <a:r>
              <a:rPr lang="en-US" altLang="zh-TW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1400" b="1" dirty="0" smtClean="0">
                <a:solidFill>
                  <a:srgbClr val="FF9900"/>
                </a:solidFill>
              </a:rPr>
              <a:t>數量</a:t>
            </a:r>
            <a:r>
              <a:rPr lang="en-US" altLang="zh-TW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] 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 {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,…};</a:t>
            </a:r>
            <a:endParaRPr lang="zh-TW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2856" y="2160589"/>
            <a:ext cx="490728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 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[] 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{1,2,3,4,5}</a:t>
            </a:r>
            <a:r>
              <a:rPr lang="zh-TW" altLang="en-US" dirty="0">
                <a:solidFill>
                  <a:schemeClr val="bg1"/>
                </a:solidFill>
              </a:rPr>
              <a:t>;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//5個元素：1,2,3,4,5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]=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{1,2,3}</a:t>
            </a:r>
            <a:r>
              <a:rPr lang="zh-TW" altLang="en-US" dirty="0">
                <a:solidFill>
                  <a:schemeClr val="bg1"/>
                </a:solidFill>
              </a:rPr>
              <a:t>;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//10個元素：1,2,3,0,0,0,0,0,0,0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]=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{0}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//10個元素：0,0,0,0,0,0,0,0,0,0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</a:t>
            </a:r>
            <a:r>
              <a:rPr lang="zh-TW" altLang="en-US" dirty="0" smtClean="0">
                <a:solidFill>
                  <a:schemeClr val="bg1"/>
                </a:solidFill>
              </a:rPr>
              <a:t>：可能是</a:t>
            </a:r>
            <a:r>
              <a:rPr lang="en-US" altLang="zh-TW" dirty="0" smtClean="0">
                <a:solidFill>
                  <a:schemeClr val="bg1"/>
                </a:solidFill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</a:rPr>
              <a:t>，但是不一定！</a:t>
            </a:r>
            <a:r>
              <a:rPr lang="zh-TW" altLang="en-US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159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暴力</a:t>
            </a:r>
            <a:r>
              <a:rPr lang="zh-TW" altLang="en-US" dirty="0" smtClean="0"/>
              <a:t>法，雙重迴圈直接所有組合加看看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672030"/>
            <a:ext cx="101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TwoSum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不太理想，重複輸出了！再改進一下！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841591"/>
            <a:ext cx="6008751" cy="46296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490" y="1930400"/>
            <a:ext cx="2581275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1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29897"/>
              </p:ext>
            </p:extLst>
          </p:nvPr>
        </p:nvGraphicFramePr>
        <p:xfrm>
          <a:off x="1172464" y="3418331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26464" y="3605673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00072" y="408246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00528" y="457884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191256" y="516799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97172" y="311195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46012"/>
              </p:ext>
            </p:extLst>
          </p:nvPr>
        </p:nvGraphicFramePr>
        <p:xfrm>
          <a:off x="3838448" y="3429000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07010" y="360346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19320" y="4127412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288280" y="458721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32034"/>
              </p:ext>
            </p:extLst>
          </p:nvPr>
        </p:nvGraphicFramePr>
        <p:xfrm>
          <a:off x="6005576" y="3429000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48668"/>
              </p:ext>
            </p:extLst>
          </p:nvPr>
        </p:nvGraphicFramePr>
        <p:xfrm>
          <a:off x="7590490" y="3429000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37035" y="362526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49345" y="4149207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00294" y="3636242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22485"/>
              </p:ext>
            </p:extLst>
          </p:nvPr>
        </p:nvGraphicFramePr>
        <p:xfrm>
          <a:off x="8541439" y="3418331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264720" y="311195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24319" y="31063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72403" y="31063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98104" y="3098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5674" y="6113500"/>
            <a:ext cx="134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BubbleSort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76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13342" y="2160589"/>
            <a:ext cx="3960659" cy="3880773"/>
          </a:xfrm>
        </p:spPr>
        <p:txBody>
          <a:bodyPr/>
          <a:lstStyle/>
          <a:p>
            <a:r>
              <a:rPr lang="zh-TW" altLang="en-US" dirty="0" smtClean="0"/>
              <a:t>還可以稍微改進效率喔！</a:t>
            </a:r>
            <a:endParaRPr lang="en-US" altLang="zh-TW" dirty="0" smtClean="0"/>
          </a:p>
          <a:p>
            <a:pPr lvl="1"/>
            <a:r>
              <a:rPr lang="zh-TW" altLang="en-US" dirty="0"/>
              <a:t>改一個小地方效率近乎快</a:t>
            </a:r>
            <a:r>
              <a:rPr lang="zh-TW" altLang="en-US" dirty="0" smtClean="0"/>
              <a:t>一倍。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47" y="1348177"/>
            <a:ext cx="4194345" cy="51152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0896" y="3063240"/>
            <a:ext cx="5084064" cy="2276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427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3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9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C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語言是採用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row-major !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1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的陣列使用方式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宣告陣列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dirty="0" smtClean="0"/>
              <a:t>一維陣列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範例：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 smtClean="0"/>
              <a:t>，例如</a:t>
            </a:r>
            <a:r>
              <a:rPr lang="zh-TW" altLang="en-US" dirty="0"/>
              <a:t>：</a:t>
            </a:r>
            <a:r>
              <a:rPr lang="en-US" altLang="zh-TW" dirty="0" err="1" smtClean="0"/>
              <a:t>int,float,char</a:t>
            </a:r>
            <a:r>
              <a:rPr lang="en-US" altLang="zh-TW" dirty="0" smtClean="0"/>
              <a:t>,…</a:t>
            </a:r>
            <a:r>
              <a:rPr lang="zh-TW" altLang="en-US" dirty="0"/>
              <a:t>等等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</a:t>
            </a:r>
            <a:r>
              <a:rPr lang="zh-TW" altLang="en-US" dirty="0"/>
              <a:t>可以是某種</a:t>
            </a:r>
            <a:r>
              <a:rPr lang="zh-TW" altLang="en-US" dirty="0" smtClean="0"/>
              <a:t>資料結構，進階課程再說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26304" y="2160589"/>
            <a:ext cx="28696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E6A118"/>
                </a:solidFill>
              </a:rPr>
              <a:t>資料型態 </a:t>
            </a:r>
            <a:r>
              <a:rPr lang="zh-TW" altLang="en-US" dirty="0" smtClean="0">
                <a:solidFill>
                  <a:srgbClr val="FFFF00"/>
                </a:solidFill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</a:rPr>
              <a:t>[ </a:t>
            </a:r>
            <a:r>
              <a:rPr lang="zh-TW" altLang="en-US" dirty="0" smtClean="0">
                <a:solidFill>
                  <a:schemeClr val="bg1"/>
                </a:solidFill>
              </a:rPr>
              <a:t>數量 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80110" y="2623647"/>
            <a:ext cx="2222083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9900"/>
                </a:solidFill>
              </a:rPr>
              <a:t>char</a:t>
            </a:r>
            <a:r>
              <a:rPr lang="en-US" altLang="zh-TW" dirty="0" smtClean="0">
                <a:solidFill>
                  <a:srgbClr val="FFFF00"/>
                </a:solidFill>
              </a:rPr>
              <a:t>  name</a:t>
            </a:r>
            <a:r>
              <a:rPr lang="en-US" altLang="zh-TW" dirty="0" smtClean="0">
                <a:solidFill>
                  <a:schemeClr val="bg1"/>
                </a:solidFill>
              </a:rPr>
              <a:t>[20]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en-US" altLang="zh-TW" dirty="0" err="1">
                <a:solidFill>
                  <a:srgbClr val="FF9900"/>
                </a:solidFill>
              </a:rPr>
              <a:t>i</a:t>
            </a:r>
            <a:r>
              <a:rPr lang="en-US" altLang="zh-TW" dirty="0" err="1" smtClean="0">
                <a:solidFill>
                  <a:srgbClr val="FF9900"/>
                </a:solidFill>
              </a:rPr>
              <a:t>nt</a:t>
            </a:r>
            <a:r>
              <a:rPr lang="en-US" altLang="zh-TW" dirty="0" smtClean="0">
                <a:solidFill>
                  <a:srgbClr val="FFFF00"/>
                </a:solidFill>
              </a:rPr>
              <a:t>  scores</a:t>
            </a:r>
            <a:r>
              <a:rPr lang="en-US" altLang="zh-TW" dirty="0" smtClean="0">
                <a:solidFill>
                  <a:schemeClr val="bg1"/>
                </a:solidFill>
              </a:rPr>
              <a:t>[50]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9900"/>
                </a:solidFill>
              </a:rPr>
              <a:t>f</a:t>
            </a:r>
            <a:r>
              <a:rPr lang="en-US" altLang="zh-TW" dirty="0" smtClean="0">
                <a:solidFill>
                  <a:srgbClr val="FF9900"/>
                </a:solidFill>
              </a:rPr>
              <a:t>loat</a:t>
            </a:r>
            <a:r>
              <a:rPr lang="en-US" altLang="zh-TW" dirty="0" smtClean="0">
                <a:solidFill>
                  <a:srgbClr val="FFFF00"/>
                </a:solidFill>
              </a:rPr>
              <a:t>  weights</a:t>
            </a:r>
            <a:r>
              <a:rPr lang="en-US" altLang="zh-TW" dirty="0" smtClean="0">
                <a:solidFill>
                  <a:schemeClr val="bg1"/>
                </a:solidFill>
              </a:rPr>
              <a:t>[100]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多</a:t>
            </a:r>
            <a:r>
              <a:rPr lang="zh-TW" altLang="en-US" dirty="0" smtClean="0"/>
              <a:t>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</a:t>
            </a:r>
            <a:r>
              <a:rPr lang="zh-TW" altLang="en-US" dirty="0" smtClean="0"/>
              <a:t>例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基本型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77949" y="2967335"/>
            <a:ext cx="230383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int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trades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  <a:r>
              <a:rPr lang="en-US" altLang="zh-TW" dirty="0" smtClean="0">
                <a:solidFill>
                  <a:schemeClr val="bg1"/>
                </a:solidFill>
              </a:rPr>
              <a:t>][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FFC000"/>
                </a:solidFill>
              </a:rPr>
              <a:t>float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values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zh-TW" dirty="0" smtClean="0">
                <a:solidFill>
                  <a:schemeClr val="bg1"/>
                </a:solidFill>
              </a:rPr>
              <a:t>][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100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7949" y="2207940"/>
            <a:ext cx="34483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資料型態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數量</a:t>
            </a:r>
            <a:r>
              <a:rPr lang="en-US" altLang="zh-TW" dirty="0" smtClean="0">
                <a:solidFill>
                  <a:schemeClr val="bg1"/>
                </a:solidFill>
              </a:rPr>
              <a:t>][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數量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Example06_10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767"/>
            <a:ext cx="7003626" cy="4561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849840"/>
            <a:ext cx="3859149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33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插隊一下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格式化輸出</a:t>
            </a:r>
            <a:r>
              <a:rPr lang="en-US" altLang="zh-TW" sz="3600" b="1" dirty="0" err="1" smtClean="0">
                <a:solidFill>
                  <a:schemeClr val="accent4">
                    <a:lumMod val="75000"/>
                  </a:schemeClr>
                </a:solidFill>
              </a:rPr>
              <a:t>System.out.printf</a:t>
            </a:r>
            <a:r>
              <a:rPr lang="en-US" altLang="zh-TW" sz="36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雖然不是一定要，但是面子工程還是要的。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274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中的格式化輸出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許多</a:t>
            </a:r>
            <a:r>
              <a:rPr lang="zh-TW" altLang="en-US" dirty="0"/>
              <a:t>情況下，我們希望列印出來的資料能排列整齊，如此不但較為美觀，也較容易閱讀，這就必須仰賴格式化輸出方法：</a:t>
            </a:r>
            <a:r>
              <a:rPr lang="en-US" altLang="zh-TW" dirty="0" err="1"/>
              <a:t>System.out.printf</a:t>
            </a:r>
            <a:r>
              <a:rPr lang="en-US" altLang="zh-TW" dirty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兩個指令相通的：</a:t>
            </a:r>
            <a:r>
              <a:rPr lang="en-US" altLang="zh-TW" dirty="0" err="1"/>
              <a:t>printf</a:t>
            </a:r>
            <a:r>
              <a:rPr lang="en-US" altLang="zh-TW" dirty="0"/>
              <a:t>()  / format()</a:t>
            </a:r>
          </a:p>
          <a:p>
            <a:r>
              <a:rPr lang="zh-TW" altLang="en-US" dirty="0" smtClean="0"/>
              <a:t>基本上仿效</a:t>
            </a:r>
            <a:r>
              <a:rPr lang="en-US" altLang="zh-TW" dirty="0" smtClean="0"/>
              <a:t>C </a:t>
            </a:r>
            <a:r>
              <a:rPr lang="zh-TW" altLang="en-US" dirty="0"/>
              <a:t>語言的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 smtClean="0"/>
              <a:t>指令，</a:t>
            </a:r>
            <a:r>
              <a:rPr lang="zh-TW" altLang="en-US" dirty="0"/>
              <a:t>列印時需分辨數值的</a:t>
            </a:r>
            <a:r>
              <a:rPr lang="zh-TW" altLang="en-US" b="1" dirty="0"/>
              <a:t>資料型態</a:t>
            </a:r>
            <a:r>
              <a:rPr lang="zh-TW" altLang="en-US" dirty="0"/>
              <a:t>，再依此設定</a:t>
            </a:r>
            <a:r>
              <a:rPr lang="zh-TW" altLang="en-US" b="1" dirty="0"/>
              <a:t>列印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產生輸出。</a:t>
            </a:r>
            <a:endParaRPr lang="en-US" altLang="zh-TW" dirty="0" smtClean="0"/>
          </a:p>
          <a:p>
            <a:r>
              <a:rPr lang="zh-TW" altLang="en-US" dirty="0"/>
              <a:t>語法如下：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738466" y="4277606"/>
            <a:ext cx="640431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zh-TW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.out.</a:t>
            </a:r>
            <a:r>
              <a:rPr lang="en-US" altLang="zh-TW" sz="20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“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列印</a:t>
            </a:r>
            <a:r>
              <a:rPr lang="zh-TW" altLang="en-US" sz="2000" dirty="0">
                <a:solidFill>
                  <a:srgbClr val="00FFAA"/>
                </a:solidFill>
                <a:latin typeface="微軟正黑體" panose="020B0604030504040204" pitchFamily="34" charset="-120"/>
              </a:rPr>
              <a:t>文字與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格式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_1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_2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49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列印文字與格式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後面加數字表示總共佔幾格；加小數點跟數字表示小數點顯示幾位數。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zh-TW" altLang="en-US" dirty="0"/>
              <a:t>後面加負號表示靠左對齊，如果加</a:t>
            </a:r>
            <a:r>
              <a:rPr lang="en-US" altLang="zh-TW" dirty="0"/>
              <a:t>0</a:t>
            </a:r>
            <a:r>
              <a:rPr lang="zh-TW" altLang="en-US" dirty="0"/>
              <a:t>表示前面如果有空位填就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加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號表示要有千位分隔符號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每三位數一個 </a:t>
            </a:r>
            <a:r>
              <a:rPr lang="en-US" altLang="zh-TW" dirty="0" smtClean="0"/>
              <a:t>, 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/>
          </p:nvPr>
        </p:nvGraphicFramePr>
        <p:xfrm>
          <a:off x="759630" y="1481327"/>
          <a:ext cx="8091233" cy="349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515">
                  <a:extLst>
                    <a:ext uri="{9D8B030D-6E8A-4147-A177-3AD203B41FA5}">
                      <a16:colId xmlns:a16="http://schemas.microsoft.com/office/drawing/2014/main" val="3779827039"/>
                    </a:ext>
                  </a:extLst>
                </a:gridCol>
                <a:gridCol w="2914468">
                  <a:extLst>
                    <a:ext uri="{9D8B030D-6E8A-4147-A177-3AD203B41FA5}">
                      <a16:colId xmlns:a16="http://schemas.microsoft.com/office/drawing/2014/main" val="545783549"/>
                    </a:ext>
                  </a:extLst>
                </a:gridCol>
                <a:gridCol w="1256642">
                  <a:extLst>
                    <a:ext uri="{9D8B030D-6E8A-4147-A177-3AD203B41FA5}">
                      <a16:colId xmlns:a16="http://schemas.microsoft.com/office/drawing/2014/main" val="2860941188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3266193476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81738916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字元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%o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8 </a:t>
                      </a:r>
                      <a:r>
                        <a:rPr lang="zh-TW" altLang="en-US" sz="2000" dirty="0">
                          <a:effectLst/>
                        </a:rPr>
                        <a:t>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63107417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十進位整數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%x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>
                          <a:effectLst/>
                        </a:rPr>
                        <a:t>16 </a:t>
                      </a:r>
                      <a:r>
                        <a:rPr lang="zh-TW" altLang="en-US" sz="2000">
                          <a:effectLst/>
                        </a:rPr>
                        <a:t>進位整數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82066797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個位置整數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換</a:t>
                      </a:r>
                      <a:r>
                        <a:rPr lang="zh-TW" altLang="en-US" sz="2000" dirty="0" smtClean="0">
                          <a:effectLst/>
                        </a:rPr>
                        <a:t>行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必須自己加！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328377036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字串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跳 </a:t>
                      </a:r>
                      <a:r>
                        <a:rPr lang="en-US" sz="2000">
                          <a:effectLst/>
                        </a:rPr>
                        <a:t>Tab </a:t>
                      </a:r>
                      <a:r>
                        <a:rPr lang="zh-TW" altLang="en-US" sz="2000">
                          <a:effectLst/>
                        </a:rPr>
                        <a:t>格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321515555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浮點數列印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\'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印出單引號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42931241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位數及</a:t>
                      </a:r>
                      <a:r>
                        <a:rPr lang="en-US" altLang="zh-TW" sz="2000" dirty="0">
                          <a:effectLst/>
                        </a:rPr>
                        <a:t>2 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\"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印出雙引號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436052558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浮點數及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\\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印出反斜線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020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251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(“%-5d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5.2f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008828" y="453229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無效的設定！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3345990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再回到陣列主題吧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277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63703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資料型態   陣列名稱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 ][ ]={ 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756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096" y="2468880"/>
            <a:ext cx="52638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scores[][]={ {85,78,65},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String names[]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25" y="4166556"/>
            <a:ext cx="3902029" cy="23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3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的陣列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</a:t>
            </a:r>
            <a:r>
              <a:rPr lang="zh-TW" altLang="en-US" dirty="0" smtClean="0"/>
              <a:t>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存取陣列資料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343572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變數裡存放的是真正陣列的起始位址。</a:t>
            </a:r>
            <a:endParaRPr lang="en-US" altLang="zh-TW" dirty="0" smtClean="0"/>
          </a:p>
          <a:p>
            <a:r>
              <a:rPr lang="zh-TW" altLang="en-US" dirty="0"/>
              <a:t>陣列的存取是</a:t>
            </a:r>
            <a:r>
              <a:rPr lang="zh-TW" altLang="en-US" dirty="0" smtClean="0"/>
              <a:t>用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的方式。</a:t>
            </a:r>
            <a:endParaRPr lang="en-US" altLang="zh-TW" dirty="0" smtClean="0"/>
          </a:p>
          <a:p>
            <a:r>
              <a:rPr lang="zh-TW" altLang="en-US" dirty="0" smtClean="0"/>
              <a:t>特別注意！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陣列的編號是由</a:t>
            </a:r>
            <a:r>
              <a:rPr lang="en-US" altLang="zh-TW" sz="28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Name[ 6];</a:t>
            </a:r>
            <a:endParaRPr lang="en-US" altLang="zh-TW" sz="1600" spc="3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25417" y="3565737"/>
            <a:ext cx="7729486" cy="860848"/>
            <a:chOff x="1025417" y="3565737"/>
            <a:chExt cx="7729486" cy="860848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25417" y="4057253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25417" y="3883075"/>
            <a:ext cx="7735096" cy="813628"/>
            <a:chOff x="1025417" y="3883075"/>
            <a:chExt cx="7735096" cy="813628"/>
          </a:xfrm>
        </p:grpSpPr>
        <p:sp>
          <p:nvSpPr>
            <p:cNvPr id="41" name="矩形 40"/>
            <p:cNvSpPr/>
            <p:nvPr/>
          </p:nvSpPr>
          <p:spPr>
            <a:xfrm>
              <a:off x="1025417" y="4327371"/>
              <a:ext cx="4288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54019" y="388307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795528" y="3234297"/>
            <a:ext cx="187743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</a:rPr>
              <a:t>[ </a:t>
            </a:r>
            <a:r>
              <a:rPr lang="zh-TW" altLang="en-US" dirty="0" smtClean="0">
                <a:solidFill>
                  <a:schemeClr val="bg1"/>
                </a:solidFill>
              </a:rPr>
              <a:t>數量 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" y="1930400"/>
            <a:ext cx="6964115" cy="4579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83" y="1930400"/>
            <a:ext cx="5450542" cy="30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55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530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生成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(new)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可以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不一樣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舉例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第一維產生五個，但是第二為產生時逐步遞增。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造成右圖那樣的不對稱陣列。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[4,4]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6128" y="2973800"/>
            <a:ext cx="4102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084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5750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陣列的自帶武功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物件導向，讓每一類別的物件都可以自帶武功。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5116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常用的陣列自帶武功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糧草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假如陣列宣告為：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，那麼他常用的自帶武功與糧草有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myArray.length</a:t>
            </a:r>
            <a:r>
              <a:rPr lang="en-US" altLang="zh-TW" dirty="0"/>
              <a:t> 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取得陣列長度。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myArray.clone</a:t>
            </a:r>
            <a:r>
              <a:rPr lang="en-US" altLang="zh-TW" dirty="0" smtClean="0"/>
              <a:t>()  : </a:t>
            </a:r>
            <a:r>
              <a:rPr lang="zh-TW" altLang="en-US" dirty="0" smtClean="0"/>
              <a:t>複製陣列。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myArray.equals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別的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判斷兩個陣列式相等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myArray.toString</a:t>
            </a:r>
            <a:r>
              <a:rPr lang="en-US" altLang="zh-TW" dirty="0" smtClean="0"/>
              <a:t>() : </a:t>
            </a:r>
            <a:r>
              <a:rPr lang="zh-TW" altLang="en-US" dirty="0" smtClean="0"/>
              <a:t>將陣列內容轉成字串 如 </a:t>
            </a:r>
            <a:r>
              <a:rPr lang="en-US" altLang="zh-TW" dirty="0" smtClean="0"/>
              <a:t>"[1, 2, 3,5]"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739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 Class</a:t>
            </a:r>
            <a:r>
              <a:rPr lang="zh-TW" altLang="en-US" dirty="0" smtClean="0"/>
              <a:t>大家長的福利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/>
              <a:t>內建的，</a:t>
            </a:r>
            <a:r>
              <a:rPr lang="zh-TW" altLang="en-US" dirty="0" smtClean="0"/>
              <a:t>對陣列提供很多方便的操作。</a:t>
            </a:r>
            <a:endParaRPr lang="en-US" altLang="zh-TW" dirty="0" smtClean="0"/>
          </a:p>
          <a:p>
            <a:r>
              <a:rPr lang="zh-TW" altLang="en-US" dirty="0"/>
              <a:t>常用功能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參數很多種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幫你在陣列中用</a:t>
            </a:r>
            <a:r>
              <a:rPr lang="zh-TW" altLang="en-US" b="1" dirty="0" smtClean="0"/>
              <a:t>二元搜循法</a:t>
            </a:r>
            <a:r>
              <a:rPr lang="zh-TW" altLang="en-US" dirty="0" smtClean="0"/>
              <a:t>找標的資料。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Arrays.equals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</a:t>
            </a:r>
            <a:r>
              <a:rPr lang="zh-TW" altLang="en-US" dirty="0"/>
              <a:t>很多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判斷兩個陣列是否相等。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跟前一頁的好像？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Arrays.fill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: </a:t>
            </a:r>
            <a:r>
              <a:rPr lang="zh-TW" altLang="en-US" dirty="0" smtClean="0"/>
              <a:t>把陣列在指定範圍或全部填入指定資料內容。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Arrays.copyOf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 smtClean="0"/>
              <a:t>複製陣列</a:t>
            </a:r>
            <a:r>
              <a:rPr lang="zh-TW" altLang="en-US" dirty="0"/>
              <a:t>在指定範圍或</a:t>
            </a:r>
            <a:r>
              <a:rPr lang="zh-TW" altLang="en-US" dirty="0" smtClean="0"/>
              <a:t>全部的資料。</a:t>
            </a:r>
            <a:endParaRPr lang="zh-TW" altLang="en-US" dirty="0"/>
          </a:p>
          <a:p>
            <a:pPr lvl="1"/>
            <a:r>
              <a:rPr lang="en-US" altLang="zh-TW" dirty="0" err="1" smtClean="0"/>
              <a:t>Arrays.sort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/>
              <a:t>把陣列在指定範圍或</a:t>
            </a:r>
            <a:r>
              <a:rPr lang="zh-TW" altLang="en-US" dirty="0" smtClean="0"/>
              <a:t>全部按照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升序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排列。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還有個路人甲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也提供陣列複製功能，語法如下：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System.arraycopy</a:t>
            </a:r>
            <a:r>
              <a:rPr lang="en-US" altLang="zh-TW" dirty="0" smtClean="0"/>
              <a:t>(</a:t>
            </a:r>
            <a:r>
              <a:rPr lang="fr-FR" altLang="zh-TW" dirty="0"/>
              <a:t>arraycopy(Object src,  int srcPos, Object dest, </a:t>
            </a:r>
            <a:r>
              <a:rPr lang="fr-FR" altLang="zh-TW" dirty="0" smtClean="0"/>
              <a:t>int </a:t>
            </a:r>
            <a:r>
              <a:rPr lang="fr-FR" altLang="zh-TW" dirty="0"/>
              <a:t>destPos, int length)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476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4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TenNumbers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09" y="1872587"/>
            <a:ext cx="3549981" cy="3417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56007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856696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SumAvg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54" y="1817334"/>
            <a:ext cx="3925503" cy="2908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17" y="1817334"/>
            <a:ext cx="6941820" cy="46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4297</TotalTime>
  <Words>4151</Words>
  <Application>Microsoft Office PowerPoint</Application>
  <PresentationFormat>寬螢幕</PresentationFormat>
  <Paragraphs>908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8" baseType="lpstr">
      <vt:lpstr>Open Sans</vt:lpstr>
      <vt:lpstr>微軟正黑體</vt:lpstr>
      <vt:lpstr>新細明體</vt:lpstr>
      <vt:lpstr>標楷體</vt:lpstr>
      <vt:lpstr>Arial</vt:lpstr>
      <vt:lpstr>Calibri</vt:lpstr>
      <vt:lpstr>Consolas</vt:lpstr>
      <vt:lpstr>Times New Roman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C的陣列使用方式--基本型 1.宣告陣列</vt:lpstr>
      <vt:lpstr>C的陣列使用方式--基本型 2.存取陣列資料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</vt:lpstr>
      <vt:lpstr>陣列資料結構的常用方式</vt:lpstr>
      <vt:lpstr>練習三 陣列之搜尋</vt:lpstr>
      <vt:lpstr>練習四 組合</vt:lpstr>
      <vt:lpstr>練習四思考提示</vt:lpstr>
      <vt:lpstr>練習四參考程式碼 </vt:lpstr>
      <vt:lpstr>範例四(有點難度，思考方法訓練) Missing Number</vt:lpstr>
      <vt:lpstr>範例四思考方式一 暴力解！</vt:lpstr>
      <vt:lpstr>範例四參考程式碼(一)</vt:lpstr>
      <vt:lpstr>範例四思考方式二</vt:lpstr>
      <vt:lpstr>範例四參考程式碼(二)</vt:lpstr>
      <vt:lpstr>範例四思考方式三</vt:lpstr>
      <vt:lpstr>範例四參考程式碼(三)</vt:lpstr>
      <vt:lpstr>範例四參考程式碼(四)---再精簡一點</vt:lpstr>
      <vt:lpstr>陣列的初始化</vt:lpstr>
      <vt:lpstr>陣列初始化範例</vt:lpstr>
      <vt:lpstr>練習五 Two sum-----leetcode天字第一題改編</vt:lpstr>
      <vt:lpstr>練習五參考程式碼 不太理想，重複輸出了！再改進一下！</vt:lpstr>
      <vt:lpstr>泡泡排序法(Bubble sort)</vt:lpstr>
      <vt:lpstr>泡泡排序法參考程式碼</vt:lpstr>
      <vt:lpstr>多維陣列</vt:lpstr>
      <vt:lpstr>多維陣列(一)</vt:lpstr>
      <vt:lpstr>多維陣列(二)</vt:lpstr>
      <vt:lpstr>C多維陣列的宣告 以二維陣列為例—基本型</vt:lpstr>
      <vt:lpstr>範例五 Pascal三角形</vt:lpstr>
      <vt:lpstr>範例五參考程式碼 輸出要改進！</vt:lpstr>
      <vt:lpstr>插隊一下     ----格式化輸出System.out.printf()</vt:lpstr>
      <vt:lpstr>Java中的格式化輸出</vt:lpstr>
      <vt:lpstr>列印文字與格式(簡表)</vt:lpstr>
      <vt:lpstr>格式化輸出 簡單範例</vt:lpstr>
      <vt:lpstr>二維陣列初始化</vt:lpstr>
      <vt:lpstr>二維陣列初始化</vt:lpstr>
      <vt:lpstr>練習六 成績表輸出</vt:lpstr>
      <vt:lpstr>練習六參考程式碼</vt:lpstr>
      <vt:lpstr>不對稱陣列</vt:lpstr>
      <vt:lpstr>不對稱陣列，不完整陣列</vt:lpstr>
      <vt:lpstr>不對稱陣列，不完整陣列</vt:lpstr>
      <vt:lpstr>陣列的自帶武功</vt:lpstr>
      <vt:lpstr>常用的陣列自帶武功(糧草)</vt:lpstr>
      <vt:lpstr>Arrays Class大家長的福利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93</cp:revision>
  <dcterms:created xsi:type="dcterms:W3CDTF">2020-12-10T02:28:12Z</dcterms:created>
  <dcterms:modified xsi:type="dcterms:W3CDTF">2020-12-15T06:26:08Z</dcterms:modified>
</cp:coreProperties>
</file>