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3" r:id="rId11"/>
    <p:sldId id="264" r:id="rId12"/>
    <p:sldId id="271" r:id="rId13"/>
    <p:sldId id="272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smtClean="0"/>
              <a:t>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326683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" y="1425339"/>
            <a:ext cx="6478336" cy="53512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2319799"/>
            <a:ext cx="4972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三角餅乾貴蔘蔘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某品牌出品三角形餅乾，大小不一定，價格依照餅乾面積的平方計算。如果給你餅乾的三邊長，請計算售價。</a:t>
                </a:r>
                <a:endParaRPr lang="en-US" altLang="zh-TW" dirty="0" smtClean="0"/>
              </a:p>
              <a:p>
                <a:r>
                  <a:rPr lang="zh-TW" altLang="en-US" dirty="0"/>
                  <a:t>考慮重點：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輸入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三邊長</a:t>
                </a:r>
                <a:r>
                  <a:rPr lang="en-US" altLang="zh-TW" dirty="0" err="1" smtClean="0"/>
                  <a:t>a,b,c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浮點數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 smtClean="0"/>
                  <a:t>運算：三角形面積，海龍公式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TW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輸出：</a:t>
                </a:r>
                <a:r>
                  <a:rPr lang="zh-TW" altLang="en-US" dirty="0"/>
                  <a:t>面積的平方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變數宣告：需要幾個？叫甚麼名字？</a:t>
                </a:r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 3"/>
          <p:cNvSpPr/>
          <p:nvPr/>
        </p:nvSpPr>
        <p:spPr>
          <a:xfrm>
            <a:off x="9192699" y="2334543"/>
            <a:ext cx="1024128" cy="1234440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9465708" y="3721499"/>
            <a:ext cx="1060704" cy="758952"/>
          </a:xfrm>
          <a:custGeom>
            <a:avLst/>
            <a:gdLst>
              <a:gd name="connsiteX0" fmla="*/ 0 w 1060704"/>
              <a:gd name="connsiteY0" fmla="*/ 18288 h 758952"/>
              <a:gd name="connsiteX1" fmla="*/ 1060704 w 1060704"/>
              <a:gd name="connsiteY1" fmla="*/ 0 h 758952"/>
              <a:gd name="connsiteX2" fmla="*/ 228600 w 1060704"/>
              <a:gd name="connsiteY2" fmla="*/ 758952 h 758952"/>
              <a:gd name="connsiteX3" fmla="*/ 0 w 1060704"/>
              <a:gd name="connsiteY3" fmla="*/ 18288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758952">
                <a:moveTo>
                  <a:pt x="0" y="18288"/>
                </a:moveTo>
                <a:lnTo>
                  <a:pt x="1060704" y="0"/>
                </a:lnTo>
                <a:lnTo>
                  <a:pt x="228600" y="758952"/>
                </a:lnTo>
                <a:lnTo>
                  <a:pt x="0" y="1828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 rot="4612700">
            <a:off x="8570907" y="3893280"/>
            <a:ext cx="1243584" cy="589345"/>
          </a:xfrm>
          <a:custGeom>
            <a:avLst/>
            <a:gdLst>
              <a:gd name="connsiteX0" fmla="*/ 256032 w 1024128"/>
              <a:gd name="connsiteY0" fmla="*/ 0 h 1234440"/>
              <a:gd name="connsiteX1" fmla="*/ 1024128 w 1024128"/>
              <a:gd name="connsiteY1" fmla="*/ 530352 h 1234440"/>
              <a:gd name="connsiteX2" fmla="*/ 0 w 1024128"/>
              <a:gd name="connsiteY2" fmla="*/ 1234440 h 1234440"/>
              <a:gd name="connsiteX3" fmla="*/ 256032 w 1024128"/>
              <a:gd name="connsiteY3" fmla="*/ 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128" h="1234440">
                <a:moveTo>
                  <a:pt x="256032" y="0"/>
                </a:moveTo>
                <a:lnTo>
                  <a:pt x="1024128" y="530352"/>
                </a:lnTo>
                <a:lnTo>
                  <a:pt x="0" y="1234440"/>
                </a:lnTo>
                <a:lnTo>
                  <a:pt x="25603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334" y="534009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先計算</a:t>
            </a:r>
            <a:r>
              <a:rPr lang="en-US" altLang="zh-TW" dirty="0"/>
              <a:t>s</a:t>
            </a:r>
            <a:r>
              <a:rPr lang="zh-TW" altLang="en-US" dirty="0" smtClean="0"/>
              <a:t>，再算出</a:t>
            </a:r>
            <a:r>
              <a:rPr lang="en-US" altLang="zh-TW" dirty="0" smtClean="0"/>
              <a:t>s(s-a)(s-b)(s-c)</a:t>
            </a:r>
            <a:r>
              <a:rPr lang="zh-TW" altLang="en-US" dirty="0" smtClean="0"/>
              <a:t>即是答案！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83799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0130"/>
            <a:ext cx="5101674" cy="42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我們才可以開真的汽車，而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4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346251" y="1763458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程式一堆是依特定順序執行的指令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4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</a:t>
            </a:r>
            <a:r>
              <a:rPr lang="en-US" altLang="zh-TW" dirty="0"/>
              <a:t>Java</a:t>
            </a:r>
            <a:r>
              <a:rPr lang="zh-TW" altLang="en-US" dirty="0"/>
              <a:t>程式架構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9856" cy="46001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32353" y="21605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537685" y="37701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變數宣告區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6309085" y="3721608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60841" y="45364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輸入區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右大括弧 8"/>
          <p:cNvSpPr/>
          <p:nvPr/>
        </p:nvSpPr>
        <p:spPr>
          <a:xfrm>
            <a:off x="6432241" y="4487900"/>
            <a:ext cx="228600" cy="466344"/>
          </a:xfrm>
          <a:prstGeom prst="rightBrac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247009" y="51476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區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54585" y="56202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輸出區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8439168" y="211937"/>
            <a:ext cx="3355848" cy="1561043"/>
          </a:xfrm>
          <a:prstGeom prst="wedgeRectCallout">
            <a:avLst>
              <a:gd name="adj1" fmla="val -130119"/>
              <a:gd name="adj2" fmla="val 77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引用區</a:t>
            </a:r>
            <a:endParaRPr lang="en-US" altLang="zh-TW" sz="2000" b="1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站在巨人的肩膀上，引用前人已開發好的程式碼，縮短開發人力、時間，避免重新發明輪子！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439168" y="1930400"/>
            <a:ext cx="3355848" cy="994091"/>
          </a:xfrm>
          <a:prstGeom prst="wedgeRectCallout">
            <a:avLst>
              <a:gd name="adj1" fmla="val -70175"/>
              <a:gd name="adj2" fmla="val 1358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變數宣告區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告訴電腦你需要</a:t>
            </a:r>
            <a:r>
              <a:rPr lang="zh-TW" altLang="en-US" b="1" dirty="0" smtClean="0">
                <a:solidFill>
                  <a:schemeClr val="tx1"/>
                </a:solidFill>
              </a:rPr>
              <a:t>哪些物件</a:t>
            </a:r>
            <a:r>
              <a:rPr lang="zh-TW" altLang="en-US" dirty="0" smtClean="0">
                <a:solidFill>
                  <a:schemeClr val="tx1"/>
                </a:solidFill>
              </a:rPr>
              <a:t>以及記住</a:t>
            </a:r>
            <a:r>
              <a:rPr lang="zh-TW" altLang="en-US" b="1" dirty="0" smtClean="0">
                <a:solidFill>
                  <a:schemeClr val="tx1"/>
                </a:solidFill>
              </a:rPr>
              <a:t>哪些資料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8439168" y="3092373"/>
            <a:ext cx="3355848" cy="1258470"/>
          </a:xfrm>
          <a:prstGeom prst="wedgeRectCallout">
            <a:avLst>
              <a:gd name="adj1" fmla="val -63363"/>
              <a:gd name="adj2" fmla="val 750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 smtClean="0">
                <a:solidFill>
                  <a:schemeClr val="tx1"/>
                </a:solidFill>
              </a:rPr>
              <a:t>輸入區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提示輸入內容，讓</a:t>
            </a:r>
            <a:r>
              <a:rPr lang="en-US" altLang="zh-TW" dirty="0">
                <a:solidFill>
                  <a:schemeClr val="tx1"/>
                </a:solidFill>
              </a:rPr>
              <a:t>Scanner</a:t>
            </a:r>
            <a:r>
              <a:rPr lang="zh-TW" altLang="en-US" dirty="0">
                <a:solidFill>
                  <a:schemeClr val="tx1"/>
                </a:solidFill>
              </a:rPr>
              <a:t>幫你從鍵盤輸入一個</a:t>
            </a:r>
            <a:r>
              <a:rPr lang="zh-TW" altLang="en-US" dirty="0" smtClean="0">
                <a:solidFill>
                  <a:schemeClr val="tx1"/>
                </a:solidFill>
              </a:rPr>
              <a:t>數字，存放到</a:t>
            </a:r>
            <a:r>
              <a:rPr lang="en-US" altLang="zh-TW" dirty="0" smtClean="0">
                <a:solidFill>
                  <a:schemeClr val="tx1"/>
                </a:solidFill>
              </a:rPr>
              <a:t>age</a:t>
            </a:r>
            <a:r>
              <a:rPr lang="zh-TW" altLang="en-US" dirty="0" smtClean="0">
                <a:solidFill>
                  <a:schemeClr val="tx1"/>
                </a:solidFill>
              </a:rPr>
              <a:t>這個變數內。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圖說文字 14"/>
          <p:cNvSpPr/>
          <p:nvPr/>
        </p:nvSpPr>
        <p:spPr>
          <a:xfrm>
            <a:off x="8439168" y="4490128"/>
            <a:ext cx="3355848" cy="1012577"/>
          </a:xfrm>
          <a:prstGeom prst="wedgeRectCallout">
            <a:avLst>
              <a:gd name="adj1" fmla="val -133663"/>
              <a:gd name="adj2" fmla="val 242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運算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依照程式目的，進行必要的運算。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9604440" y="5630206"/>
            <a:ext cx="2190575" cy="1012577"/>
          </a:xfrm>
          <a:prstGeom prst="wedgeRectCallout">
            <a:avLst>
              <a:gd name="adj1" fmla="val -63074"/>
              <a:gd name="adj2" fmla="val -262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u="sng" dirty="0">
                <a:solidFill>
                  <a:schemeClr val="tx1"/>
                </a:solidFill>
              </a:rPr>
              <a:t>輸出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區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依照程式的要求，顯示結果。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詢問使用者的年齡</a:t>
            </a:r>
            <a:endParaRPr lang="en-US" altLang="zh-TW" dirty="0" smtClean="0"/>
          </a:p>
          <a:p>
            <a:r>
              <a:rPr lang="zh-TW" altLang="en-US" dirty="0" smtClean="0"/>
              <a:t>讓使用者輸入自己的年齡</a:t>
            </a:r>
            <a:endParaRPr lang="en-US" altLang="zh-TW" dirty="0" smtClean="0"/>
          </a:p>
          <a:p>
            <a:r>
              <a:rPr lang="zh-TW" altLang="en-US" dirty="0"/>
              <a:t>把使用者的年齡加</a:t>
            </a:r>
            <a:r>
              <a:rPr lang="en-US" altLang="zh-TW" dirty="0"/>
              <a:t>10</a:t>
            </a:r>
            <a:r>
              <a:rPr lang="zh-TW" altLang="en-US" dirty="0"/>
              <a:t>歲</a:t>
            </a:r>
            <a:endParaRPr lang="en-US" altLang="zh-TW" dirty="0" smtClean="0"/>
          </a:p>
          <a:p>
            <a:r>
              <a:rPr lang="zh-TW" altLang="en-US" dirty="0" smtClean="0"/>
              <a:t>然後顯示十年後使用者的年齡。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詢問</a:t>
            </a:r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zh-TW" altLang="en-US" dirty="0" smtClean="0">
                <a:solidFill>
                  <a:schemeClr val="tx1"/>
                </a:solidFill>
              </a:rPr>
              <a:t>者</a:t>
            </a:r>
            <a:r>
              <a:rPr lang="zh-TW" altLang="en-US" dirty="0">
                <a:solidFill>
                  <a:schemeClr val="tx1"/>
                </a:solidFill>
              </a:rPr>
              <a:t>年齡？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把使用者的年齡加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顯示使用者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年後的年齡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引用前人寫好的輸入工具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，讓使用者輸入的內容存放到指定變數。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宣告一個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的物件叫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宣告一個整數變數叫</a:t>
            </a:r>
            <a:r>
              <a:rPr lang="en-US" altLang="zh-TW" b="1" dirty="0">
                <a:solidFill>
                  <a:srgbClr val="C00000"/>
                </a:solidFill>
              </a:rPr>
              <a:t>age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60589"/>
            <a:ext cx="3724275" cy="390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6000"/>
              </p:ext>
            </p:extLst>
          </p:nvPr>
        </p:nvGraphicFramePr>
        <p:xfrm>
          <a:off x="9415964" y="136658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20</a:t>
                      </a: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663832" y="34181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663832" y="378380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63833" y="41082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63833" y="443300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63834" y="474548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663835" y="50771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63832" y="310761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35" y="540732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68604" y="8954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6923" y="12970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648091" y="633057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630745" y="208924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312596" y="41009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C00000"/>
                </a:solidFill>
              </a:rPr>
              <a:t>age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374225"/>
            <a:ext cx="5372100" cy="4095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98236"/>
            <a:ext cx="13049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/>
              <a:t>在終端機螢幕顯示文字：</a:t>
            </a:r>
            <a:r>
              <a:rPr lang="en-US" altLang="zh-TW" dirty="0"/>
              <a:t>How old are you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物件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協助從終端機鍵盤輸入一個整數，存放到</a:t>
            </a:r>
            <a:r>
              <a:rPr lang="en-US" altLang="zh-TW" dirty="0" smtClean="0"/>
              <a:t>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指派運算式</a:t>
            </a:r>
            <a:r>
              <a:rPr lang="zh-TW" altLang="en-US" dirty="0" smtClean="0"/>
              <a:t>，把</a:t>
            </a:r>
            <a:r>
              <a:rPr lang="en-US" altLang="zh-TW" dirty="0" smtClean="0"/>
              <a:t>age</a:t>
            </a:r>
            <a:r>
              <a:rPr lang="zh-TW" altLang="en-US" dirty="0" smtClean="0"/>
              <a:t>中的數字加上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後存回</a:t>
            </a:r>
            <a:r>
              <a:rPr lang="en-US" altLang="zh-TW" dirty="0" smtClean="0"/>
              <a:t>age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160589"/>
            <a:ext cx="5391150" cy="400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40844"/>
            <a:ext cx="2876550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588702"/>
            <a:ext cx="2295525" cy="33337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494270" y="2795486"/>
            <a:ext cx="2591562" cy="1652666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1128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1427619" y="334383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age</a:t>
            </a:r>
            <a:endParaRPr lang="zh-TW" altLang="en-US" sz="1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7832232" y="2918995"/>
            <a:ext cx="3378163" cy="3304043"/>
            <a:chOff x="7832232" y="2918995"/>
            <a:chExt cx="3378163" cy="3304043"/>
          </a:xfrm>
        </p:grpSpPr>
        <p:grpSp>
          <p:nvGrpSpPr>
            <p:cNvPr id="17" name="群組 16"/>
            <p:cNvGrpSpPr/>
            <p:nvPr/>
          </p:nvGrpSpPr>
          <p:grpSpPr>
            <a:xfrm>
              <a:off x="7832232" y="2918995"/>
              <a:ext cx="2128945" cy="3304043"/>
              <a:chOff x="7865313" y="2918995"/>
              <a:chExt cx="2128945" cy="3304043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9397562" y="291899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6" name="Picture 2" descr="键盘_卡通手绘键盘PNG素材-90设计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5313" y="4199958"/>
                <a:ext cx="2128945" cy="2023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向上箭號 15"/>
              <p:cNvSpPr/>
              <p:nvPr/>
            </p:nvSpPr>
            <p:spPr>
              <a:xfrm>
                <a:off x="8988552" y="4448152"/>
                <a:ext cx="521208" cy="307237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0782073" y="334653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10780525" y="3328946"/>
            <a:ext cx="42832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30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5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System.out</a:t>
            </a:r>
            <a:r>
              <a:rPr lang="zh-TW" altLang="en-US" dirty="0" smtClean="0"/>
              <a:t>提供的方法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，可以把括號內的文字或數字顯示到終端機上。</a:t>
            </a:r>
            <a:endParaRPr lang="en-US" altLang="zh-TW" dirty="0" smtClean="0"/>
          </a:p>
          <a:p>
            <a:r>
              <a:rPr lang="zh-TW" altLang="en-US" dirty="0"/>
              <a:t>雙引號</a:t>
            </a:r>
            <a:r>
              <a:rPr lang="en-US" altLang="zh-TW" dirty="0" smtClean="0"/>
              <a:t>(“ ”)</a:t>
            </a:r>
            <a:r>
              <a:rPr lang="zh-TW" altLang="en-US" dirty="0"/>
              <a:t>中間的文字會原封不動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zh-TW" altLang="en-US" dirty="0"/>
              <a:t>加號是串</a:t>
            </a:r>
            <a:r>
              <a:rPr lang="zh-TW" altLang="en-US" dirty="0" smtClean="0"/>
              <a:t>接的意思，串接後面的</a:t>
            </a:r>
            <a:r>
              <a:rPr lang="en-US" altLang="zh-TW" dirty="0" smtClean="0"/>
              <a:t>age</a:t>
            </a:r>
            <a:r>
              <a:rPr lang="zh-TW" altLang="en-US" dirty="0" smtClean="0"/>
              <a:t>變數，會把變數</a:t>
            </a:r>
            <a:r>
              <a:rPr lang="en-US" altLang="zh-TW" dirty="0" smtClean="0"/>
              <a:t>age</a:t>
            </a:r>
            <a:r>
              <a:rPr lang="zh-TW" altLang="en-US" dirty="0" smtClean="0"/>
              <a:t>的內容接在文字後面。此時</a:t>
            </a:r>
            <a:r>
              <a:rPr lang="en-US" altLang="zh-TW" dirty="0" smtClean="0"/>
              <a:t>age</a:t>
            </a:r>
            <a:r>
              <a:rPr lang="zh-TW" altLang="en-US" dirty="0" smtClean="0"/>
              <a:t>內容為整數</a:t>
            </a:r>
            <a:r>
              <a:rPr lang="en-US" altLang="zh-TW" dirty="0" smtClean="0"/>
              <a:t>30</a:t>
            </a:r>
            <a:r>
              <a:rPr lang="zh-TW" altLang="en-US" dirty="0" smtClean="0"/>
              <a:t>，所以會把</a:t>
            </a:r>
            <a:r>
              <a:rPr lang="en-US" altLang="zh-TW" dirty="0" smtClean="0"/>
              <a:t>30</a:t>
            </a:r>
            <a:r>
              <a:rPr lang="zh-TW" altLang="en-US" dirty="0" smtClean="0"/>
              <a:t>接在</a:t>
            </a:r>
            <a:r>
              <a:rPr lang="en-US" altLang="zh-TW" dirty="0" smtClean="0"/>
              <a:t>be</a:t>
            </a:r>
            <a:r>
              <a:rPr lang="zh-TW" altLang="en-US" dirty="0" smtClean="0"/>
              <a:t>後面。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1" y="2160589"/>
            <a:ext cx="8963025" cy="361950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How old are you?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After 10 years, Your age will be 30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9" y="1509563"/>
            <a:ext cx="5790248" cy="48987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77" y="2666809"/>
            <a:ext cx="50482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1696</TotalTime>
  <Words>1099</Words>
  <Application>Microsoft Office PowerPoint</Application>
  <PresentationFormat>寬螢幕</PresentationFormat>
  <Paragraphs>154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簡易Java程式架構</vt:lpstr>
      <vt:lpstr>前面的程式在做甚麼？</vt:lpstr>
      <vt:lpstr>程式說明(一)</vt:lpstr>
      <vt:lpstr>程式說明(二)</vt:lpstr>
      <vt:lpstr>程式說明(三)</vt:lpstr>
      <vt:lpstr>練習一 輸入矩形長與寬，算面積</vt:lpstr>
      <vt:lpstr>練習一參考解答</vt:lpstr>
      <vt:lpstr>練習二 輸入三科成績算總和</vt:lpstr>
      <vt:lpstr>練習二參考解答</vt:lpstr>
      <vt:lpstr>練習三 三角餅乾貴蔘蔘</vt:lpstr>
      <vt:lpstr>練習三參考解答</vt:lpstr>
      <vt:lpstr>物件導向初探</vt:lpstr>
      <vt:lpstr>物件導向初探 -- 類別</vt:lpstr>
      <vt:lpstr>物件導向初探 --物件</vt:lpstr>
      <vt:lpstr>物件導向初探 使用物件的三大重點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程式語言基本架構</dc:title>
  <dc:creator>oldinmo@gmail.com</dc:creator>
  <cp:lastModifiedBy>oldinmo@gmail.com</cp:lastModifiedBy>
  <cp:revision>27</cp:revision>
  <dcterms:created xsi:type="dcterms:W3CDTF">2020-11-15T04:05:30Z</dcterms:created>
  <dcterms:modified xsi:type="dcterms:W3CDTF">2020-12-30T09:23:53Z</dcterms:modified>
</cp:coreProperties>
</file>