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7" r:id="rId11"/>
    <p:sldId id="268" r:id="rId12"/>
    <p:sldId id="289" r:id="rId13"/>
    <p:sldId id="290" r:id="rId14"/>
    <p:sldId id="291" r:id="rId15"/>
    <p:sldId id="272" r:id="rId16"/>
    <p:sldId id="273" r:id="rId17"/>
    <p:sldId id="269" r:id="rId18"/>
    <p:sldId id="300" r:id="rId19"/>
    <p:sldId id="270" r:id="rId20"/>
    <p:sldId id="265" r:id="rId21"/>
    <p:sldId id="278" r:id="rId22"/>
    <p:sldId id="292" r:id="rId23"/>
    <p:sldId id="301" r:id="rId24"/>
    <p:sldId id="293" r:id="rId25"/>
    <p:sldId id="281" r:id="rId26"/>
    <p:sldId id="283" r:id="rId27"/>
    <p:sldId id="282" r:id="rId28"/>
    <p:sldId id="285" r:id="rId29"/>
    <p:sldId id="284" r:id="rId30"/>
    <p:sldId id="286" r:id="rId31"/>
    <p:sldId id="294" r:id="rId32"/>
    <p:sldId id="295" r:id="rId33"/>
    <p:sldId id="287" r:id="rId34"/>
    <p:sldId id="288" r:id="rId35"/>
    <p:sldId id="307" r:id="rId36"/>
    <p:sldId id="308" r:id="rId37"/>
    <p:sldId id="271" r:id="rId38"/>
    <p:sldId id="274" r:id="rId39"/>
    <p:sldId id="275" r:id="rId40"/>
    <p:sldId id="276" r:id="rId41"/>
    <p:sldId id="277" r:id="rId42"/>
    <p:sldId id="279" r:id="rId43"/>
    <p:sldId id="280" r:id="rId44"/>
    <p:sldId id="296" r:id="rId45"/>
    <p:sldId id="297" r:id="rId46"/>
    <p:sldId id="298" r:id="rId47"/>
    <p:sldId id="299" r:id="rId48"/>
    <p:sldId id="302" r:id="rId49"/>
    <p:sldId id="303" r:id="rId50"/>
    <p:sldId id="304" r:id="rId51"/>
    <p:sldId id="305" r:id="rId52"/>
    <p:sldId id="306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AA"/>
    <a:srgbClr val="FFFFFF"/>
    <a:srgbClr val="0DD9E3"/>
    <a:srgbClr val="00B0F0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中等深淺樣式 4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17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557" y="77"/>
      </p:cViewPr>
      <p:guideLst>
        <p:guide orient="horz" pos="220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604287" y="6488668"/>
            <a:ext cx="61272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https://github.com/liulawsi/Java-Class-Reference-Codes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12/27/2020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604287" y="6406487"/>
            <a:ext cx="61272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https://github.com/liulawsi/Java-Class-Reference-Codes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6" name="矩形 5"/>
          <p:cNvSpPr/>
          <p:nvPr userDrawn="1"/>
        </p:nvSpPr>
        <p:spPr>
          <a:xfrm>
            <a:off x="604287" y="6406487"/>
            <a:ext cx="61272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https://github.com/liulawsi/Java-Class-Reference-Codes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8" name="Picture 4" descr="Java 9至12的一些新功能（第一集） - 英國金融界Programmer求職求學記"/>
          <p:cNvPicPr>
            <a:picLocks noChangeAspect="1" noChangeArrowheads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06" y="10541"/>
            <a:ext cx="835742" cy="467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rgbClr val="0070C0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gif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臨</a:t>
            </a:r>
            <a:r>
              <a:rPr lang="zh-TW" altLang="en-US" dirty="0" smtClean="0"/>
              <a:t>兵斗者皆</a:t>
            </a:r>
            <a:r>
              <a:rPr lang="en-US" altLang="zh-TW" dirty="0" smtClean="0"/>
              <a:t>”</a:t>
            </a:r>
            <a:r>
              <a:rPr lang="zh-TW" altLang="en-US" b="1" dirty="0" smtClean="0"/>
              <a:t>陣列</a:t>
            </a:r>
            <a:r>
              <a:rPr lang="en-US" altLang="zh-TW" dirty="0" smtClean="0"/>
              <a:t>”</a:t>
            </a:r>
            <a:r>
              <a:rPr lang="zh-TW" altLang="en-US" dirty="0" smtClean="0"/>
              <a:t>前行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劉崇汎</a:t>
            </a:r>
            <a:endParaRPr lang="en-US" altLang="zh-TW" dirty="0"/>
          </a:p>
          <a:p>
            <a:fld id="{4805910D-2C61-424F-80CE-807290CF0E1E}" type="datetime4">
              <a:rPr lang="zh-TW" altLang="zh-TW" smtClean="0"/>
              <a:pPr/>
              <a:t>109年12月27日星期日</a:t>
            </a:fld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696675" y="5627599"/>
            <a:ext cx="75773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000000"/>
                </a:solidFill>
                <a:latin typeface="Open Sans"/>
              </a:rPr>
              <a:t>東晉葛洪的</a:t>
            </a:r>
            <a:r>
              <a:rPr lang="en-US" altLang="zh-TW" b="1" dirty="0">
                <a:solidFill>
                  <a:srgbClr val="000000"/>
                </a:solidFill>
                <a:latin typeface="Open Sans"/>
              </a:rPr>
              <a:t>《</a:t>
            </a:r>
            <a:r>
              <a:rPr lang="zh-TW" altLang="en-US" b="1" dirty="0">
                <a:solidFill>
                  <a:srgbClr val="000000"/>
                </a:solidFill>
                <a:latin typeface="Open Sans"/>
              </a:rPr>
              <a:t>抱朴子內篇</a:t>
            </a:r>
            <a:r>
              <a:rPr lang="en-US" altLang="zh-TW" b="1" dirty="0">
                <a:solidFill>
                  <a:srgbClr val="000000"/>
                </a:solidFill>
                <a:latin typeface="Open Sans"/>
              </a:rPr>
              <a:t>·</a:t>
            </a:r>
            <a:r>
              <a:rPr lang="zh-TW" altLang="en-US" b="1" dirty="0">
                <a:solidFill>
                  <a:srgbClr val="000000"/>
                </a:solidFill>
                <a:latin typeface="Open Sans"/>
              </a:rPr>
              <a:t>登涉</a:t>
            </a:r>
            <a:r>
              <a:rPr lang="en-US" altLang="zh-TW" b="1" dirty="0">
                <a:solidFill>
                  <a:srgbClr val="000000"/>
                </a:solidFill>
                <a:latin typeface="Open Sans"/>
              </a:rPr>
              <a:t>》</a:t>
            </a:r>
            <a:r>
              <a:rPr lang="zh-TW" altLang="en-US" dirty="0">
                <a:solidFill>
                  <a:srgbClr val="000000"/>
                </a:solidFill>
                <a:latin typeface="Open Sans"/>
              </a:rPr>
              <a:t>：</a:t>
            </a:r>
            <a:r>
              <a:rPr lang="en-US" altLang="zh-TW" dirty="0">
                <a:solidFill>
                  <a:srgbClr val="000000"/>
                </a:solidFill>
                <a:latin typeface="Open Sans"/>
              </a:rPr>
              <a:t>『</a:t>
            </a:r>
            <a:r>
              <a:rPr lang="zh-TW" altLang="en-US" dirty="0">
                <a:solidFill>
                  <a:srgbClr val="000000"/>
                </a:solidFill>
                <a:latin typeface="Open Sans"/>
              </a:rPr>
              <a:t>入山宜知六甲秘祝，祝曰：</a:t>
            </a:r>
            <a:r>
              <a:rPr lang="en-US" altLang="zh-TW" dirty="0">
                <a:solidFill>
                  <a:srgbClr val="000000"/>
                </a:solidFill>
                <a:latin typeface="Open Sans"/>
              </a:rPr>
              <a:t>『</a:t>
            </a:r>
            <a:r>
              <a:rPr lang="zh-TW" altLang="en-US" b="1" dirty="0">
                <a:solidFill>
                  <a:srgbClr val="000000"/>
                </a:solidFill>
                <a:latin typeface="Open Sans"/>
              </a:rPr>
              <a:t>臨兵斗者，皆陣列前行，常當密祝之，無所不辟</a:t>
            </a:r>
            <a:r>
              <a:rPr lang="en-US" altLang="zh-TW" dirty="0">
                <a:solidFill>
                  <a:srgbClr val="000000"/>
                </a:solidFill>
                <a:latin typeface="Open Sans"/>
              </a:rPr>
              <a:t>』</a:t>
            </a:r>
            <a:r>
              <a:rPr lang="zh-TW" altLang="en-US" dirty="0" smtClean="0">
                <a:solidFill>
                  <a:srgbClr val="000000"/>
                </a:solidFill>
                <a:latin typeface="Open Sans"/>
              </a:rPr>
              <a:t>。</a:t>
            </a:r>
            <a:endParaRPr lang="zh-TW" altLang="en-US" dirty="0"/>
          </a:p>
        </p:txBody>
      </p:sp>
      <p:pic>
        <p:nvPicPr>
          <p:cNvPr id="5" name="Picture 2" descr="Java 9至12的一些新功能（第一集） - 英國金融界Programmer求職求學記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887" y="3725286"/>
            <a:ext cx="3122401" cy="1747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425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計算五個數的總和、平均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7059932" cy="3880773"/>
          </a:xfrm>
        </p:spPr>
        <p:txBody>
          <a:bodyPr>
            <a:normAutofit/>
          </a:bodyPr>
          <a:lstStyle/>
          <a:p>
            <a:r>
              <a:rPr lang="zh-TW" altLang="en-US" dirty="0"/>
              <a:t>寫一個程式可以</a:t>
            </a:r>
            <a:r>
              <a:rPr lang="zh-TW" altLang="en-US" dirty="0" smtClean="0"/>
              <a:t>輸入</a:t>
            </a:r>
            <a:r>
              <a:rPr lang="en-US" altLang="zh-TW" dirty="0" smtClean="0"/>
              <a:t>5</a:t>
            </a:r>
            <a:r>
              <a:rPr lang="zh-TW" altLang="en-US" dirty="0" smtClean="0"/>
              <a:t>個學生成績，然後再次顯示出來，並算出總合、平均。</a:t>
            </a:r>
            <a:endParaRPr lang="en-US" altLang="zh-TW" dirty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</a:t>
            </a:r>
            <a:r>
              <a:rPr lang="zh-TW" altLang="en-US" dirty="0" smtClean="0"/>
              <a:t>：</a:t>
            </a:r>
            <a:r>
              <a:rPr lang="en-US" altLang="zh-TW" dirty="0" smtClean="0"/>
              <a:t>5</a:t>
            </a:r>
            <a:r>
              <a:rPr lang="zh-TW" altLang="en-US" dirty="0" smtClean="0"/>
              <a:t>個</a:t>
            </a:r>
            <a:r>
              <a:rPr lang="zh-TW" altLang="en-US" dirty="0"/>
              <a:t>整數</a:t>
            </a:r>
            <a:endParaRPr lang="en-US" altLang="zh-TW" dirty="0"/>
          </a:p>
          <a:p>
            <a:pPr lvl="1"/>
            <a:r>
              <a:rPr lang="zh-TW" altLang="en-US" dirty="0"/>
              <a:t>運算</a:t>
            </a:r>
            <a:r>
              <a:rPr lang="zh-TW" altLang="en-US" dirty="0" smtClean="0"/>
              <a:t>：如何存放</a:t>
            </a:r>
            <a:r>
              <a:rPr lang="en-US" altLang="zh-TW" dirty="0" smtClean="0"/>
              <a:t>5</a:t>
            </a:r>
            <a:r>
              <a:rPr lang="zh-TW" altLang="en-US" dirty="0" smtClean="0"/>
              <a:t>個數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輸出</a:t>
            </a:r>
            <a:r>
              <a:rPr lang="zh-TW" altLang="en-US" dirty="0"/>
              <a:t>：</a:t>
            </a:r>
            <a:r>
              <a:rPr lang="zh-TW" altLang="en-US" dirty="0" smtClean="0"/>
              <a:t>顯示</a:t>
            </a:r>
            <a:r>
              <a:rPr lang="en-US" altLang="zh-TW" dirty="0" smtClean="0"/>
              <a:t>5</a:t>
            </a:r>
            <a:r>
              <a:rPr lang="zh-TW" altLang="en-US" dirty="0" smtClean="0"/>
              <a:t>數相加等於多少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用甚麼迴圈？</a:t>
            </a:r>
            <a:endParaRPr lang="en-US" altLang="zh-TW" dirty="0">
              <a:sym typeface="Wingdings" panose="05000000000000000000" pitchFamily="2" charset="2"/>
            </a:endParaRPr>
          </a:p>
        </p:txBody>
      </p:sp>
      <p:grpSp>
        <p:nvGrpSpPr>
          <p:cNvPr id="8" name="群組 7"/>
          <p:cNvGrpSpPr/>
          <p:nvPr/>
        </p:nvGrpSpPr>
        <p:grpSpPr>
          <a:xfrm>
            <a:off x="7598664" y="3108960"/>
            <a:ext cx="4358247" cy="3584448"/>
            <a:chOff x="8833104" y="502920"/>
            <a:chExt cx="2587752" cy="1427480"/>
          </a:xfrm>
        </p:grpSpPr>
        <p:sp>
          <p:nvSpPr>
            <p:cNvPr id="9" name="圓角矩形 8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輸入數字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1=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100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輸入數字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2=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88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輸入數字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3=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70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輸入數字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4=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99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輸入數字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5=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100</a:t>
              </a:r>
            </a:p>
            <a:p>
              <a:r>
                <a:rPr lang="en-US" altLang="zh-TW" dirty="0" smtClean="0">
                  <a:solidFill>
                    <a:srgbClr val="0070C0"/>
                  </a:solidFill>
                </a:rPr>
                <a:t>=======================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100+88+70+99+100=457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平均</a:t>
              </a:r>
              <a:r>
                <a:rPr lang="en-US" altLang="zh-TW" dirty="0">
                  <a:solidFill>
                    <a:schemeClr val="tx1"/>
                  </a:solidFill>
                </a:rPr>
                <a:t>=91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1" name="梯形 10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2" name="文字方塊 11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Example06_02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559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範例二參考</a:t>
            </a:r>
            <a:r>
              <a:rPr lang="zh-TW" altLang="en-US" dirty="0"/>
              <a:t>程式碼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1898" y="1930400"/>
            <a:ext cx="4288262" cy="3279775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453085"/>
            <a:ext cx="5933450" cy="5091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685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練習一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找最大值最小值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寫一個程式可以</a:t>
            </a:r>
            <a:r>
              <a:rPr lang="zh-TW" altLang="en-US" dirty="0" smtClean="0"/>
              <a:t>輸入</a:t>
            </a:r>
            <a:r>
              <a:rPr lang="en-US" altLang="zh-TW" dirty="0" smtClean="0"/>
              <a:t>5</a:t>
            </a:r>
            <a:r>
              <a:rPr lang="zh-TW" altLang="en-US" dirty="0" smtClean="0"/>
              <a:t>個</a:t>
            </a:r>
            <a:r>
              <a:rPr lang="zh-TW" altLang="en-US" dirty="0"/>
              <a:t>數字，</a:t>
            </a:r>
            <a:r>
              <a:rPr lang="zh-TW" altLang="en-US" dirty="0" smtClean="0"/>
              <a:t>然後顯示其中的最大值與最小值</a:t>
            </a:r>
            <a:endParaRPr lang="en-US" altLang="zh-TW" dirty="0" smtClean="0"/>
          </a:p>
          <a:p>
            <a:r>
              <a:rPr lang="zh-TW" altLang="en-US" dirty="0" smtClean="0"/>
              <a:t>思考</a:t>
            </a:r>
            <a:r>
              <a:rPr lang="zh-TW" altLang="en-US" dirty="0"/>
              <a:t>重點：</a:t>
            </a:r>
            <a:endParaRPr lang="en-US" altLang="zh-TW" dirty="0"/>
          </a:p>
          <a:p>
            <a:pPr lvl="1"/>
            <a:r>
              <a:rPr lang="zh-TW" altLang="en-US" dirty="0"/>
              <a:t>輸入</a:t>
            </a:r>
            <a:r>
              <a:rPr lang="zh-TW" altLang="en-US" dirty="0" smtClean="0"/>
              <a:t>：</a:t>
            </a:r>
            <a:r>
              <a:rPr lang="en-US" altLang="zh-TW" dirty="0" smtClean="0"/>
              <a:t>5</a:t>
            </a:r>
            <a:r>
              <a:rPr lang="zh-TW" altLang="en-US" dirty="0" smtClean="0"/>
              <a:t>個</a:t>
            </a:r>
            <a:r>
              <a:rPr lang="zh-TW" altLang="en-US" dirty="0"/>
              <a:t>整數</a:t>
            </a:r>
            <a:endParaRPr lang="en-US" altLang="zh-TW" dirty="0"/>
          </a:p>
          <a:p>
            <a:pPr lvl="1"/>
            <a:r>
              <a:rPr lang="zh-TW" altLang="en-US" dirty="0"/>
              <a:t>運算：</a:t>
            </a:r>
            <a:r>
              <a:rPr lang="zh-TW" altLang="en-US" dirty="0" smtClean="0"/>
              <a:t>如何從陣列中找出最大最小值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輸出</a:t>
            </a:r>
            <a:r>
              <a:rPr lang="zh-TW" altLang="en-US" dirty="0"/>
              <a:t>：</a:t>
            </a:r>
            <a:r>
              <a:rPr lang="zh-TW" altLang="en-US" dirty="0" smtClean="0"/>
              <a:t>顯示最大最小值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變數宣告：需要幾個？叫甚麼名字？</a:t>
            </a:r>
            <a:endParaRPr lang="en-US" altLang="zh-TW" dirty="0"/>
          </a:p>
          <a:p>
            <a:pPr lvl="1"/>
            <a:r>
              <a:rPr lang="zh-TW" altLang="en-US" dirty="0"/>
              <a:t>用甚麼迴圈？</a:t>
            </a:r>
            <a:endParaRPr lang="en-US" altLang="zh-TW" dirty="0">
              <a:sym typeface="Wingdings" panose="05000000000000000000" pitchFamily="2" charset="2"/>
            </a:endParaRPr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7598664" y="3108960"/>
            <a:ext cx="4358247" cy="3584448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輸入數字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1=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100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輸入數字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2=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88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輸入數字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3=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70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輸入數字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4=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99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輸入數字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5=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100</a:t>
              </a:r>
            </a:p>
            <a:p>
              <a:r>
                <a:rPr lang="en-US" altLang="zh-TW" dirty="0" smtClean="0">
                  <a:solidFill>
                    <a:srgbClr val="0070C0"/>
                  </a:solidFill>
                </a:rPr>
                <a:t>=======================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最大值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=100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最小值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=70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Example06_03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972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練習一思考提示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撿拾頭的概念！</a:t>
            </a:r>
            <a:endParaRPr lang="en-US" altLang="zh-TW" dirty="0" smtClean="0"/>
          </a:p>
          <a:p>
            <a:r>
              <a:rPr lang="zh-TW" altLang="en-US" dirty="0"/>
              <a:t>走過一段鄉間</a:t>
            </a:r>
            <a:r>
              <a:rPr lang="zh-TW" altLang="en-US" dirty="0" smtClean="0"/>
              <a:t>小路，請撿拾最大顆的石頭。</a:t>
            </a:r>
            <a:endParaRPr lang="en-US" altLang="zh-TW" dirty="0" smtClean="0"/>
          </a:p>
          <a:p>
            <a:r>
              <a:rPr lang="zh-TW" altLang="en-US" dirty="0"/>
              <a:t>方法</a:t>
            </a:r>
            <a:r>
              <a:rPr lang="zh-TW" altLang="en-US" dirty="0" smtClean="0"/>
              <a:t>：看到一顆石頭就先撿起來，然後那著走，跟下一顆比，比較大的留在手上繼續走，再跟下一顆比，如此一路到最後手上的那顆石頭就是對大的！</a:t>
            </a:r>
            <a:endParaRPr lang="en-US" altLang="zh-TW" dirty="0" smtClean="0"/>
          </a:p>
          <a:p>
            <a:r>
              <a:rPr lang="zh-TW" altLang="en-US" dirty="0"/>
              <a:t>陣列中的數就是路上的石頭，一個一個拿出來比</a:t>
            </a:r>
            <a:r>
              <a:rPr lang="zh-TW" altLang="en-US" dirty="0" smtClean="0"/>
              <a:t>，大的放到另一個變數中。到最後變數中的數就是最大數！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9836209"/>
              </p:ext>
            </p:extLst>
          </p:nvPr>
        </p:nvGraphicFramePr>
        <p:xfrm>
          <a:off x="4096515" y="5331573"/>
          <a:ext cx="444398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4855">
                  <a:extLst>
                    <a:ext uri="{9D8B030D-6E8A-4147-A177-3AD203B41FA5}">
                      <a16:colId xmlns:a16="http://schemas.microsoft.com/office/drawing/2014/main" val="2114856138"/>
                    </a:ext>
                  </a:extLst>
                </a:gridCol>
                <a:gridCol w="634855">
                  <a:extLst>
                    <a:ext uri="{9D8B030D-6E8A-4147-A177-3AD203B41FA5}">
                      <a16:colId xmlns:a16="http://schemas.microsoft.com/office/drawing/2014/main" val="3342625484"/>
                    </a:ext>
                  </a:extLst>
                </a:gridCol>
                <a:gridCol w="634855">
                  <a:extLst>
                    <a:ext uri="{9D8B030D-6E8A-4147-A177-3AD203B41FA5}">
                      <a16:colId xmlns:a16="http://schemas.microsoft.com/office/drawing/2014/main" val="344877956"/>
                    </a:ext>
                  </a:extLst>
                </a:gridCol>
                <a:gridCol w="634855">
                  <a:extLst>
                    <a:ext uri="{9D8B030D-6E8A-4147-A177-3AD203B41FA5}">
                      <a16:colId xmlns:a16="http://schemas.microsoft.com/office/drawing/2014/main" val="2888115120"/>
                    </a:ext>
                  </a:extLst>
                </a:gridCol>
                <a:gridCol w="634855">
                  <a:extLst>
                    <a:ext uri="{9D8B030D-6E8A-4147-A177-3AD203B41FA5}">
                      <a16:colId xmlns:a16="http://schemas.microsoft.com/office/drawing/2014/main" val="3856029154"/>
                    </a:ext>
                  </a:extLst>
                </a:gridCol>
                <a:gridCol w="634855">
                  <a:extLst>
                    <a:ext uri="{9D8B030D-6E8A-4147-A177-3AD203B41FA5}">
                      <a16:colId xmlns:a16="http://schemas.microsoft.com/office/drawing/2014/main" val="3049618114"/>
                    </a:ext>
                  </a:extLst>
                </a:gridCol>
                <a:gridCol w="634855">
                  <a:extLst>
                    <a:ext uri="{9D8B030D-6E8A-4147-A177-3AD203B41FA5}">
                      <a16:colId xmlns:a16="http://schemas.microsoft.com/office/drawing/2014/main" val="2458550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8041560"/>
                  </a:ext>
                </a:extLst>
              </a:tr>
            </a:tbl>
          </a:graphicData>
        </a:graphic>
      </p:graphicFrame>
      <p:grpSp>
        <p:nvGrpSpPr>
          <p:cNvPr id="8" name="群組 7"/>
          <p:cNvGrpSpPr/>
          <p:nvPr/>
        </p:nvGrpSpPr>
        <p:grpSpPr>
          <a:xfrm>
            <a:off x="5067282" y="4388645"/>
            <a:ext cx="1342839" cy="438912"/>
            <a:chOff x="4975668" y="4315968"/>
            <a:chExt cx="1342839" cy="438912"/>
          </a:xfrm>
        </p:grpSpPr>
        <p:sp>
          <p:nvSpPr>
            <p:cNvPr id="5" name="矩形 4"/>
            <p:cNvSpPr/>
            <p:nvPr/>
          </p:nvSpPr>
          <p:spPr>
            <a:xfrm>
              <a:off x="5650998" y="4315968"/>
              <a:ext cx="667509" cy="4389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6" name="文字方塊 5"/>
            <p:cNvSpPr txBox="1"/>
            <p:nvPr/>
          </p:nvSpPr>
          <p:spPr>
            <a:xfrm>
              <a:off x="4975668" y="4350758"/>
              <a:ext cx="6142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max</a:t>
              </a:r>
              <a:endParaRPr lang="zh-TW" altLang="en-US" dirty="0"/>
            </a:p>
          </p:txBody>
        </p:sp>
      </p:grpSp>
      <p:sp>
        <p:nvSpPr>
          <p:cNvPr id="7" name="文字方塊 6"/>
          <p:cNvSpPr txBox="1"/>
          <p:nvPr/>
        </p:nvSpPr>
        <p:spPr>
          <a:xfrm>
            <a:off x="8998038" y="4429093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8978750" y="4423435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8</a:t>
            </a:r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8959462" y="4434751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9</a:t>
            </a:r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8906739" y="4431922"/>
            <a:ext cx="42832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30</a:t>
            </a:r>
            <a:endParaRPr lang="zh-TW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8560286" y="4203794"/>
            <a:ext cx="1181998" cy="8255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8520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8776 0.13402 L -0.25052 0.00069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62" y="-6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3333 0.13472 L -0.24896 0.0004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19" y="-67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2852 0.13056 L -0.2474 -0.00023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1" y="-65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513 0.12963 L -0.24805 -0.00232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46" y="-65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6" grpId="0" animBg="1"/>
      <p:bldP spid="17" grpId="0" animBg="1"/>
      <p:bldP spid="1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  <a:r>
              <a:rPr lang="zh-TW" altLang="en-US" dirty="0" smtClean="0"/>
              <a:t>一參考程式碼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5" y="1900945"/>
            <a:ext cx="6528138" cy="4616631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9881" y="1930400"/>
            <a:ext cx="3866839" cy="2824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552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輸入</a:t>
            </a:r>
            <a:r>
              <a:rPr lang="zh-TW" altLang="en-US" dirty="0" smtClean="0"/>
              <a:t>整數求</a:t>
            </a:r>
            <a:r>
              <a:rPr lang="zh-TW" altLang="en-US" dirty="0"/>
              <a:t>各</a:t>
            </a:r>
            <a:r>
              <a:rPr lang="zh-TW" altLang="en-US" dirty="0" smtClean="0"/>
              <a:t>個位數之倒序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輸入一個整數如</a:t>
            </a:r>
            <a:r>
              <a:rPr lang="en-US" altLang="zh-TW" dirty="0" smtClean="0"/>
              <a:t>2345</a:t>
            </a:r>
            <a:r>
              <a:rPr lang="zh-TW" altLang="en-US" dirty="0" smtClean="0"/>
              <a:t>，然後輸出他的倒序</a:t>
            </a:r>
            <a:r>
              <a:rPr lang="en-US" altLang="zh-TW" dirty="0" smtClean="0"/>
              <a:t>5432</a:t>
            </a:r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</a:t>
            </a:r>
            <a:r>
              <a:rPr lang="zh-TW" altLang="en-US" dirty="0" smtClean="0"/>
              <a:t>：</a:t>
            </a:r>
            <a:r>
              <a:rPr lang="en-US" altLang="zh-TW" dirty="0" smtClean="0"/>
              <a:t>1</a:t>
            </a:r>
            <a:r>
              <a:rPr lang="zh-TW" altLang="en-US" dirty="0" smtClean="0"/>
              <a:t>個</a:t>
            </a:r>
            <a:r>
              <a:rPr lang="zh-TW" altLang="en-US" dirty="0"/>
              <a:t>整數</a:t>
            </a:r>
            <a:endParaRPr lang="en-US" altLang="zh-TW" dirty="0"/>
          </a:p>
          <a:p>
            <a:pPr lvl="1"/>
            <a:r>
              <a:rPr lang="zh-TW" altLang="en-US" dirty="0"/>
              <a:t>運算：</a:t>
            </a:r>
            <a:r>
              <a:rPr lang="zh-TW" altLang="en-US" dirty="0" smtClean="0"/>
              <a:t>如何找出並存放各個位數</a:t>
            </a:r>
            <a:r>
              <a:rPr lang="en-US" altLang="zh-TW" dirty="0" smtClean="0"/>
              <a:t>(hint: /,%)</a:t>
            </a:r>
            <a:endParaRPr lang="en-US" altLang="zh-TW" dirty="0"/>
          </a:p>
          <a:p>
            <a:pPr lvl="1"/>
            <a:r>
              <a:rPr lang="zh-TW" altLang="en-US" dirty="0"/>
              <a:t>輸出</a:t>
            </a:r>
            <a:r>
              <a:rPr lang="zh-TW" altLang="en-US" dirty="0" smtClean="0"/>
              <a:t>：倒序輸出各個位數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變數宣告：需要幾個？叫甚麼名字？</a:t>
            </a:r>
            <a:endParaRPr lang="en-US" altLang="zh-TW" dirty="0"/>
          </a:p>
          <a:p>
            <a:pPr lvl="1"/>
            <a:r>
              <a:rPr lang="zh-TW" altLang="en-US" dirty="0"/>
              <a:t>用甚麼迴圈？</a:t>
            </a:r>
            <a:endParaRPr lang="en-US" altLang="zh-TW" dirty="0">
              <a:sym typeface="Wingdings" panose="05000000000000000000" pitchFamily="2" charset="2"/>
            </a:endParaRPr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3302000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10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01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237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732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N=2020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0202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Example06_04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955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練習二參考程式碼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8321" y="1740954"/>
            <a:ext cx="4032251" cy="2580309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642763"/>
            <a:ext cx="5175183" cy="49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780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範例三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用排除法</a:t>
            </a:r>
            <a:r>
              <a:rPr lang="en-US" altLang="zh-TW" dirty="0"/>
              <a:t>(</a:t>
            </a:r>
            <a:r>
              <a:rPr lang="zh-TW" altLang="en-US" dirty="0"/>
              <a:t>用陣列</a:t>
            </a:r>
            <a:r>
              <a:rPr lang="en-US" altLang="zh-TW" dirty="0" smtClean="0"/>
              <a:t>)</a:t>
            </a:r>
            <a:r>
              <a:rPr lang="zh-TW" altLang="en-US" dirty="0" smtClean="0"/>
              <a:t>找</a:t>
            </a:r>
            <a:r>
              <a:rPr lang="en-US" altLang="zh-TW" dirty="0" smtClean="0"/>
              <a:t>N</a:t>
            </a:r>
            <a:r>
              <a:rPr lang="zh-TW" altLang="en-US" dirty="0" smtClean="0"/>
              <a:t>以內之質數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寫一個程式可以</a:t>
            </a:r>
            <a:r>
              <a:rPr lang="zh-TW" altLang="en-US" dirty="0" smtClean="0"/>
              <a:t>輸入</a:t>
            </a:r>
            <a:r>
              <a:rPr lang="en-US" altLang="zh-TW" dirty="0" smtClean="0"/>
              <a:t>1</a:t>
            </a:r>
            <a:r>
              <a:rPr lang="zh-TW" altLang="en-US" dirty="0" smtClean="0"/>
              <a:t>個整數</a:t>
            </a:r>
            <a:r>
              <a:rPr lang="en-US" altLang="zh-TW" dirty="0" smtClean="0"/>
              <a:t>N</a:t>
            </a:r>
            <a:r>
              <a:rPr lang="zh-TW" altLang="en-US" dirty="0" smtClean="0"/>
              <a:t>，</a:t>
            </a:r>
            <a:r>
              <a:rPr lang="zh-TW" altLang="en-US" dirty="0"/>
              <a:t>輸出比</a:t>
            </a:r>
            <a:r>
              <a:rPr lang="en-US" altLang="zh-TW" dirty="0"/>
              <a:t>N</a:t>
            </a:r>
            <a:r>
              <a:rPr lang="zh-TW" altLang="en-US" dirty="0"/>
              <a:t>小的所有質數</a:t>
            </a:r>
            <a:r>
              <a:rPr lang="zh-TW" altLang="en-US" dirty="0" smtClean="0"/>
              <a:t>。</a:t>
            </a:r>
            <a:endParaRPr lang="en-US" altLang="zh-TW" dirty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</a:t>
            </a:r>
            <a:r>
              <a:rPr lang="zh-TW" altLang="en-US" dirty="0" smtClean="0"/>
              <a:t>：</a:t>
            </a:r>
            <a:r>
              <a:rPr lang="en-US" altLang="zh-TW" dirty="0" smtClean="0"/>
              <a:t>1</a:t>
            </a:r>
            <a:r>
              <a:rPr lang="zh-TW" altLang="en-US" dirty="0" smtClean="0"/>
              <a:t>個</a:t>
            </a:r>
            <a:r>
              <a:rPr lang="zh-TW" altLang="en-US" dirty="0"/>
              <a:t>整數</a:t>
            </a:r>
            <a:endParaRPr lang="en-US" altLang="zh-TW" dirty="0"/>
          </a:p>
          <a:p>
            <a:pPr lvl="1"/>
            <a:r>
              <a:rPr lang="zh-TW" altLang="en-US" dirty="0"/>
              <a:t>運算：</a:t>
            </a:r>
            <a:r>
              <a:rPr lang="zh-TW" altLang="en-US" dirty="0" smtClean="0"/>
              <a:t>如何用陣列已排除法找出質數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輸出：顯示所有小於等於</a:t>
            </a:r>
            <a:r>
              <a:rPr lang="en-US" altLang="zh-TW" dirty="0" smtClean="0"/>
              <a:t>N</a:t>
            </a:r>
            <a:r>
              <a:rPr lang="zh-TW" altLang="en-US" dirty="0" smtClean="0"/>
              <a:t>之質數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變數宣告：需要幾個？叫甚麼名字？</a:t>
            </a:r>
            <a:endParaRPr lang="en-US" altLang="zh-TW" dirty="0"/>
          </a:p>
          <a:p>
            <a:pPr lvl="1"/>
            <a:r>
              <a:rPr lang="zh-TW" altLang="en-US" dirty="0"/>
              <a:t>用甚麼迴圈？</a:t>
            </a:r>
            <a:endParaRPr lang="en-US" altLang="zh-TW" dirty="0">
              <a:sym typeface="Wingdings" panose="05000000000000000000" pitchFamily="2" charset="2"/>
            </a:endParaRPr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3302000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10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2,3,5,7,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20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2,3,5,7,11,13,17,19,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>
                  <a:solidFill>
                    <a:schemeClr val="tx1"/>
                  </a:solidFill>
                </a:rPr>
                <a:t>N=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Example06_05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0805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  <a:r>
              <a:rPr lang="zh-TW" altLang="en-US" dirty="0" smtClean="0"/>
              <a:t>三思考提示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158981"/>
              </p:ext>
            </p:extLst>
          </p:nvPr>
        </p:nvGraphicFramePr>
        <p:xfrm>
          <a:off x="2095183" y="2008347"/>
          <a:ext cx="6399590" cy="159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9959">
                  <a:extLst>
                    <a:ext uri="{9D8B030D-6E8A-4147-A177-3AD203B41FA5}">
                      <a16:colId xmlns:a16="http://schemas.microsoft.com/office/drawing/2014/main" val="570020447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2484686314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127037550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3584246580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2461814465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3086486187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296161340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1395330027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1194007583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1342152768"/>
                    </a:ext>
                  </a:extLst>
                </a:gridCol>
              </a:tblGrid>
              <a:tr h="3984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9714880"/>
                  </a:ext>
                </a:extLst>
              </a:tr>
              <a:tr h="3984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1449068"/>
                  </a:ext>
                </a:extLst>
              </a:tr>
              <a:tr h="3984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2079998"/>
                  </a:ext>
                </a:extLst>
              </a:tr>
              <a:tr h="3984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2750758"/>
                  </a:ext>
                </a:extLst>
              </a:tr>
            </a:tbl>
          </a:graphicData>
        </a:graphic>
      </p:graphicFrame>
      <p:graphicFrame>
        <p:nvGraphicFramePr>
          <p:cNvPr id="5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02905353"/>
              </p:ext>
            </p:extLst>
          </p:nvPr>
        </p:nvGraphicFramePr>
        <p:xfrm>
          <a:off x="2095183" y="4190715"/>
          <a:ext cx="6399590" cy="159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9959">
                  <a:extLst>
                    <a:ext uri="{9D8B030D-6E8A-4147-A177-3AD203B41FA5}">
                      <a16:colId xmlns:a16="http://schemas.microsoft.com/office/drawing/2014/main" val="570020447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2484686314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127037550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3584246580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2461814465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3086486187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296161340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1395330027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1194007583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1342152768"/>
                    </a:ext>
                  </a:extLst>
                </a:gridCol>
              </a:tblGrid>
              <a:tr h="3984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9714880"/>
                  </a:ext>
                </a:extLst>
              </a:tr>
              <a:tr h="3984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1449068"/>
                  </a:ext>
                </a:extLst>
              </a:tr>
              <a:tr h="3984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2079998"/>
                  </a:ext>
                </a:extLst>
              </a:tr>
              <a:tr h="3984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4764959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2095183" y="2008347"/>
            <a:ext cx="629729" cy="40384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2843784" y="1965960"/>
            <a:ext cx="420624" cy="42976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6" name="群組 25"/>
          <p:cNvGrpSpPr/>
          <p:nvPr/>
        </p:nvGrpSpPr>
        <p:grpSpPr>
          <a:xfrm>
            <a:off x="4142834" y="1973284"/>
            <a:ext cx="356014" cy="2592859"/>
            <a:chOff x="4142834" y="1973284"/>
            <a:chExt cx="356014" cy="2592859"/>
          </a:xfrm>
        </p:grpSpPr>
        <p:sp>
          <p:nvSpPr>
            <p:cNvPr id="7" name="乘號 6"/>
            <p:cNvSpPr/>
            <p:nvPr/>
          </p:nvSpPr>
          <p:spPr>
            <a:xfrm>
              <a:off x="4151376" y="1973284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文字方塊 21"/>
            <p:cNvSpPr txBox="1"/>
            <p:nvPr/>
          </p:nvSpPr>
          <p:spPr>
            <a:xfrm>
              <a:off x="4142834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7" name="群組 26"/>
          <p:cNvGrpSpPr/>
          <p:nvPr/>
        </p:nvGrpSpPr>
        <p:grpSpPr>
          <a:xfrm>
            <a:off x="5431536" y="1990815"/>
            <a:ext cx="347472" cy="2575328"/>
            <a:chOff x="5431536" y="1990815"/>
            <a:chExt cx="347472" cy="2575328"/>
          </a:xfrm>
        </p:grpSpPr>
        <p:sp>
          <p:nvSpPr>
            <p:cNvPr id="9" name="乘號 8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文字方塊 23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8" name="群組 27"/>
          <p:cNvGrpSpPr/>
          <p:nvPr/>
        </p:nvGrpSpPr>
        <p:grpSpPr>
          <a:xfrm>
            <a:off x="6744061" y="1990815"/>
            <a:ext cx="351683" cy="2575328"/>
            <a:chOff x="6744061" y="1990815"/>
            <a:chExt cx="351683" cy="2575328"/>
          </a:xfrm>
        </p:grpSpPr>
        <p:sp>
          <p:nvSpPr>
            <p:cNvPr id="10" name="乘號 9"/>
            <p:cNvSpPr/>
            <p:nvPr/>
          </p:nvSpPr>
          <p:spPr>
            <a:xfrm>
              <a:off x="6748272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文字方塊 24"/>
            <p:cNvSpPr txBox="1"/>
            <p:nvPr/>
          </p:nvSpPr>
          <p:spPr>
            <a:xfrm>
              <a:off x="6744061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9" name="群組 28"/>
          <p:cNvGrpSpPr/>
          <p:nvPr/>
        </p:nvGrpSpPr>
        <p:grpSpPr>
          <a:xfrm>
            <a:off x="8010144" y="1990815"/>
            <a:ext cx="347472" cy="2575328"/>
            <a:chOff x="5431536" y="1990815"/>
            <a:chExt cx="347472" cy="2575328"/>
          </a:xfrm>
        </p:grpSpPr>
        <p:sp>
          <p:nvSpPr>
            <p:cNvPr id="30" name="乘號 29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文字方塊 30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2" name="群組 31"/>
          <p:cNvGrpSpPr/>
          <p:nvPr/>
        </p:nvGrpSpPr>
        <p:grpSpPr>
          <a:xfrm>
            <a:off x="2889504" y="2392310"/>
            <a:ext cx="347472" cy="2575328"/>
            <a:chOff x="5431536" y="1990815"/>
            <a:chExt cx="347472" cy="2575328"/>
          </a:xfrm>
        </p:grpSpPr>
        <p:sp>
          <p:nvSpPr>
            <p:cNvPr id="33" name="乘號 32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文字方塊 33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5" name="群組 34"/>
          <p:cNvGrpSpPr/>
          <p:nvPr/>
        </p:nvGrpSpPr>
        <p:grpSpPr>
          <a:xfrm>
            <a:off x="4159798" y="2392310"/>
            <a:ext cx="347472" cy="2575328"/>
            <a:chOff x="5431536" y="1990815"/>
            <a:chExt cx="347472" cy="2575328"/>
          </a:xfrm>
        </p:grpSpPr>
        <p:sp>
          <p:nvSpPr>
            <p:cNvPr id="36" name="乘號 35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文字方塊 36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8" name="群組 37"/>
          <p:cNvGrpSpPr/>
          <p:nvPr/>
        </p:nvGrpSpPr>
        <p:grpSpPr>
          <a:xfrm>
            <a:off x="5446054" y="2392310"/>
            <a:ext cx="347472" cy="2575328"/>
            <a:chOff x="5431536" y="1990815"/>
            <a:chExt cx="347472" cy="2575328"/>
          </a:xfrm>
        </p:grpSpPr>
        <p:sp>
          <p:nvSpPr>
            <p:cNvPr id="39" name="乘號 38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文字方塊 39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1" name="群組 40"/>
          <p:cNvGrpSpPr/>
          <p:nvPr/>
        </p:nvGrpSpPr>
        <p:grpSpPr>
          <a:xfrm>
            <a:off x="6746828" y="2392310"/>
            <a:ext cx="347472" cy="2575328"/>
            <a:chOff x="5431536" y="1990815"/>
            <a:chExt cx="347472" cy="2575328"/>
          </a:xfrm>
        </p:grpSpPr>
        <p:sp>
          <p:nvSpPr>
            <p:cNvPr id="42" name="乘號 41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文字方塊 42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4" name="群組 43"/>
          <p:cNvGrpSpPr/>
          <p:nvPr/>
        </p:nvGrpSpPr>
        <p:grpSpPr>
          <a:xfrm>
            <a:off x="8006815" y="2412196"/>
            <a:ext cx="347472" cy="2575328"/>
            <a:chOff x="5431536" y="1990815"/>
            <a:chExt cx="347472" cy="2575328"/>
          </a:xfrm>
        </p:grpSpPr>
        <p:sp>
          <p:nvSpPr>
            <p:cNvPr id="45" name="乘號 44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文字方塊 45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7" name="群組 46"/>
          <p:cNvGrpSpPr/>
          <p:nvPr/>
        </p:nvGrpSpPr>
        <p:grpSpPr>
          <a:xfrm>
            <a:off x="2873542" y="2793884"/>
            <a:ext cx="347472" cy="2575328"/>
            <a:chOff x="5431536" y="1990815"/>
            <a:chExt cx="347472" cy="2575328"/>
          </a:xfrm>
        </p:grpSpPr>
        <p:sp>
          <p:nvSpPr>
            <p:cNvPr id="48" name="乘號 47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9" name="文字方塊 48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0" name="群組 49"/>
          <p:cNvGrpSpPr/>
          <p:nvPr/>
        </p:nvGrpSpPr>
        <p:grpSpPr>
          <a:xfrm>
            <a:off x="4166776" y="2793884"/>
            <a:ext cx="347472" cy="2575328"/>
            <a:chOff x="5431536" y="1990815"/>
            <a:chExt cx="347472" cy="2575328"/>
          </a:xfrm>
        </p:grpSpPr>
        <p:sp>
          <p:nvSpPr>
            <p:cNvPr id="51" name="乘號 50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" name="文字方塊 51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3" name="群組 52"/>
          <p:cNvGrpSpPr/>
          <p:nvPr/>
        </p:nvGrpSpPr>
        <p:grpSpPr>
          <a:xfrm>
            <a:off x="5442725" y="2793884"/>
            <a:ext cx="347472" cy="2575328"/>
            <a:chOff x="5431536" y="1990815"/>
            <a:chExt cx="347472" cy="2575328"/>
          </a:xfrm>
        </p:grpSpPr>
        <p:sp>
          <p:nvSpPr>
            <p:cNvPr id="54" name="乘號 53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" name="文字方塊 54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6" name="群組 55"/>
          <p:cNvGrpSpPr/>
          <p:nvPr/>
        </p:nvGrpSpPr>
        <p:grpSpPr>
          <a:xfrm>
            <a:off x="6740291" y="2793884"/>
            <a:ext cx="347472" cy="2575328"/>
            <a:chOff x="5431536" y="1990815"/>
            <a:chExt cx="347472" cy="2575328"/>
          </a:xfrm>
        </p:grpSpPr>
        <p:sp>
          <p:nvSpPr>
            <p:cNvPr id="57" name="乘號 56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" name="文字方塊 57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9" name="群組 58"/>
          <p:cNvGrpSpPr/>
          <p:nvPr/>
        </p:nvGrpSpPr>
        <p:grpSpPr>
          <a:xfrm>
            <a:off x="8015237" y="2793884"/>
            <a:ext cx="347472" cy="2575328"/>
            <a:chOff x="5431536" y="1990815"/>
            <a:chExt cx="347472" cy="2575328"/>
          </a:xfrm>
        </p:grpSpPr>
        <p:sp>
          <p:nvSpPr>
            <p:cNvPr id="60" name="乘號 59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" name="文字方塊 60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62" name="橢圓 61"/>
          <p:cNvSpPr/>
          <p:nvPr/>
        </p:nvSpPr>
        <p:spPr>
          <a:xfrm>
            <a:off x="3477768" y="1972787"/>
            <a:ext cx="420624" cy="42976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文字方塊 62"/>
          <p:cNvSpPr txBox="1"/>
          <p:nvPr/>
        </p:nvSpPr>
        <p:spPr>
          <a:xfrm>
            <a:off x="5455359" y="4190715"/>
            <a:ext cx="31931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grpSp>
        <p:nvGrpSpPr>
          <p:cNvPr id="65" name="群組 64"/>
          <p:cNvGrpSpPr/>
          <p:nvPr/>
        </p:nvGrpSpPr>
        <p:grpSpPr>
          <a:xfrm>
            <a:off x="7351993" y="1999583"/>
            <a:ext cx="347472" cy="2575328"/>
            <a:chOff x="5431536" y="1990815"/>
            <a:chExt cx="347472" cy="2575328"/>
          </a:xfrm>
        </p:grpSpPr>
        <p:sp>
          <p:nvSpPr>
            <p:cNvPr id="66" name="乘號 65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7" name="文字方塊 66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68" name="文字方塊 67"/>
          <p:cNvSpPr txBox="1"/>
          <p:nvPr/>
        </p:nvSpPr>
        <p:spPr>
          <a:xfrm>
            <a:off x="2873542" y="4584697"/>
            <a:ext cx="31931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grpSp>
        <p:nvGrpSpPr>
          <p:cNvPr id="69" name="群組 68"/>
          <p:cNvGrpSpPr/>
          <p:nvPr/>
        </p:nvGrpSpPr>
        <p:grpSpPr>
          <a:xfrm>
            <a:off x="4816606" y="2387475"/>
            <a:ext cx="347472" cy="2575328"/>
            <a:chOff x="5431536" y="1990815"/>
            <a:chExt cx="347472" cy="2575328"/>
          </a:xfrm>
        </p:grpSpPr>
        <p:sp>
          <p:nvSpPr>
            <p:cNvPr id="70" name="乘號 69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1" name="文字方塊 70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72" name="文字方塊 71"/>
          <p:cNvSpPr txBox="1"/>
          <p:nvPr/>
        </p:nvSpPr>
        <p:spPr>
          <a:xfrm>
            <a:off x="6760905" y="4605189"/>
            <a:ext cx="31931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grpSp>
        <p:nvGrpSpPr>
          <p:cNvPr id="73" name="群組 72"/>
          <p:cNvGrpSpPr/>
          <p:nvPr/>
        </p:nvGrpSpPr>
        <p:grpSpPr>
          <a:xfrm>
            <a:off x="2242468" y="2793884"/>
            <a:ext cx="347472" cy="2575328"/>
            <a:chOff x="5431536" y="1990815"/>
            <a:chExt cx="347472" cy="2575328"/>
          </a:xfrm>
        </p:grpSpPr>
        <p:sp>
          <p:nvSpPr>
            <p:cNvPr id="74" name="乘號 73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5" name="文字方塊 74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76" name="文字方塊 75"/>
          <p:cNvSpPr txBox="1"/>
          <p:nvPr/>
        </p:nvSpPr>
        <p:spPr>
          <a:xfrm>
            <a:off x="4151536" y="4987524"/>
            <a:ext cx="31931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grpSp>
        <p:nvGrpSpPr>
          <p:cNvPr id="77" name="群組 76"/>
          <p:cNvGrpSpPr/>
          <p:nvPr/>
        </p:nvGrpSpPr>
        <p:grpSpPr>
          <a:xfrm>
            <a:off x="6086989" y="2793884"/>
            <a:ext cx="347472" cy="2575328"/>
            <a:chOff x="5431536" y="1990815"/>
            <a:chExt cx="347472" cy="2575328"/>
          </a:xfrm>
        </p:grpSpPr>
        <p:sp>
          <p:nvSpPr>
            <p:cNvPr id="78" name="乘號 77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9" name="文字方塊 78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80" name="文字方塊 79"/>
          <p:cNvSpPr txBox="1"/>
          <p:nvPr/>
        </p:nvSpPr>
        <p:spPr>
          <a:xfrm>
            <a:off x="8034969" y="4999880"/>
            <a:ext cx="31931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81" name="橢圓 80"/>
          <p:cNvSpPr/>
          <p:nvPr/>
        </p:nvSpPr>
        <p:spPr>
          <a:xfrm>
            <a:off x="4758369" y="1983027"/>
            <a:ext cx="420624" cy="42976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" name="文字方塊 81"/>
          <p:cNvSpPr txBox="1"/>
          <p:nvPr/>
        </p:nvSpPr>
        <p:spPr>
          <a:xfrm>
            <a:off x="8006815" y="4202898"/>
            <a:ext cx="31931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83" name="文字方塊 82"/>
          <p:cNvSpPr txBox="1"/>
          <p:nvPr/>
        </p:nvSpPr>
        <p:spPr>
          <a:xfrm>
            <a:off x="4802529" y="4605189"/>
            <a:ext cx="31931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84" name="文字方塊 83"/>
          <p:cNvSpPr txBox="1"/>
          <p:nvPr/>
        </p:nvSpPr>
        <p:spPr>
          <a:xfrm>
            <a:off x="8022835" y="4603014"/>
            <a:ext cx="31931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grpSp>
        <p:nvGrpSpPr>
          <p:cNvPr id="85" name="群組 84"/>
          <p:cNvGrpSpPr/>
          <p:nvPr/>
        </p:nvGrpSpPr>
        <p:grpSpPr>
          <a:xfrm>
            <a:off x="4797268" y="2800612"/>
            <a:ext cx="347472" cy="2575328"/>
            <a:chOff x="5431536" y="1990815"/>
            <a:chExt cx="347472" cy="2575328"/>
          </a:xfrm>
        </p:grpSpPr>
        <p:sp>
          <p:nvSpPr>
            <p:cNvPr id="86" name="乘號 85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7" name="文字方塊 86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88" name="文字方塊 87"/>
          <p:cNvSpPr txBox="1"/>
          <p:nvPr/>
        </p:nvSpPr>
        <p:spPr>
          <a:xfrm>
            <a:off x="8034969" y="4987524"/>
            <a:ext cx="31931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3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89" name="文字方塊 88"/>
          <p:cNvSpPr txBox="1"/>
          <p:nvPr/>
        </p:nvSpPr>
        <p:spPr>
          <a:xfrm>
            <a:off x="1308605" y="1646331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連續整數如下表：</a:t>
            </a:r>
          </a:p>
        </p:txBody>
      </p:sp>
      <p:sp>
        <p:nvSpPr>
          <p:cNvPr id="90" name="文字方塊 89"/>
          <p:cNvSpPr txBox="1"/>
          <p:nvPr/>
        </p:nvSpPr>
        <p:spPr>
          <a:xfrm>
            <a:off x="1308604" y="3809058"/>
            <a:ext cx="4631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陣列中紀錄如下</a:t>
            </a:r>
            <a:r>
              <a:rPr lang="en-US" altLang="zh-TW" dirty="0" smtClean="0"/>
              <a:t>(</a:t>
            </a:r>
            <a:r>
              <a:rPr lang="zh-TW" altLang="en-US" dirty="0" smtClean="0"/>
              <a:t>注意！陣列編號從</a:t>
            </a:r>
            <a:r>
              <a:rPr lang="en-US" altLang="zh-TW" dirty="0" smtClean="0"/>
              <a:t>0</a:t>
            </a:r>
            <a:r>
              <a:rPr lang="zh-TW" altLang="en-US" dirty="0" smtClean="0"/>
              <a:t>開始</a:t>
            </a:r>
            <a:r>
              <a:rPr lang="en-US" altLang="zh-TW" dirty="0" smtClean="0"/>
              <a:t>)</a:t>
            </a:r>
            <a:r>
              <a:rPr lang="zh-TW" altLang="en-US" dirty="0" smtClean="0"/>
              <a:t>：</a:t>
            </a:r>
            <a:endParaRPr lang="zh-TW" altLang="en-US" dirty="0"/>
          </a:p>
        </p:txBody>
      </p:sp>
      <p:sp>
        <p:nvSpPr>
          <p:cNvPr id="91" name="矩形 90"/>
          <p:cNvSpPr/>
          <p:nvPr/>
        </p:nvSpPr>
        <p:spPr>
          <a:xfrm>
            <a:off x="1479377" y="4199631"/>
            <a:ext cx="613855" cy="3938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0</a:t>
            </a:r>
            <a:endParaRPr lang="zh-TW" altLang="en-US" dirty="0">
              <a:solidFill>
                <a:schemeClr val="tx1"/>
              </a:solidFill>
            </a:endParaRPr>
          </a:p>
        </p:txBody>
      </p:sp>
      <p:grpSp>
        <p:nvGrpSpPr>
          <p:cNvPr id="102" name="群組 101"/>
          <p:cNvGrpSpPr/>
          <p:nvPr/>
        </p:nvGrpSpPr>
        <p:grpSpPr>
          <a:xfrm>
            <a:off x="2156639" y="4094637"/>
            <a:ext cx="5617163" cy="1321052"/>
            <a:chOff x="2156639" y="4094637"/>
            <a:chExt cx="5617163" cy="1321052"/>
          </a:xfrm>
        </p:grpSpPr>
        <p:sp>
          <p:nvSpPr>
            <p:cNvPr id="92" name="七角星形 91"/>
            <p:cNvSpPr/>
            <p:nvPr/>
          </p:nvSpPr>
          <p:spPr>
            <a:xfrm>
              <a:off x="2790509" y="4102937"/>
              <a:ext cx="496146" cy="521680"/>
            </a:xfrm>
            <a:prstGeom prst="star7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3" name="七角星形 92"/>
            <p:cNvSpPr/>
            <p:nvPr/>
          </p:nvSpPr>
          <p:spPr>
            <a:xfrm>
              <a:off x="3436237" y="4109272"/>
              <a:ext cx="496146" cy="521680"/>
            </a:xfrm>
            <a:prstGeom prst="star7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4" name="七角星形 93"/>
            <p:cNvSpPr/>
            <p:nvPr/>
          </p:nvSpPr>
          <p:spPr>
            <a:xfrm>
              <a:off x="4715735" y="4112459"/>
              <a:ext cx="496146" cy="521680"/>
            </a:xfrm>
            <a:prstGeom prst="star7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5" name="七角星形 94"/>
            <p:cNvSpPr/>
            <p:nvPr/>
          </p:nvSpPr>
          <p:spPr>
            <a:xfrm>
              <a:off x="5987573" y="4094637"/>
              <a:ext cx="496146" cy="521680"/>
            </a:xfrm>
            <a:prstGeom prst="star7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6" name="七角星形 95"/>
            <p:cNvSpPr/>
            <p:nvPr/>
          </p:nvSpPr>
          <p:spPr>
            <a:xfrm>
              <a:off x="2156639" y="4503108"/>
              <a:ext cx="496146" cy="521680"/>
            </a:xfrm>
            <a:prstGeom prst="star7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7" name="七角星形 96"/>
            <p:cNvSpPr/>
            <p:nvPr/>
          </p:nvSpPr>
          <p:spPr>
            <a:xfrm>
              <a:off x="3434072" y="4503108"/>
              <a:ext cx="496146" cy="521680"/>
            </a:xfrm>
            <a:prstGeom prst="star7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8" name="七角星形 97"/>
            <p:cNvSpPr/>
            <p:nvPr/>
          </p:nvSpPr>
          <p:spPr>
            <a:xfrm>
              <a:off x="5987573" y="4526840"/>
              <a:ext cx="496146" cy="521680"/>
            </a:xfrm>
            <a:prstGeom prst="star7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9" name="七角星形 98"/>
            <p:cNvSpPr/>
            <p:nvPr/>
          </p:nvSpPr>
          <p:spPr>
            <a:xfrm>
              <a:off x="7249926" y="4503108"/>
              <a:ext cx="496146" cy="521680"/>
            </a:xfrm>
            <a:prstGeom prst="star7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0" name="七角星形 99"/>
            <p:cNvSpPr/>
            <p:nvPr/>
          </p:nvSpPr>
          <p:spPr>
            <a:xfrm>
              <a:off x="3427033" y="4891446"/>
              <a:ext cx="496146" cy="521680"/>
            </a:xfrm>
            <a:prstGeom prst="star7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1" name="七角星形 100"/>
            <p:cNvSpPr/>
            <p:nvPr/>
          </p:nvSpPr>
          <p:spPr>
            <a:xfrm>
              <a:off x="7277656" y="4894009"/>
              <a:ext cx="496146" cy="521680"/>
            </a:xfrm>
            <a:prstGeom prst="star7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79329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75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25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75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5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625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70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75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85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925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75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75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750"/>
                            </p:stCondLst>
                            <p:childTnLst>
                              <p:par>
                                <p:cTn id="63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500"/>
                            </p:stCondLst>
                            <p:childTnLst>
                              <p:par>
                                <p:cTn id="6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500"/>
                            </p:stCondLst>
                            <p:childTnLst>
                              <p:par>
                                <p:cTn id="69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250"/>
                            </p:stCondLst>
                            <p:childTnLst>
                              <p:par>
                                <p:cTn id="7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250"/>
                            </p:stCondLst>
                            <p:childTnLst>
                              <p:par>
                                <p:cTn id="75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7000"/>
                            </p:stCondLst>
                            <p:childTnLst>
                              <p:par>
                                <p:cTn id="7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"/>
                            </p:stCondLst>
                            <p:childTnLst>
                              <p:par>
                                <p:cTn id="8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000"/>
                            </p:stCondLst>
                            <p:childTnLst>
                              <p:par>
                                <p:cTn id="9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3000"/>
                            </p:stCondLst>
                            <p:childTnLst>
                              <p:par>
                                <p:cTn id="94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3750"/>
                            </p:stCondLst>
                            <p:childTnLst>
                              <p:par>
                                <p:cTn id="9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2" grpId="0" animBg="1"/>
      <p:bldP spid="63" grpId="0" animBg="1"/>
      <p:bldP spid="68" grpId="0" animBg="1"/>
      <p:bldP spid="72" grpId="0" animBg="1"/>
      <p:bldP spid="76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  <a:r>
              <a:rPr lang="zh-TW" altLang="en-US" dirty="0" smtClean="0"/>
              <a:t>三</a:t>
            </a:r>
            <a:r>
              <a:rPr lang="zh-TW" altLang="en-US" dirty="0"/>
              <a:t>參考程式碼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0236" y="1483613"/>
            <a:ext cx="4648200" cy="248602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483613"/>
            <a:ext cx="6292902" cy="507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047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陣列基本說明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723466" cy="3880773"/>
          </a:xfrm>
        </p:spPr>
        <p:txBody>
          <a:bodyPr/>
          <a:lstStyle/>
          <a:p>
            <a:r>
              <a:rPr lang="zh-TW" altLang="zh-TW" dirty="0" smtClean="0"/>
              <a:t>陣列</a:t>
            </a:r>
            <a:r>
              <a:rPr lang="en-US" altLang="zh-TW" dirty="0" smtClean="0"/>
              <a:t>(Array)</a:t>
            </a:r>
            <a:r>
              <a:rPr lang="zh-TW" altLang="zh-TW" dirty="0" smtClean="0"/>
              <a:t>是</a:t>
            </a:r>
            <a:r>
              <a:rPr lang="zh-TW" altLang="zh-TW" dirty="0"/>
              <a:t>一種非常重要的</a:t>
            </a:r>
            <a:r>
              <a:rPr lang="zh-TW" altLang="zh-TW" b="1" dirty="0">
                <a:solidFill>
                  <a:srgbClr val="C00000"/>
                </a:solidFill>
              </a:rPr>
              <a:t>資料結構</a:t>
            </a:r>
            <a:r>
              <a:rPr lang="zh-TW" altLang="zh-TW" dirty="0"/>
              <a:t>，幾乎各種高階程式語言都提供了陣列</a:t>
            </a:r>
            <a:r>
              <a:rPr lang="zh-TW" altLang="zh-TW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陣列是一種儲存大量</a:t>
            </a:r>
            <a:r>
              <a:rPr lang="zh-TW" altLang="en-US" b="1" dirty="0">
                <a:solidFill>
                  <a:srgbClr val="C00000"/>
                </a:solidFill>
              </a:rPr>
              <a:t>同性質資料</a:t>
            </a:r>
            <a:r>
              <a:rPr lang="zh-TW" altLang="en-US" dirty="0"/>
              <a:t>的良好方式。</a:t>
            </a:r>
          </a:p>
          <a:p>
            <a:r>
              <a:rPr lang="en-US" altLang="zh-TW" dirty="0" smtClean="0"/>
              <a:t>Java</a:t>
            </a:r>
            <a:r>
              <a:rPr lang="zh-TW" altLang="en-US" dirty="0" smtClean="0"/>
              <a:t>語言也</a:t>
            </a:r>
            <a:r>
              <a:rPr lang="zh-TW" altLang="en-US" dirty="0"/>
              <a:t>支援陣列，但</a:t>
            </a:r>
            <a:r>
              <a:rPr lang="en-US" altLang="zh-TW" dirty="0"/>
              <a:t>Java</a:t>
            </a:r>
            <a:r>
              <a:rPr lang="zh-TW" altLang="en-US" dirty="0"/>
              <a:t>的陣列與早期程式語言（如</a:t>
            </a:r>
            <a:r>
              <a:rPr lang="en-US" altLang="zh-TW" dirty="0"/>
              <a:t>C/C++</a:t>
            </a:r>
            <a:r>
              <a:rPr lang="zh-TW" altLang="en-US" dirty="0"/>
              <a:t>）的陣列</a:t>
            </a:r>
            <a:r>
              <a:rPr lang="zh-TW" altLang="en-US" dirty="0" smtClean="0"/>
              <a:t>有些許不同。</a:t>
            </a:r>
            <a:endParaRPr lang="en-US" altLang="zh-TW" dirty="0" smtClean="0"/>
          </a:p>
          <a:p>
            <a:r>
              <a:rPr lang="en-US" altLang="zh-TW" dirty="0"/>
              <a:t>Java</a:t>
            </a:r>
            <a:r>
              <a:rPr lang="zh-TW" altLang="en-US" dirty="0"/>
              <a:t>的陣列可透過</a:t>
            </a:r>
            <a:r>
              <a:rPr lang="zh-TW" altLang="en-US" dirty="0" smtClean="0"/>
              <a:t>某些</a:t>
            </a:r>
            <a:r>
              <a:rPr lang="zh-TW" altLang="en-US" b="1" i="1" u="sng" dirty="0" smtClean="0"/>
              <a:t>方法</a:t>
            </a:r>
            <a:r>
              <a:rPr lang="zh-TW" altLang="en-US" dirty="0"/>
              <a:t>或</a:t>
            </a:r>
            <a:r>
              <a:rPr lang="zh-TW" altLang="en-US" b="1" i="1" u="sng" dirty="0"/>
              <a:t>屬性</a:t>
            </a:r>
            <a:r>
              <a:rPr lang="zh-TW" altLang="en-US" dirty="0"/>
              <a:t>進行更多的應用</a:t>
            </a:r>
            <a:r>
              <a:rPr lang="zh-TW" altLang="en-US" dirty="0" smtClean="0"/>
              <a:t>。</a:t>
            </a:r>
            <a:endParaRPr lang="en-US" altLang="zh-TW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8163380" y="1516925"/>
          <a:ext cx="896632" cy="523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6632">
                  <a:extLst>
                    <a:ext uri="{9D8B030D-6E8A-4147-A177-3AD203B41FA5}">
                      <a16:colId xmlns:a16="http://schemas.microsoft.com/office/drawing/2014/main" val="1718580820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b="1" dirty="0" smtClean="0"/>
                        <a:t>．</a:t>
                      </a:r>
                      <a:endParaRPr lang="en-US" altLang="zh-TW" sz="1100" b="1" dirty="0" smtClean="0"/>
                    </a:p>
                    <a:p>
                      <a:pPr algn="ctr"/>
                      <a:r>
                        <a:rPr lang="zh-TW" altLang="en-US" sz="1100" b="1" dirty="0" smtClean="0"/>
                        <a:t>．</a:t>
                      </a:r>
                      <a:endParaRPr lang="en-US" altLang="zh-TW" sz="1100" b="1" dirty="0" smtClean="0"/>
                    </a:p>
                    <a:p>
                      <a:pPr algn="ctr"/>
                      <a:r>
                        <a:rPr lang="zh-TW" altLang="en-US" sz="1100" b="1" dirty="0" smtClean="0"/>
                        <a:t>．</a:t>
                      </a:r>
                      <a:endParaRPr lang="zh-TW" altLang="en-US" sz="11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08387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202012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09027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0315529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018088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39721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J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2944756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a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063307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c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4497084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k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75499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\0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664043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420782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135314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dirty="0" smtClean="0"/>
                        <a:t>．</a:t>
                      </a:r>
                      <a:endParaRPr lang="en-US" altLang="zh-TW" sz="1600" b="1" dirty="0" smtClean="0"/>
                    </a:p>
                    <a:p>
                      <a:pPr algn="ctr"/>
                      <a:r>
                        <a:rPr lang="zh-TW" altLang="en-US" sz="1600" b="1" dirty="0" smtClean="0"/>
                        <a:t>．</a:t>
                      </a:r>
                      <a:endParaRPr lang="en-US" altLang="zh-TW" sz="1600" b="1" dirty="0" smtClean="0"/>
                    </a:p>
                    <a:p>
                      <a:pPr algn="ctr"/>
                      <a:r>
                        <a:rPr lang="zh-TW" altLang="en-US" sz="1600" b="1" dirty="0" smtClean="0"/>
                        <a:t>．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65404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9060010" y="3594020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Name[0]</a:t>
            </a:r>
            <a:endParaRPr lang="zh-TW" altLang="en-US" sz="14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9060010" y="3938921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Name[1]</a:t>
            </a:r>
            <a:endParaRPr lang="zh-TW" altLang="en-US" sz="1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9060010" y="4256157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Name[2]</a:t>
            </a:r>
            <a:endParaRPr lang="zh-TW" altLang="en-US" sz="1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9060010" y="4588047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Name[3]</a:t>
            </a:r>
            <a:endParaRPr lang="zh-TW" altLang="en-US" sz="1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9060010" y="4931163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Name[4]</a:t>
            </a:r>
            <a:endParaRPr lang="zh-TW" altLang="en-US" sz="14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9060010" y="5257640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Name[5]</a:t>
            </a:r>
            <a:endParaRPr lang="zh-TW" altLang="en-US" sz="14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7411248" y="3568502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202012</a:t>
            </a:r>
            <a:endParaRPr lang="zh-TW" altLang="en-US" sz="14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7411248" y="3934142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202013</a:t>
            </a:r>
            <a:endParaRPr lang="zh-TW" altLang="en-US" sz="14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7411249" y="4258546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202014</a:t>
            </a:r>
            <a:endParaRPr lang="zh-TW" altLang="en-US" sz="14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7411249" y="4583349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202015</a:t>
            </a:r>
            <a:endParaRPr lang="zh-TW" altLang="en-US" sz="14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7411250" y="4895824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202016</a:t>
            </a:r>
            <a:endParaRPr lang="zh-TW" altLang="en-US" sz="14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7411251" y="5227459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202017</a:t>
            </a:r>
            <a:endParaRPr lang="zh-TW" altLang="en-US" sz="14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7411248" y="3257960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</a:t>
            </a:r>
            <a:r>
              <a:rPr lang="en-US" altLang="zh-TW" sz="1400" dirty="0"/>
              <a:t>1</a:t>
            </a:r>
            <a:endParaRPr lang="zh-TW" altLang="en-US" sz="14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7411251" y="5557671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202018</a:t>
            </a:r>
            <a:endParaRPr lang="zh-TW" altLang="en-US" sz="1400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8016020" y="1045800"/>
            <a:ext cx="1191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記憶體</a:t>
            </a:r>
            <a:r>
              <a:rPr lang="en-US" altLang="zh-TW" sz="1400" dirty="0" smtClean="0"/>
              <a:t>(RAM)</a:t>
            </a:r>
            <a:endParaRPr lang="zh-TW" altLang="en-US" sz="14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7297427" y="1411496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000000</a:t>
            </a:r>
            <a:endParaRPr lang="zh-TW" altLang="en-US" sz="14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7297427" y="6218096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FFFFFF</a:t>
            </a:r>
            <a:endParaRPr lang="zh-TW" altLang="en-US" sz="14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7378161" y="2239587"/>
            <a:ext cx="7537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20200E</a:t>
            </a:r>
            <a:endParaRPr lang="zh-TW" altLang="en-US" sz="14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9060009" y="2257583"/>
            <a:ext cx="771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Name[]</a:t>
            </a:r>
            <a:endParaRPr lang="zh-TW" altLang="en-US" sz="1400" dirty="0"/>
          </a:p>
        </p:txBody>
      </p:sp>
      <p:sp>
        <p:nvSpPr>
          <p:cNvPr id="24" name="右大括弧 23"/>
          <p:cNvSpPr/>
          <p:nvPr/>
        </p:nvSpPr>
        <p:spPr>
          <a:xfrm>
            <a:off x="9821022" y="3594021"/>
            <a:ext cx="271240" cy="194121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/>
          <p:cNvSpPr txBox="1"/>
          <p:nvPr/>
        </p:nvSpPr>
        <p:spPr>
          <a:xfrm>
            <a:off x="10092262" y="443264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陣列實體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581907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陣列資料結構的常用方式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除了存放大量資料之外，如何使用這些大量資料才是重點中的重點！</a:t>
            </a:r>
            <a:endParaRPr lang="en-US" altLang="zh-TW" dirty="0" smtClean="0"/>
          </a:p>
          <a:p>
            <a:r>
              <a:rPr lang="zh-TW" altLang="en-US" dirty="0"/>
              <a:t>兩大工作：</a:t>
            </a:r>
            <a:r>
              <a:rPr lang="zh-TW" altLang="en-US" sz="2400" b="1" u="sng" dirty="0">
                <a:solidFill>
                  <a:srgbClr val="FF0000"/>
                </a:solidFill>
              </a:rPr>
              <a:t>搜尋資料</a:t>
            </a:r>
            <a:r>
              <a:rPr lang="zh-TW" altLang="en-US" dirty="0"/>
              <a:t>與</a:t>
            </a:r>
            <a:r>
              <a:rPr lang="zh-TW" altLang="en-US" sz="2400" b="1" u="sng" dirty="0">
                <a:solidFill>
                  <a:srgbClr val="FF0000"/>
                </a:solidFill>
              </a:rPr>
              <a:t>資料排序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zh-TW" dirty="0"/>
              <a:t>所謂</a:t>
            </a:r>
            <a:r>
              <a:rPr lang="zh-TW" altLang="zh-TW" b="1" dirty="0"/>
              <a:t>『搜尋』（</a:t>
            </a:r>
            <a:r>
              <a:rPr lang="en-US" altLang="zh-TW" b="1" dirty="0"/>
              <a:t>Searching</a:t>
            </a:r>
            <a:r>
              <a:rPr lang="zh-TW" altLang="zh-TW" b="1" dirty="0"/>
              <a:t>）</a:t>
            </a:r>
            <a:r>
              <a:rPr lang="zh-TW" altLang="zh-TW" dirty="0"/>
              <a:t>，指的是在一堆資料中，尋找您所想要的資料，</a:t>
            </a:r>
            <a:endParaRPr lang="en-US" altLang="zh-TW" dirty="0"/>
          </a:p>
          <a:p>
            <a:pPr lvl="1"/>
            <a:r>
              <a:rPr lang="zh-TW" altLang="zh-TW" dirty="0">
                <a:solidFill>
                  <a:schemeClr val="accent1">
                    <a:lumMod val="50000"/>
                  </a:schemeClr>
                </a:solidFill>
              </a:rPr>
              <a:t>例如：在英文字典中找尋某一個</a:t>
            </a:r>
            <a:r>
              <a:rPr lang="zh-TW" altLang="zh-TW" dirty="0" smtClean="0">
                <a:solidFill>
                  <a:schemeClr val="accent1">
                    <a:lumMod val="50000"/>
                  </a:schemeClr>
                </a:solidFill>
              </a:rPr>
              <a:t>單字</a:t>
            </a:r>
            <a:r>
              <a:rPr lang="zh-TW" altLang="en-US" dirty="0" smtClean="0">
                <a:solidFill>
                  <a:schemeClr val="accent1">
                    <a:lumMod val="50000"/>
                  </a:schemeClr>
                </a:solidFill>
              </a:rPr>
              <a:t>，或是全班成績中找出特定學生的成績</a:t>
            </a:r>
            <a:r>
              <a:rPr lang="zh-TW" altLang="zh-TW" dirty="0" smtClean="0">
                <a:solidFill>
                  <a:schemeClr val="accent1">
                    <a:lumMod val="50000"/>
                  </a:schemeClr>
                </a:solidFill>
              </a:rPr>
              <a:t>。</a:t>
            </a:r>
            <a:endParaRPr lang="en-US" altLang="zh-TW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zh-TW" altLang="en-US" dirty="0"/>
              <a:t>所謂</a:t>
            </a:r>
            <a:r>
              <a:rPr lang="en-US" altLang="zh-TW" dirty="0"/>
              <a:t>『</a:t>
            </a:r>
            <a:r>
              <a:rPr lang="zh-TW" altLang="en-US" dirty="0"/>
              <a:t>排序</a:t>
            </a:r>
            <a:r>
              <a:rPr lang="en-US" altLang="zh-TW" dirty="0"/>
              <a:t>』</a:t>
            </a:r>
            <a:r>
              <a:rPr lang="zh-TW" altLang="en-US" dirty="0"/>
              <a:t>（</a:t>
            </a:r>
            <a:r>
              <a:rPr lang="en-US" altLang="zh-TW" dirty="0"/>
              <a:t>Sorting</a:t>
            </a:r>
            <a:r>
              <a:rPr lang="zh-TW" altLang="en-US" dirty="0"/>
              <a:t>）則是將一堆雜亂的資料，依照某</a:t>
            </a:r>
            <a:r>
              <a:rPr lang="zh-TW" altLang="en-US" dirty="0" smtClean="0"/>
              <a:t>個</a:t>
            </a:r>
            <a:r>
              <a:rPr lang="zh-TW" altLang="en-US" b="1" dirty="0" smtClean="0">
                <a:solidFill>
                  <a:srgbClr val="C00000"/>
                </a:solidFill>
              </a:rPr>
              <a:t>關鍵</a:t>
            </a:r>
            <a:r>
              <a:rPr lang="zh-TW" altLang="en-US" b="1" dirty="0">
                <a:solidFill>
                  <a:srgbClr val="C00000"/>
                </a:solidFill>
              </a:rPr>
              <a:t>值（</a:t>
            </a:r>
            <a:r>
              <a:rPr lang="en-US" altLang="zh-TW" b="1" dirty="0">
                <a:solidFill>
                  <a:srgbClr val="C00000"/>
                </a:solidFill>
              </a:rPr>
              <a:t>Key Value</a:t>
            </a:r>
            <a:r>
              <a:rPr lang="zh-TW" altLang="en-US" b="1" dirty="0">
                <a:solidFill>
                  <a:srgbClr val="C00000"/>
                </a:solidFill>
              </a:rPr>
              <a:t>）</a:t>
            </a:r>
            <a:r>
              <a:rPr lang="zh-TW" altLang="en-US" dirty="0"/>
              <a:t>依序排列，</a:t>
            </a:r>
            <a:r>
              <a:rPr lang="zh-TW" altLang="en-US" b="1" dirty="0"/>
              <a:t>方便日後的查詢或使用</a:t>
            </a:r>
            <a:r>
              <a:rPr lang="zh-TW" altLang="en-US" dirty="0"/>
              <a:t>。</a:t>
            </a:r>
          </a:p>
          <a:p>
            <a:pPr lvl="1"/>
            <a:r>
              <a:rPr lang="zh-TW" altLang="en-US" dirty="0">
                <a:solidFill>
                  <a:schemeClr val="accent1">
                    <a:lumMod val="50000"/>
                  </a:schemeClr>
                </a:solidFill>
              </a:rPr>
              <a:t>例如：英文字典中每個單字就是已經排序後的結果</a:t>
            </a:r>
            <a:r>
              <a:rPr lang="en-US" altLang="zh-TW" dirty="0">
                <a:solidFill>
                  <a:schemeClr val="accent1">
                    <a:lumMod val="50000"/>
                  </a:schemeClr>
                </a:solidFill>
              </a:rPr>
              <a:t>『</a:t>
            </a:r>
            <a:r>
              <a:rPr lang="zh-TW" altLang="en-US" dirty="0">
                <a:solidFill>
                  <a:schemeClr val="accent1">
                    <a:lumMod val="50000"/>
                  </a:schemeClr>
                </a:solidFill>
              </a:rPr>
              <a:t>從</a:t>
            </a:r>
            <a:r>
              <a:rPr lang="en-US" altLang="zh-TW" dirty="0" err="1">
                <a:solidFill>
                  <a:schemeClr val="accent1">
                    <a:lumMod val="50000"/>
                  </a:schemeClr>
                </a:solidFill>
              </a:rPr>
              <a:t>a~z</a:t>
            </a:r>
            <a:r>
              <a:rPr lang="en-US" altLang="zh-TW" dirty="0">
                <a:solidFill>
                  <a:schemeClr val="accent1">
                    <a:lumMod val="50000"/>
                  </a:schemeClr>
                </a:solidFill>
              </a:rPr>
              <a:t>』</a:t>
            </a:r>
            <a:r>
              <a:rPr lang="zh-TW" altLang="en-US" dirty="0" smtClean="0">
                <a:solidFill>
                  <a:schemeClr val="accent1">
                    <a:lumMod val="50000"/>
                  </a:schemeClr>
                </a:solidFill>
              </a:rPr>
              <a:t>。學生成績則是依照學號排序。</a:t>
            </a:r>
            <a:endParaRPr lang="en-US" altLang="zh-TW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lvl="1"/>
            <a:r>
              <a:rPr lang="zh-TW" altLang="en-US" dirty="0" smtClean="0">
                <a:solidFill>
                  <a:schemeClr val="accent1">
                    <a:lumMod val="50000"/>
                  </a:schemeClr>
                </a:solidFill>
              </a:rPr>
              <a:t>知名排序法：</a:t>
            </a:r>
            <a:r>
              <a:rPr lang="en-US" altLang="zh-TW" dirty="0" smtClean="0">
                <a:solidFill>
                  <a:schemeClr val="accent1">
                    <a:lumMod val="50000"/>
                  </a:schemeClr>
                </a:solidFill>
              </a:rPr>
              <a:t>bubble sort, quick sort….</a:t>
            </a:r>
            <a:endParaRPr lang="zh-TW" altLang="en-US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79295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練習三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陣列之搜尋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任意輸入十個整數，然後進入搜尋狀態，輸入任意數字，回覆是否存在那十個數字內。</a:t>
            </a:r>
            <a:endParaRPr lang="en-US" altLang="zh-TW" dirty="0" smtClean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輸入：</a:t>
            </a:r>
            <a:r>
              <a:rPr lang="en-US" altLang="zh-TW" dirty="0" smtClean="0"/>
              <a:t>10</a:t>
            </a:r>
            <a:r>
              <a:rPr lang="zh-TW" altLang="en-US" dirty="0" smtClean="0"/>
              <a:t>個整數</a:t>
            </a:r>
            <a:r>
              <a:rPr lang="zh-TW" altLang="en-US" dirty="0"/>
              <a:t>，然後隨意輸入正數查詢</a:t>
            </a:r>
            <a:endParaRPr lang="en-US" altLang="zh-TW" dirty="0"/>
          </a:p>
          <a:p>
            <a:pPr lvl="1"/>
            <a:r>
              <a:rPr lang="zh-TW" altLang="en-US" dirty="0"/>
              <a:t>運算：</a:t>
            </a:r>
            <a:r>
              <a:rPr lang="zh-TW" altLang="en-US" dirty="0" smtClean="0"/>
              <a:t>如何在陣列比對已輸入的數字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>
                <a:solidFill>
                  <a:schemeClr val="accent5">
                    <a:lumMod val="75000"/>
                  </a:schemeClr>
                </a:solidFill>
              </a:rPr>
              <a:t>用迴圈把陣列元素一一比對，有則設定</a:t>
            </a:r>
            <a:r>
              <a:rPr lang="en-US" altLang="zh-TW" dirty="0" smtClean="0">
                <a:solidFill>
                  <a:schemeClr val="accent5">
                    <a:lumMod val="75000"/>
                  </a:schemeClr>
                </a:solidFill>
              </a:rPr>
              <a:t>Flag</a:t>
            </a:r>
            <a:endParaRPr lang="en-US" altLang="zh-TW" dirty="0">
              <a:solidFill>
                <a:schemeClr val="accent5">
                  <a:lumMod val="75000"/>
                </a:schemeClr>
              </a:solidFill>
            </a:endParaRPr>
          </a:p>
          <a:p>
            <a:pPr lvl="1"/>
            <a:r>
              <a:rPr lang="zh-TW" altLang="en-US" dirty="0"/>
              <a:t>輸出：</a:t>
            </a:r>
            <a:r>
              <a:rPr lang="zh-TW" altLang="en-US" dirty="0" smtClean="0"/>
              <a:t>顯示輸入查詢之數是否存在。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變數宣告：需要幾個？叫甚麼名字？</a:t>
            </a:r>
            <a:endParaRPr lang="en-US" altLang="zh-TW" dirty="0"/>
          </a:p>
          <a:p>
            <a:pPr lvl="1"/>
            <a:r>
              <a:rPr lang="zh-TW" altLang="en-US" dirty="0"/>
              <a:t>用甚麼迴圈？</a:t>
            </a:r>
            <a:endParaRPr lang="en-US" altLang="zh-TW" dirty="0">
              <a:sym typeface="Wingdings" panose="05000000000000000000" pitchFamily="2" charset="2"/>
            </a:endParaRPr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3302000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1=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10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2=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20</a:t>
              </a:r>
            </a:p>
            <a:p>
              <a:r>
                <a:rPr lang="en-US" altLang="zh-TW" dirty="0" smtClean="0">
                  <a:solidFill>
                    <a:srgbClr val="0070C0"/>
                  </a:solidFill>
                </a:rPr>
                <a:t>….</a:t>
              </a:r>
            </a:p>
            <a:p>
              <a:r>
                <a:rPr lang="en-US" altLang="zh-TW" dirty="0" smtClean="0">
                  <a:solidFill>
                    <a:srgbClr val="0070C0"/>
                  </a:solidFill>
                </a:rPr>
                <a:t>….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請輸入</a:t>
              </a:r>
              <a:r>
                <a:rPr lang="zh-TW" altLang="en-US" dirty="0">
                  <a:solidFill>
                    <a:schemeClr val="tx1"/>
                  </a:solidFill>
                </a:rPr>
                <a:t>查詢數字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20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20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有！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請輸入查詢數字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33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33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沒有</a:t>
              </a:r>
              <a:r>
                <a:rPr lang="zh-TW" altLang="en-US" dirty="0">
                  <a:solidFill>
                    <a:schemeClr val="tx1"/>
                  </a:solidFill>
                </a:rPr>
                <a:t>！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Example06_06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1845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練習四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排列組合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任意輸入</a:t>
            </a:r>
            <a:r>
              <a:rPr lang="en-US" altLang="zh-TW" dirty="0" smtClean="0"/>
              <a:t>5</a:t>
            </a:r>
            <a:r>
              <a:rPr lang="zh-TW" altLang="en-US" dirty="0" smtClean="0"/>
              <a:t>個數字，用程式列出所有兩數的組合。</a:t>
            </a:r>
            <a:endParaRPr lang="en-US" altLang="zh-TW" dirty="0" smtClean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</a:t>
            </a:r>
            <a:r>
              <a:rPr lang="zh-TW" altLang="en-US" dirty="0" smtClean="0"/>
              <a:t>：</a:t>
            </a:r>
            <a:r>
              <a:rPr lang="en-US" altLang="zh-TW" dirty="0" smtClean="0"/>
              <a:t>5</a:t>
            </a:r>
            <a:r>
              <a:rPr lang="zh-TW" altLang="en-US" dirty="0" smtClean="0"/>
              <a:t>個整數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運算：</a:t>
            </a:r>
            <a:r>
              <a:rPr lang="zh-TW" altLang="en-US" dirty="0"/>
              <a:t>存放在陣列的</a:t>
            </a:r>
            <a:r>
              <a:rPr lang="zh-TW" altLang="en-US" dirty="0" smtClean="0"/>
              <a:t>數，用雙重</a:t>
            </a:r>
            <a:r>
              <a:rPr lang="en-US" altLang="zh-TW" dirty="0" smtClean="0"/>
              <a:t>for</a:t>
            </a:r>
            <a:r>
              <a:rPr lang="zh-TW" altLang="en-US" dirty="0" smtClean="0"/>
              <a:t>迴圈拿出來組合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輸出</a:t>
            </a:r>
            <a:r>
              <a:rPr lang="zh-TW" altLang="en-US" dirty="0"/>
              <a:t>：</a:t>
            </a:r>
            <a:r>
              <a:rPr lang="zh-TW" altLang="en-US" dirty="0" smtClean="0"/>
              <a:t>顯示所有兩數的組合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變數</a:t>
            </a:r>
            <a:r>
              <a:rPr lang="zh-TW" altLang="en-US" dirty="0"/>
              <a:t>宣告：需要幾個？叫甚麼名字</a:t>
            </a:r>
            <a:r>
              <a:rPr lang="zh-TW" altLang="en-US" dirty="0" smtClean="0"/>
              <a:t>？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379517" y="3302000"/>
            <a:ext cx="5535674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1=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5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2=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2=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2=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7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2=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9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en-US" altLang="zh-TW" dirty="0" smtClean="0">
                  <a:solidFill>
                    <a:srgbClr val="C00000"/>
                  </a:solidFill>
                </a:rPr>
                <a:t>(5,3)(5,1)(5,7)(5,9)(3,1)(3,7)(3,9)(1,7)(1,9)(7,9)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Example06_07</a:t>
            </a:r>
          </a:p>
        </p:txBody>
      </p:sp>
    </p:spTree>
    <p:extLst>
      <p:ext uri="{BB962C8B-B14F-4D97-AF65-F5344CB8AC3E}">
        <p14:creationId xmlns:p14="http://schemas.microsoft.com/office/powerpoint/2010/main" val="2225907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練習四思考提示</a:t>
            </a:r>
            <a:endParaRPr lang="zh-TW" altLang="en-US" dirty="0"/>
          </a:p>
        </p:txBody>
      </p:sp>
      <p:sp>
        <p:nvSpPr>
          <p:cNvPr id="9" name="弧形 8"/>
          <p:cNvSpPr/>
          <p:nvPr/>
        </p:nvSpPr>
        <p:spPr>
          <a:xfrm>
            <a:off x="5943600" y="2078229"/>
            <a:ext cx="960120" cy="713232"/>
          </a:xfrm>
          <a:prstGeom prst="arc">
            <a:avLst>
              <a:gd name="adj1" fmla="val 10713611"/>
              <a:gd name="adj2" fmla="val 192569"/>
            </a:avLst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弧形 9"/>
          <p:cNvSpPr/>
          <p:nvPr/>
        </p:nvSpPr>
        <p:spPr>
          <a:xfrm>
            <a:off x="5943600" y="2011680"/>
            <a:ext cx="1764792" cy="779781"/>
          </a:xfrm>
          <a:prstGeom prst="arc">
            <a:avLst>
              <a:gd name="adj1" fmla="val 10713611"/>
              <a:gd name="adj2" fmla="val 192569"/>
            </a:avLst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弧形 10"/>
          <p:cNvSpPr/>
          <p:nvPr/>
        </p:nvSpPr>
        <p:spPr>
          <a:xfrm>
            <a:off x="5943600" y="1911478"/>
            <a:ext cx="2651760" cy="980184"/>
          </a:xfrm>
          <a:prstGeom prst="arc">
            <a:avLst>
              <a:gd name="adj1" fmla="val 10808679"/>
              <a:gd name="adj2" fmla="val 21584641"/>
            </a:avLst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弧形 11"/>
          <p:cNvSpPr/>
          <p:nvPr/>
        </p:nvSpPr>
        <p:spPr>
          <a:xfrm>
            <a:off x="5943600" y="1828800"/>
            <a:ext cx="3566160" cy="1161225"/>
          </a:xfrm>
          <a:prstGeom prst="arc">
            <a:avLst>
              <a:gd name="adj1" fmla="val 10808679"/>
              <a:gd name="adj2" fmla="val 21584641"/>
            </a:avLst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弧形 17"/>
          <p:cNvSpPr/>
          <p:nvPr/>
        </p:nvSpPr>
        <p:spPr>
          <a:xfrm flipV="1">
            <a:off x="6831171" y="2581138"/>
            <a:ext cx="960120" cy="916137"/>
          </a:xfrm>
          <a:prstGeom prst="arc">
            <a:avLst>
              <a:gd name="adj1" fmla="val 10713611"/>
              <a:gd name="adj2" fmla="val 192569"/>
            </a:avLst>
          </a:prstGeom>
          <a:ln w="1905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弧形 18"/>
          <p:cNvSpPr/>
          <p:nvPr/>
        </p:nvSpPr>
        <p:spPr>
          <a:xfrm flipV="1">
            <a:off x="6847436" y="2640802"/>
            <a:ext cx="1831426" cy="955267"/>
          </a:xfrm>
          <a:prstGeom prst="arc">
            <a:avLst>
              <a:gd name="adj1" fmla="val 10713611"/>
              <a:gd name="adj2" fmla="val 192569"/>
            </a:avLst>
          </a:prstGeom>
          <a:ln w="1905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弧形 19"/>
          <p:cNvSpPr/>
          <p:nvPr/>
        </p:nvSpPr>
        <p:spPr>
          <a:xfrm flipV="1">
            <a:off x="6839108" y="2597254"/>
            <a:ext cx="2670651" cy="1046313"/>
          </a:xfrm>
          <a:prstGeom prst="arc">
            <a:avLst>
              <a:gd name="adj1" fmla="val 10713611"/>
              <a:gd name="adj2" fmla="val 192569"/>
            </a:avLst>
          </a:prstGeom>
          <a:ln w="1905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弧形 20"/>
          <p:cNvSpPr/>
          <p:nvPr/>
        </p:nvSpPr>
        <p:spPr>
          <a:xfrm>
            <a:off x="7788529" y="1720077"/>
            <a:ext cx="960120" cy="1353958"/>
          </a:xfrm>
          <a:prstGeom prst="arc">
            <a:avLst>
              <a:gd name="adj1" fmla="val 10713611"/>
              <a:gd name="adj2" fmla="val 192569"/>
            </a:avLst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弧形 21"/>
          <p:cNvSpPr/>
          <p:nvPr/>
        </p:nvSpPr>
        <p:spPr>
          <a:xfrm>
            <a:off x="7778178" y="1637399"/>
            <a:ext cx="1801367" cy="1451981"/>
          </a:xfrm>
          <a:prstGeom prst="arc">
            <a:avLst>
              <a:gd name="adj1" fmla="val 10713611"/>
              <a:gd name="adj2" fmla="val 192569"/>
            </a:avLst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弧形 22"/>
          <p:cNvSpPr/>
          <p:nvPr/>
        </p:nvSpPr>
        <p:spPr>
          <a:xfrm flipV="1">
            <a:off x="8714720" y="2184040"/>
            <a:ext cx="864825" cy="1683872"/>
          </a:xfrm>
          <a:prstGeom prst="arc">
            <a:avLst>
              <a:gd name="adj1" fmla="val 10713611"/>
              <a:gd name="adj2" fmla="val 192569"/>
            </a:avLst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內容版面配置區 2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五個數如何有規律地做排列組合？</a:t>
            </a:r>
            <a:endParaRPr lang="en-US" altLang="zh-TW" dirty="0" smtClean="0"/>
          </a:p>
          <a:p>
            <a:r>
              <a:rPr lang="zh-TW" altLang="en-US" dirty="0"/>
              <a:t>將五數排</a:t>
            </a:r>
            <a:r>
              <a:rPr lang="zh-TW" altLang="en-US" dirty="0" smtClean="0"/>
              <a:t>好，如右圖般組合。</a:t>
            </a:r>
            <a:endParaRPr lang="en-US" altLang="zh-TW" dirty="0" smtClean="0"/>
          </a:p>
          <a:p>
            <a:r>
              <a:rPr lang="zh-TW" altLang="en-US" dirty="0"/>
              <a:t>組合結果</a:t>
            </a:r>
            <a:r>
              <a:rPr lang="zh-TW" altLang="en-US" dirty="0" smtClean="0"/>
              <a:t>為：</a:t>
            </a:r>
            <a:endParaRPr lang="en-US" altLang="zh-TW" dirty="0" smtClean="0"/>
          </a:p>
          <a:p>
            <a:r>
              <a:rPr lang="en-US" altLang="zh-TW" dirty="0" smtClean="0">
                <a:solidFill>
                  <a:srgbClr val="FF0000"/>
                </a:solidFill>
              </a:rPr>
              <a:t>(5,1)(5,3)(5,7)(5,9)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(1,3)(1,7)(1,9)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(3,7)(3,9)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(7,9)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26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5922283"/>
              </p:ext>
            </p:extLst>
          </p:nvPr>
        </p:nvGraphicFramePr>
        <p:xfrm>
          <a:off x="5495542" y="2456027"/>
          <a:ext cx="4507995" cy="555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599">
                  <a:extLst>
                    <a:ext uri="{9D8B030D-6E8A-4147-A177-3AD203B41FA5}">
                      <a16:colId xmlns:a16="http://schemas.microsoft.com/office/drawing/2014/main" val="373044053"/>
                    </a:ext>
                  </a:extLst>
                </a:gridCol>
                <a:gridCol w="901599">
                  <a:extLst>
                    <a:ext uri="{9D8B030D-6E8A-4147-A177-3AD203B41FA5}">
                      <a16:colId xmlns:a16="http://schemas.microsoft.com/office/drawing/2014/main" val="2252300886"/>
                    </a:ext>
                  </a:extLst>
                </a:gridCol>
                <a:gridCol w="901599">
                  <a:extLst>
                    <a:ext uri="{9D8B030D-6E8A-4147-A177-3AD203B41FA5}">
                      <a16:colId xmlns:a16="http://schemas.microsoft.com/office/drawing/2014/main" val="3873415754"/>
                    </a:ext>
                  </a:extLst>
                </a:gridCol>
                <a:gridCol w="901599">
                  <a:extLst>
                    <a:ext uri="{9D8B030D-6E8A-4147-A177-3AD203B41FA5}">
                      <a16:colId xmlns:a16="http://schemas.microsoft.com/office/drawing/2014/main" val="4085908577"/>
                    </a:ext>
                  </a:extLst>
                </a:gridCol>
                <a:gridCol w="901599">
                  <a:extLst>
                    <a:ext uri="{9D8B030D-6E8A-4147-A177-3AD203B41FA5}">
                      <a16:colId xmlns:a16="http://schemas.microsoft.com/office/drawing/2014/main" val="2458515047"/>
                    </a:ext>
                  </a:extLst>
                </a:gridCol>
              </a:tblGrid>
              <a:tr h="55518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178822" marR="1788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178822" marR="1788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178822" marR="1788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178822" marR="1788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178822" marR="1788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6293682"/>
                  </a:ext>
                </a:extLst>
              </a:tr>
            </a:tbl>
          </a:graphicData>
        </a:graphic>
      </p:graphicFrame>
      <p:sp>
        <p:nvSpPr>
          <p:cNvPr id="27" name="矩形 26"/>
          <p:cNvSpPr/>
          <p:nvPr/>
        </p:nvSpPr>
        <p:spPr>
          <a:xfrm>
            <a:off x="4915880" y="3021650"/>
            <a:ext cx="12378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numbers[]</a:t>
            </a:r>
            <a:endParaRPr lang="zh-TW" alt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8423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  <a:r>
              <a:rPr lang="zh-TW" altLang="en-US" dirty="0" smtClean="0"/>
              <a:t>四不完美參考程式碼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947258"/>
            <a:ext cx="7890594" cy="4544982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6795" y="1930400"/>
            <a:ext cx="4166045" cy="2492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59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範例四</a:t>
            </a:r>
            <a:r>
              <a:rPr lang="en-US" altLang="zh-TW" dirty="0" smtClean="0"/>
              <a:t>(</a:t>
            </a:r>
            <a:r>
              <a:rPr lang="zh-TW" altLang="en-US" dirty="0"/>
              <a:t>有點難度，思考方法訓練</a:t>
            </a:r>
            <a:r>
              <a:rPr lang="en-US" altLang="zh-TW" dirty="0"/>
              <a:t>)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Missing Number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輸入一個</a:t>
            </a:r>
            <a:r>
              <a:rPr lang="en-US" altLang="zh-TW" dirty="0" smtClean="0"/>
              <a:t>9</a:t>
            </a:r>
            <a:r>
              <a:rPr lang="zh-TW" altLang="en-US" dirty="0" smtClean="0"/>
              <a:t>位數字，且各個位數數字不重複，如此一來</a:t>
            </a:r>
            <a:r>
              <a:rPr lang="en-US" altLang="zh-TW" dirty="0" smtClean="0"/>
              <a:t>0~9</a:t>
            </a:r>
            <a:r>
              <a:rPr lang="zh-TW" altLang="en-US" dirty="0" smtClean="0"/>
              <a:t>這十個數字必定有一數字未出現，請找出缺席的數字。</a:t>
            </a:r>
            <a:endParaRPr lang="en-US" altLang="zh-TW" dirty="0" smtClean="0"/>
          </a:p>
          <a:p>
            <a:r>
              <a:rPr lang="zh-TW" altLang="en-US" dirty="0" smtClean="0"/>
              <a:t>參考練習二，把各個位數找出來放入陣列。</a:t>
            </a:r>
            <a:endParaRPr lang="en-US" altLang="zh-TW" dirty="0" smtClean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輸入：</a:t>
            </a:r>
            <a:r>
              <a:rPr lang="en-US" altLang="zh-TW" dirty="0" smtClean="0"/>
              <a:t>1</a:t>
            </a:r>
            <a:r>
              <a:rPr lang="zh-TW" altLang="en-US" dirty="0" smtClean="0"/>
              <a:t>個</a:t>
            </a:r>
            <a:r>
              <a:rPr lang="en-US" altLang="zh-TW" dirty="0" smtClean="0"/>
              <a:t>9</a:t>
            </a:r>
            <a:r>
              <a:rPr lang="zh-TW" altLang="en-US" dirty="0" smtClean="0"/>
              <a:t>位數整數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運算：把各個位數分離出來，再找出缺席的數字。</a:t>
            </a:r>
            <a:endParaRPr lang="en-US" altLang="zh-TW" dirty="0">
              <a:solidFill>
                <a:schemeClr val="accent5">
                  <a:lumMod val="75000"/>
                </a:schemeClr>
              </a:solidFill>
            </a:endParaRPr>
          </a:p>
          <a:p>
            <a:pPr lvl="1"/>
            <a:r>
              <a:rPr lang="zh-TW" altLang="en-US" dirty="0"/>
              <a:t>輸出：</a:t>
            </a:r>
            <a:r>
              <a:rPr lang="zh-TW" altLang="en-US" dirty="0" smtClean="0"/>
              <a:t>顯示缺席的數字。</a:t>
            </a:r>
            <a:endParaRPr lang="en-US" altLang="zh-TW" dirty="0"/>
          </a:p>
          <a:p>
            <a:pPr lvl="1"/>
            <a:r>
              <a:rPr lang="zh-TW" altLang="en-US" dirty="0" smtClean="0"/>
              <a:t>分離法及搜尋法分開思考。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3302000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102345678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少了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9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>
                  <a:solidFill>
                    <a:schemeClr val="tx1"/>
                  </a:solidFill>
                </a:rPr>
                <a:t>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192345678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少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了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0</a:t>
              </a:r>
            </a:p>
            <a:p>
              <a:endParaRPr lang="en-US" altLang="zh-TW" dirty="0">
                <a:solidFill>
                  <a:schemeClr val="tx1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322319"/>
            <a:ext cx="17908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Example06_08a</a:t>
            </a:r>
          </a:p>
          <a:p>
            <a:r>
              <a:rPr lang="en-US" altLang="zh-TW" dirty="0" smtClean="0">
                <a:solidFill>
                  <a:srgbClr val="C00000"/>
                </a:solidFill>
              </a:rPr>
              <a:t>Example06_08b</a:t>
            </a:r>
            <a:endParaRPr lang="en-US" altLang="zh-TW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9570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範例四</a:t>
            </a:r>
            <a:r>
              <a:rPr lang="zh-TW" altLang="en-US" dirty="0" smtClean="0"/>
              <a:t>思考方式一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677334" y="2392730"/>
            <a:ext cx="29145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輸入數字</a:t>
            </a:r>
            <a:r>
              <a:rPr lang="en-US" altLang="zh-TW" dirty="0"/>
              <a:t>=102345679</a:t>
            </a:r>
          </a:p>
          <a:p>
            <a:r>
              <a:rPr lang="zh-TW" altLang="en-US" dirty="0"/>
              <a:t>利用</a:t>
            </a:r>
            <a:r>
              <a:rPr lang="en-US" altLang="zh-TW" dirty="0"/>
              <a:t>%,/</a:t>
            </a:r>
            <a:r>
              <a:rPr lang="zh-TW" altLang="en-US" dirty="0"/>
              <a:t>兩種運算</a:t>
            </a:r>
          </a:p>
          <a:p>
            <a:r>
              <a:rPr lang="zh-TW" altLang="en-US" dirty="0"/>
              <a:t>拆解開後存入</a:t>
            </a:r>
            <a:r>
              <a:rPr lang="en-US" altLang="zh-TW" dirty="0"/>
              <a:t>numbers</a:t>
            </a:r>
            <a:r>
              <a:rPr lang="zh-TW" altLang="en-US" dirty="0"/>
              <a:t>陣列</a:t>
            </a:r>
            <a:endParaRPr lang="en-US" altLang="zh-TW" dirty="0"/>
          </a:p>
        </p:txBody>
      </p:sp>
      <p:grpSp>
        <p:nvGrpSpPr>
          <p:cNvPr id="8" name="群組 7"/>
          <p:cNvGrpSpPr/>
          <p:nvPr/>
        </p:nvGrpSpPr>
        <p:grpSpPr>
          <a:xfrm>
            <a:off x="4830018" y="2240717"/>
            <a:ext cx="4059936" cy="723486"/>
            <a:chOff x="2854914" y="2580324"/>
            <a:chExt cx="4059936" cy="723486"/>
          </a:xfrm>
        </p:grpSpPr>
        <p:graphicFrame>
          <p:nvGraphicFramePr>
            <p:cNvPr id="7" name="內容版面配置區 9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85584396"/>
                </p:ext>
              </p:extLst>
            </p:nvPr>
          </p:nvGraphicFramePr>
          <p:xfrm>
            <a:off x="2854914" y="2580324"/>
            <a:ext cx="4059936" cy="390588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451104">
                    <a:extLst>
                      <a:ext uri="{9D8B030D-6E8A-4147-A177-3AD203B41FA5}">
                        <a16:colId xmlns:a16="http://schemas.microsoft.com/office/drawing/2014/main" val="4207227746"/>
                      </a:ext>
                    </a:extLst>
                  </a:gridCol>
                  <a:gridCol w="451104">
                    <a:extLst>
                      <a:ext uri="{9D8B030D-6E8A-4147-A177-3AD203B41FA5}">
                        <a16:colId xmlns:a16="http://schemas.microsoft.com/office/drawing/2014/main" val="3342761298"/>
                      </a:ext>
                    </a:extLst>
                  </a:gridCol>
                  <a:gridCol w="451104">
                    <a:extLst>
                      <a:ext uri="{9D8B030D-6E8A-4147-A177-3AD203B41FA5}">
                        <a16:colId xmlns:a16="http://schemas.microsoft.com/office/drawing/2014/main" val="2819641645"/>
                      </a:ext>
                    </a:extLst>
                  </a:gridCol>
                  <a:gridCol w="451104">
                    <a:extLst>
                      <a:ext uri="{9D8B030D-6E8A-4147-A177-3AD203B41FA5}">
                        <a16:colId xmlns:a16="http://schemas.microsoft.com/office/drawing/2014/main" val="1264140590"/>
                      </a:ext>
                    </a:extLst>
                  </a:gridCol>
                  <a:gridCol w="451104">
                    <a:extLst>
                      <a:ext uri="{9D8B030D-6E8A-4147-A177-3AD203B41FA5}">
                        <a16:colId xmlns:a16="http://schemas.microsoft.com/office/drawing/2014/main" val="638624026"/>
                      </a:ext>
                    </a:extLst>
                  </a:gridCol>
                  <a:gridCol w="451104">
                    <a:extLst>
                      <a:ext uri="{9D8B030D-6E8A-4147-A177-3AD203B41FA5}">
                        <a16:colId xmlns:a16="http://schemas.microsoft.com/office/drawing/2014/main" val="307992627"/>
                      </a:ext>
                    </a:extLst>
                  </a:gridCol>
                  <a:gridCol w="451104">
                    <a:extLst>
                      <a:ext uri="{9D8B030D-6E8A-4147-A177-3AD203B41FA5}">
                        <a16:colId xmlns:a16="http://schemas.microsoft.com/office/drawing/2014/main" val="2654991999"/>
                      </a:ext>
                    </a:extLst>
                  </a:gridCol>
                  <a:gridCol w="451104">
                    <a:extLst>
                      <a:ext uri="{9D8B030D-6E8A-4147-A177-3AD203B41FA5}">
                        <a16:colId xmlns:a16="http://schemas.microsoft.com/office/drawing/2014/main" val="1199410603"/>
                      </a:ext>
                    </a:extLst>
                  </a:gridCol>
                  <a:gridCol w="451104">
                    <a:extLst>
                      <a:ext uri="{9D8B030D-6E8A-4147-A177-3AD203B41FA5}">
                        <a16:colId xmlns:a16="http://schemas.microsoft.com/office/drawing/2014/main" val="1592536230"/>
                      </a:ext>
                    </a:extLst>
                  </a:gridCol>
                </a:tblGrid>
                <a:tr h="390588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b="0" dirty="0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</a:rPr>
                          <a:t>0</a:t>
                        </a:r>
                        <a:endParaRPr lang="zh-TW" altLang="en-US" b="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endParaRPr>
                      </a:p>
                    </a:txBody>
                    <a:tcPr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b="0" dirty="0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</a:rPr>
                          <a:t>1</a:t>
                        </a:r>
                        <a:endParaRPr lang="zh-TW" altLang="en-US" b="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endParaRPr>
                      </a:p>
                    </a:txBody>
                    <a:tcPr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b="0" dirty="0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</a:rPr>
                          <a:t>2</a:t>
                        </a:r>
                        <a:endParaRPr lang="zh-TW" altLang="en-US" b="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endParaRPr>
                      </a:p>
                    </a:txBody>
                    <a:tcPr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b="0" dirty="0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</a:rPr>
                          <a:t>3</a:t>
                        </a:r>
                        <a:endParaRPr lang="zh-TW" altLang="en-US" b="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endParaRPr>
                      </a:p>
                    </a:txBody>
                    <a:tcPr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b="0" dirty="0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</a:rPr>
                          <a:t>4</a:t>
                        </a:r>
                        <a:endParaRPr lang="zh-TW" altLang="en-US" b="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endParaRPr>
                      </a:p>
                    </a:txBody>
                    <a:tcPr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b="0" dirty="0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</a:rPr>
                          <a:t>5</a:t>
                        </a:r>
                        <a:endParaRPr lang="zh-TW" altLang="en-US" b="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endParaRPr>
                      </a:p>
                    </a:txBody>
                    <a:tcPr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b="0" dirty="0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</a:rPr>
                          <a:t>6</a:t>
                        </a:r>
                        <a:endParaRPr lang="zh-TW" altLang="en-US" b="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endParaRPr>
                      </a:p>
                    </a:txBody>
                    <a:tcPr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b="0" dirty="0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</a:rPr>
                          <a:t>7</a:t>
                        </a:r>
                        <a:endParaRPr lang="zh-TW" altLang="en-US" b="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endParaRPr>
                      </a:p>
                    </a:txBody>
                    <a:tcPr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b="0" dirty="0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</a:rPr>
                          <a:t>8</a:t>
                        </a:r>
                        <a:endParaRPr lang="zh-TW" altLang="en-US" b="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endParaRPr>
                      </a:p>
                    </a:txBody>
                    <a:tcPr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845973120"/>
                    </a:ext>
                  </a:extLst>
                </a:tr>
              </a:tbl>
            </a:graphicData>
          </a:graphic>
        </p:graphicFrame>
        <p:graphicFrame>
          <p:nvGraphicFramePr>
            <p:cNvPr id="4" name="內容版面配置區 9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606309552"/>
                </p:ext>
              </p:extLst>
            </p:nvPr>
          </p:nvGraphicFramePr>
          <p:xfrm>
            <a:off x="2854914" y="2913222"/>
            <a:ext cx="4059936" cy="390588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451104">
                    <a:extLst>
                      <a:ext uri="{9D8B030D-6E8A-4147-A177-3AD203B41FA5}">
                        <a16:colId xmlns:a16="http://schemas.microsoft.com/office/drawing/2014/main" val="4207227746"/>
                      </a:ext>
                    </a:extLst>
                  </a:gridCol>
                  <a:gridCol w="451104">
                    <a:extLst>
                      <a:ext uri="{9D8B030D-6E8A-4147-A177-3AD203B41FA5}">
                        <a16:colId xmlns:a16="http://schemas.microsoft.com/office/drawing/2014/main" val="3342761298"/>
                      </a:ext>
                    </a:extLst>
                  </a:gridCol>
                  <a:gridCol w="451104">
                    <a:extLst>
                      <a:ext uri="{9D8B030D-6E8A-4147-A177-3AD203B41FA5}">
                        <a16:colId xmlns:a16="http://schemas.microsoft.com/office/drawing/2014/main" val="2819641645"/>
                      </a:ext>
                    </a:extLst>
                  </a:gridCol>
                  <a:gridCol w="451104">
                    <a:extLst>
                      <a:ext uri="{9D8B030D-6E8A-4147-A177-3AD203B41FA5}">
                        <a16:colId xmlns:a16="http://schemas.microsoft.com/office/drawing/2014/main" val="1264140590"/>
                      </a:ext>
                    </a:extLst>
                  </a:gridCol>
                  <a:gridCol w="451104">
                    <a:extLst>
                      <a:ext uri="{9D8B030D-6E8A-4147-A177-3AD203B41FA5}">
                        <a16:colId xmlns:a16="http://schemas.microsoft.com/office/drawing/2014/main" val="638624026"/>
                      </a:ext>
                    </a:extLst>
                  </a:gridCol>
                  <a:gridCol w="451104">
                    <a:extLst>
                      <a:ext uri="{9D8B030D-6E8A-4147-A177-3AD203B41FA5}">
                        <a16:colId xmlns:a16="http://schemas.microsoft.com/office/drawing/2014/main" val="307992627"/>
                      </a:ext>
                    </a:extLst>
                  </a:gridCol>
                  <a:gridCol w="451104">
                    <a:extLst>
                      <a:ext uri="{9D8B030D-6E8A-4147-A177-3AD203B41FA5}">
                        <a16:colId xmlns:a16="http://schemas.microsoft.com/office/drawing/2014/main" val="2654991999"/>
                      </a:ext>
                    </a:extLst>
                  </a:gridCol>
                  <a:gridCol w="451104">
                    <a:extLst>
                      <a:ext uri="{9D8B030D-6E8A-4147-A177-3AD203B41FA5}">
                        <a16:colId xmlns:a16="http://schemas.microsoft.com/office/drawing/2014/main" val="1199410603"/>
                      </a:ext>
                    </a:extLst>
                  </a:gridCol>
                  <a:gridCol w="451104">
                    <a:extLst>
                      <a:ext uri="{9D8B030D-6E8A-4147-A177-3AD203B41FA5}">
                        <a16:colId xmlns:a16="http://schemas.microsoft.com/office/drawing/2014/main" val="1592536230"/>
                      </a:ext>
                    </a:extLst>
                  </a:gridCol>
                </a:tblGrid>
                <a:tr h="390588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dirty="0" smtClean="0">
                            <a:solidFill>
                              <a:schemeClr val="tx1"/>
                            </a:solidFill>
                          </a:rPr>
                          <a:t>9</a:t>
                        </a:r>
                        <a:endParaRPr lang="zh-TW" altLang="en-US" dirty="0">
                          <a:solidFill>
                            <a:schemeClr val="tx1"/>
                          </a:solidFill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dirty="0" smtClean="0">
                            <a:solidFill>
                              <a:schemeClr val="tx1"/>
                            </a:solidFill>
                          </a:rPr>
                          <a:t>7</a:t>
                        </a:r>
                        <a:endParaRPr lang="zh-TW" altLang="en-US" dirty="0">
                          <a:solidFill>
                            <a:schemeClr val="tx1"/>
                          </a:solidFill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dirty="0" smtClean="0">
                            <a:solidFill>
                              <a:schemeClr val="tx1"/>
                            </a:solidFill>
                          </a:rPr>
                          <a:t>6</a:t>
                        </a:r>
                        <a:endParaRPr lang="zh-TW" altLang="en-US" dirty="0">
                          <a:solidFill>
                            <a:schemeClr val="tx1"/>
                          </a:solidFill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dirty="0" smtClean="0">
                            <a:solidFill>
                              <a:schemeClr val="tx1"/>
                            </a:solidFill>
                          </a:rPr>
                          <a:t>5</a:t>
                        </a:r>
                        <a:endParaRPr lang="zh-TW" altLang="en-US" dirty="0">
                          <a:solidFill>
                            <a:schemeClr val="tx1"/>
                          </a:solidFill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dirty="0" smtClean="0">
                            <a:solidFill>
                              <a:schemeClr val="tx1"/>
                            </a:solidFill>
                          </a:rPr>
                          <a:t>4</a:t>
                        </a:r>
                        <a:endParaRPr lang="zh-TW" altLang="en-US" dirty="0">
                          <a:solidFill>
                            <a:schemeClr val="tx1"/>
                          </a:solidFill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dirty="0" smtClean="0">
                            <a:solidFill>
                              <a:schemeClr val="tx1"/>
                            </a:solidFill>
                          </a:rPr>
                          <a:t>3</a:t>
                        </a:r>
                        <a:endParaRPr lang="zh-TW" altLang="en-US" dirty="0">
                          <a:solidFill>
                            <a:schemeClr val="tx1"/>
                          </a:solidFill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dirty="0" smtClean="0">
                            <a:solidFill>
                              <a:schemeClr val="tx1"/>
                            </a:solidFill>
                          </a:rPr>
                          <a:t>2</a:t>
                        </a:r>
                        <a:endParaRPr lang="zh-TW" altLang="en-US" dirty="0">
                          <a:solidFill>
                            <a:schemeClr val="tx1"/>
                          </a:solidFill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dirty="0" smtClean="0">
                            <a:solidFill>
                              <a:schemeClr val="tx1"/>
                            </a:solidFill>
                          </a:rPr>
                          <a:t>0</a:t>
                        </a:r>
                        <a:endParaRPr lang="zh-TW" altLang="en-US" dirty="0">
                          <a:solidFill>
                            <a:schemeClr val="tx1"/>
                          </a:solidFill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dirty="0" smtClean="0">
                            <a:solidFill>
                              <a:schemeClr val="tx1"/>
                            </a:solidFill>
                          </a:rPr>
                          <a:t>1</a:t>
                        </a:r>
                        <a:endParaRPr lang="zh-TW" altLang="en-US" dirty="0">
                          <a:solidFill>
                            <a:schemeClr val="tx1"/>
                          </a:solidFill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845973120"/>
                    </a:ext>
                  </a:extLst>
                </a:tr>
              </a:tbl>
            </a:graphicData>
          </a:graphic>
        </p:graphicFrame>
      </p:grpSp>
      <p:sp>
        <p:nvSpPr>
          <p:cNvPr id="9" name="矩形 8"/>
          <p:cNvSpPr/>
          <p:nvPr/>
        </p:nvSpPr>
        <p:spPr>
          <a:xfrm>
            <a:off x="3737829" y="2204283"/>
            <a:ext cx="12378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numbers[]</a:t>
            </a:r>
            <a:endParaRPr lang="zh-TW" alt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678666" y="3660698"/>
            <a:ext cx="514916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依照</a:t>
            </a:r>
            <a:r>
              <a:rPr lang="en-US" altLang="zh-TW" dirty="0" smtClean="0"/>
              <a:t>numbers</a:t>
            </a:r>
            <a:r>
              <a:rPr lang="zh-TW" altLang="en-US" dirty="0" smtClean="0"/>
              <a:t>陣列內容把相對</a:t>
            </a:r>
            <a:endParaRPr lang="en-US" altLang="zh-TW" dirty="0" smtClean="0"/>
          </a:p>
          <a:p>
            <a:r>
              <a:rPr lang="zh-TW" altLang="en-US" dirty="0"/>
              <a:t>的</a:t>
            </a:r>
            <a:r>
              <a:rPr lang="en-US" altLang="zh-TW" dirty="0"/>
              <a:t>results</a:t>
            </a:r>
            <a:r>
              <a:rPr lang="zh-TW" altLang="en-US" dirty="0"/>
              <a:t>列編號內容加</a:t>
            </a:r>
            <a:r>
              <a:rPr lang="en-US" altLang="zh-TW" dirty="0"/>
              <a:t>1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/>
              <a:t>最後，</a:t>
            </a:r>
            <a:r>
              <a:rPr lang="en-US" altLang="zh-TW" dirty="0"/>
              <a:t>results</a:t>
            </a:r>
            <a:r>
              <a:rPr lang="zh-TW" altLang="en-US" dirty="0"/>
              <a:t>陣列內唯一是</a:t>
            </a:r>
            <a:r>
              <a:rPr lang="en-US" altLang="zh-TW" dirty="0"/>
              <a:t>0</a:t>
            </a:r>
            <a:r>
              <a:rPr lang="zh-TW" altLang="en-US" dirty="0"/>
              <a:t>的就是缺席的數字。</a:t>
            </a:r>
          </a:p>
        </p:txBody>
      </p:sp>
      <p:sp>
        <p:nvSpPr>
          <p:cNvPr id="14" name="矩形 13"/>
          <p:cNvSpPr/>
          <p:nvPr/>
        </p:nvSpPr>
        <p:spPr>
          <a:xfrm>
            <a:off x="3787745" y="3585686"/>
            <a:ext cx="1042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results[]</a:t>
            </a:r>
            <a:endParaRPr lang="zh-TW" alt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1557729"/>
              </p:ext>
            </p:extLst>
          </p:nvPr>
        </p:nvGraphicFramePr>
        <p:xfrm>
          <a:off x="4830018" y="3660698"/>
          <a:ext cx="4539220" cy="445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922">
                  <a:extLst>
                    <a:ext uri="{9D8B030D-6E8A-4147-A177-3AD203B41FA5}">
                      <a16:colId xmlns:a16="http://schemas.microsoft.com/office/drawing/2014/main" val="1565154476"/>
                    </a:ext>
                  </a:extLst>
                </a:gridCol>
                <a:gridCol w="453922">
                  <a:extLst>
                    <a:ext uri="{9D8B030D-6E8A-4147-A177-3AD203B41FA5}">
                      <a16:colId xmlns:a16="http://schemas.microsoft.com/office/drawing/2014/main" val="134876193"/>
                    </a:ext>
                  </a:extLst>
                </a:gridCol>
                <a:gridCol w="453922">
                  <a:extLst>
                    <a:ext uri="{9D8B030D-6E8A-4147-A177-3AD203B41FA5}">
                      <a16:colId xmlns:a16="http://schemas.microsoft.com/office/drawing/2014/main" val="2641464596"/>
                    </a:ext>
                  </a:extLst>
                </a:gridCol>
                <a:gridCol w="453922">
                  <a:extLst>
                    <a:ext uri="{9D8B030D-6E8A-4147-A177-3AD203B41FA5}">
                      <a16:colId xmlns:a16="http://schemas.microsoft.com/office/drawing/2014/main" val="1282595084"/>
                    </a:ext>
                  </a:extLst>
                </a:gridCol>
                <a:gridCol w="453922">
                  <a:extLst>
                    <a:ext uri="{9D8B030D-6E8A-4147-A177-3AD203B41FA5}">
                      <a16:colId xmlns:a16="http://schemas.microsoft.com/office/drawing/2014/main" val="3479901872"/>
                    </a:ext>
                  </a:extLst>
                </a:gridCol>
                <a:gridCol w="453922">
                  <a:extLst>
                    <a:ext uri="{9D8B030D-6E8A-4147-A177-3AD203B41FA5}">
                      <a16:colId xmlns:a16="http://schemas.microsoft.com/office/drawing/2014/main" val="1738084332"/>
                    </a:ext>
                  </a:extLst>
                </a:gridCol>
                <a:gridCol w="453922">
                  <a:extLst>
                    <a:ext uri="{9D8B030D-6E8A-4147-A177-3AD203B41FA5}">
                      <a16:colId xmlns:a16="http://schemas.microsoft.com/office/drawing/2014/main" val="981027845"/>
                    </a:ext>
                  </a:extLst>
                </a:gridCol>
                <a:gridCol w="453922">
                  <a:extLst>
                    <a:ext uri="{9D8B030D-6E8A-4147-A177-3AD203B41FA5}">
                      <a16:colId xmlns:a16="http://schemas.microsoft.com/office/drawing/2014/main" val="1368226184"/>
                    </a:ext>
                  </a:extLst>
                </a:gridCol>
                <a:gridCol w="453922">
                  <a:extLst>
                    <a:ext uri="{9D8B030D-6E8A-4147-A177-3AD203B41FA5}">
                      <a16:colId xmlns:a16="http://schemas.microsoft.com/office/drawing/2014/main" val="280702840"/>
                    </a:ext>
                  </a:extLst>
                </a:gridCol>
                <a:gridCol w="453922">
                  <a:extLst>
                    <a:ext uri="{9D8B030D-6E8A-4147-A177-3AD203B41FA5}">
                      <a16:colId xmlns:a16="http://schemas.microsoft.com/office/drawing/2014/main" val="4289446871"/>
                    </a:ext>
                  </a:extLst>
                </a:gridCol>
              </a:tblGrid>
              <a:tr h="44585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8288146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1474179"/>
              </p:ext>
            </p:extLst>
          </p:nvPr>
        </p:nvGraphicFramePr>
        <p:xfrm>
          <a:off x="4830018" y="3993596"/>
          <a:ext cx="4539220" cy="445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922">
                  <a:extLst>
                    <a:ext uri="{9D8B030D-6E8A-4147-A177-3AD203B41FA5}">
                      <a16:colId xmlns:a16="http://schemas.microsoft.com/office/drawing/2014/main" val="1565154476"/>
                    </a:ext>
                  </a:extLst>
                </a:gridCol>
                <a:gridCol w="453922">
                  <a:extLst>
                    <a:ext uri="{9D8B030D-6E8A-4147-A177-3AD203B41FA5}">
                      <a16:colId xmlns:a16="http://schemas.microsoft.com/office/drawing/2014/main" val="134876193"/>
                    </a:ext>
                  </a:extLst>
                </a:gridCol>
                <a:gridCol w="453922">
                  <a:extLst>
                    <a:ext uri="{9D8B030D-6E8A-4147-A177-3AD203B41FA5}">
                      <a16:colId xmlns:a16="http://schemas.microsoft.com/office/drawing/2014/main" val="2641464596"/>
                    </a:ext>
                  </a:extLst>
                </a:gridCol>
                <a:gridCol w="453922">
                  <a:extLst>
                    <a:ext uri="{9D8B030D-6E8A-4147-A177-3AD203B41FA5}">
                      <a16:colId xmlns:a16="http://schemas.microsoft.com/office/drawing/2014/main" val="1282595084"/>
                    </a:ext>
                  </a:extLst>
                </a:gridCol>
                <a:gridCol w="453922">
                  <a:extLst>
                    <a:ext uri="{9D8B030D-6E8A-4147-A177-3AD203B41FA5}">
                      <a16:colId xmlns:a16="http://schemas.microsoft.com/office/drawing/2014/main" val="3479901872"/>
                    </a:ext>
                  </a:extLst>
                </a:gridCol>
                <a:gridCol w="453922">
                  <a:extLst>
                    <a:ext uri="{9D8B030D-6E8A-4147-A177-3AD203B41FA5}">
                      <a16:colId xmlns:a16="http://schemas.microsoft.com/office/drawing/2014/main" val="1738084332"/>
                    </a:ext>
                  </a:extLst>
                </a:gridCol>
                <a:gridCol w="453922">
                  <a:extLst>
                    <a:ext uri="{9D8B030D-6E8A-4147-A177-3AD203B41FA5}">
                      <a16:colId xmlns:a16="http://schemas.microsoft.com/office/drawing/2014/main" val="981027845"/>
                    </a:ext>
                  </a:extLst>
                </a:gridCol>
                <a:gridCol w="453922">
                  <a:extLst>
                    <a:ext uri="{9D8B030D-6E8A-4147-A177-3AD203B41FA5}">
                      <a16:colId xmlns:a16="http://schemas.microsoft.com/office/drawing/2014/main" val="1368226184"/>
                    </a:ext>
                  </a:extLst>
                </a:gridCol>
                <a:gridCol w="453922">
                  <a:extLst>
                    <a:ext uri="{9D8B030D-6E8A-4147-A177-3AD203B41FA5}">
                      <a16:colId xmlns:a16="http://schemas.microsoft.com/office/drawing/2014/main" val="280702840"/>
                    </a:ext>
                  </a:extLst>
                </a:gridCol>
                <a:gridCol w="453922">
                  <a:extLst>
                    <a:ext uri="{9D8B030D-6E8A-4147-A177-3AD203B41FA5}">
                      <a16:colId xmlns:a16="http://schemas.microsoft.com/office/drawing/2014/main" val="4289446871"/>
                    </a:ext>
                  </a:extLst>
                </a:gridCol>
              </a:tblGrid>
              <a:tr h="44585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8288146"/>
                  </a:ext>
                </a:extLst>
              </a:tr>
            </a:tbl>
          </a:graphicData>
        </a:graphic>
      </p:graphicFrame>
      <p:sp>
        <p:nvSpPr>
          <p:cNvPr id="17" name="文字方塊 16"/>
          <p:cNvSpPr txBox="1"/>
          <p:nvPr/>
        </p:nvSpPr>
        <p:spPr>
          <a:xfrm>
            <a:off x="8985392" y="4001816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1</a:t>
            </a:r>
            <a:endParaRPr lang="zh-TW" alt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8060512" y="4001816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1</a:t>
            </a:r>
            <a:endParaRPr lang="zh-TW" alt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7619551" y="4001816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1</a:t>
            </a:r>
            <a:endParaRPr lang="zh-TW" alt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7157111" y="4001816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1</a:t>
            </a:r>
            <a:endParaRPr lang="zh-TW" alt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694671" y="4001816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1</a:t>
            </a:r>
            <a:endParaRPr lang="zh-TW" alt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6253710" y="4001816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1</a:t>
            </a:r>
            <a:endParaRPr lang="zh-TW" alt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5798441" y="4001816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1</a:t>
            </a:r>
            <a:endParaRPr lang="zh-TW" alt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4880732" y="4001816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1</a:t>
            </a:r>
            <a:endParaRPr lang="zh-TW" alt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5364651" y="4001816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1</a:t>
            </a:r>
            <a:endParaRPr lang="zh-TW" alt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橢圓 1"/>
          <p:cNvSpPr/>
          <p:nvPr/>
        </p:nvSpPr>
        <p:spPr>
          <a:xfrm>
            <a:off x="8485632" y="3585686"/>
            <a:ext cx="404322" cy="52086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681290" y="5574997"/>
            <a:ext cx="17908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C00000"/>
                </a:solidFill>
              </a:rPr>
              <a:t>Example06_08a</a:t>
            </a:r>
          </a:p>
        </p:txBody>
      </p:sp>
    </p:spTree>
    <p:extLst>
      <p:ext uri="{BB962C8B-B14F-4D97-AF65-F5344CB8AC3E}">
        <p14:creationId xmlns:p14="http://schemas.microsoft.com/office/powerpoint/2010/main" val="2588975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471" y="1378598"/>
            <a:ext cx="6519576" cy="5188889"/>
          </a:xfrm>
          <a:prstGeom prst="rect">
            <a:avLst/>
          </a:prstGeom>
        </p:spPr>
      </p:pic>
      <p:sp>
        <p:nvSpPr>
          <p:cNvPr id="11" name="內容版面配置區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範例四參考程式碼</a:t>
            </a:r>
            <a:r>
              <a:rPr lang="en-US" altLang="zh-TW" dirty="0" smtClean="0"/>
              <a:t>(</a:t>
            </a:r>
            <a:r>
              <a:rPr lang="zh-TW" altLang="en-US" dirty="0" smtClean="0"/>
              <a:t>一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5" name="向左箭號 4"/>
          <p:cNvSpPr/>
          <p:nvPr/>
        </p:nvSpPr>
        <p:spPr>
          <a:xfrm>
            <a:off x="4910529" y="3179642"/>
            <a:ext cx="2448036" cy="198034"/>
          </a:xfrm>
          <a:prstGeom prst="lef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右大括弧 5"/>
          <p:cNvSpPr/>
          <p:nvPr/>
        </p:nvSpPr>
        <p:spPr>
          <a:xfrm>
            <a:off x="4092893" y="2864174"/>
            <a:ext cx="512064" cy="850392"/>
          </a:xfrm>
          <a:prstGeom prst="rightBrac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7229047" y="325515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分離各個位數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7229047" y="5163580"/>
            <a:ext cx="3793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把各個位數當相對應</a:t>
            </a:r>
            <a:r>
              <a:rPr lang="en-US" altLang="zh-TW" dirty="0" smtClean="0"/>
              <a:t>results</a:t>
            </a:r>
            <a:r>
              <a:rPr lang="zh-TW" altLang="en-US" dirty="0" smtClean="0"/>
              <a:t>陣列加</a:t>
            </a:r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9" name="向左箭號 8"/>
          <p:cNvSpPr/>
          <p:nvPr/>
        </p:nvSpPr>
        <p:spPr>
          <a:xfrm>
            <a:off x="4975668" y="5096256"/>
            <a:ext cx="2317922" cy="188976"/>
          </a:xfrm>
          <a:prstGeom prst="lef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右大括弧 11"/>
          <p:cNvSpPr/>
          <p:nvPr/>
        </p:nvSpPr>
        <p:spPr>
          <a:xfrm>
            <a:off x="4268532" y="4872228"/>
            <a:ext cx="512064" cy="592836"/>
          </a:xfrm>
          <a:prstGeom prst="rightBrac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7405542" y="5899577"/>
            <a:ext cx="2614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為</a:t>
            </a:r>
            <a:r>
              <a:rPr lang="en-US" altLang="zh-TW" dirty="0" smtClean="0"/>
              <a:t>0</a:t>
            </a:r>
            <a:r>
              <a:rPr lang="zh-TW" altLang="en-US" dirty="0" smtClean="0"/>
              <a:t>的那個就是缺席的數</a:t>
            </a:r>
            <a:endParaRPr lang="zh-TW" altLang="en-US" dirty="0"/>
          </a:p>
        </p:txBody>
      </p:sp>
      <p:sp>
        <p:nvSpPr>
          <p:cNvPr id="14" name="向左箭號 13"/>
          <p:cNvSpPr/>
          <p:nvPr/>
        </p:nvSpPr>
        <p:spPr>
          <a:xfrm>
            <a:off x="6905603" y="5883343"/>
            <a:ext cx="544438" cy="225644"/>
          </a:xfrm>
          <a:prstGeom prst="lef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5542" y="551605"/>
            <a:ext cx="3951306" cy="2642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104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範例四</a:t>
            </a:r>
            <a:r>
              <a:rPr lang="zh-TW" altLang="en-US" dirty="0" smtClean="0"/>
              <a:t>思考方式二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677334" y="2392730"/>
            <a:ext cx="29145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輸入數字</a:t>
            </a:r>
            <a:r>
              <a:rPr lang="en-US" altLang="zh-TW" dirty="0"/>
              <a:t>=102345679</a:t>
            </a:r>
          </a:p>
          <a:p>
            <a:r>
              <a:rPr lang="zh-TW" altLang="en-US" dirty="0"/>
              <a:t>利用</a:t>
            </a:r>
            <a:r>
              <a:rPr lang="en-US" altLang="zh-TW" dirty="0"/>
              <a:t>%,/</a:t>
            </a:r>
            <a:r>
              <a:rPr lang="zh-TW" altLang="en-US" dirty="0"/>
              <a:t>兩種運算</a:t>
            </a:r>
          </a:p>
          <a:p>
            <a:r>
              <a:rPr lang="zh-TW" altLang="en-US" dirty="0"/>
              <a:t>拆解開後存入</a:t>
            </a:r>
            <a:r>
              <a:rPr lang="en-US" altLang="zh-TW" dirty="0"/>
              <a:t>numbers</a:t>
            </a:r>
            <a:r>
              <a:rPr lang="zh-TW" altLang="en-US" dirty="0"/>
              <a:t>陣列</a:t>
            </a:r>
            <a:endParaRPr lang="en-US" altLang="zh-TW" dirty="0"/>
          </a:p>
        </p:txBody>
      </p:sp>
      <p:grpSp>
        <p:nvGrpSpPr>
          <p:cNvPr id="3" name="群組 2"/>
          <p:cNvGrpSpPr/>
          <p:nvPr/>
        </p:nvGrpSpPr>
        <p:grpSpPr>
          <a:xfrm>
            <a:off x="4727448" y="2240717"/>
            <a:ext cx="4151376" cy="723486"/>
            <a:chOff x="4727448" y="2240717"/>
            <a:chExt cx="4151376" cy="723486"/>
          </a:xfrm>
        </p:grpSpPr>
        <p:graphicFrame>
          <p:nvGraphicFramePr>
            <p:cNvPr id="7" name="內容版面配置區 9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949321506"/>
                </p:ext>
              </p:extLst>
            </p:nvPr>
          </p:nvGraphicFramePr>
          <p:xfrm>
            <a:off x="4727448" y="2240717"/>
            <a:ext cx="4151376" cy="390588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461264">
                    <a:extLst>
                      <a:ext uri="{9D8B030D-6E8A-4147-A177-3AD203B41FA5}">
                        <a16:colId xmlns:a16="http://schemas.microsoft.com/office/drawing/2014/main" val="4207227746"/>
                      </a:ext>
                    </a:extLst>
                  </a:gridCol>
                  <a:gridCol w="461264">
                    <a:extLst>
                      <a:ext uri="{9D8B030D-6E8A-4147-A177-3AD203B41FA5}">
                        <a16:colId xmlns:a16="http://schemas.microsoft.com/office/drawing/2014/main" val="3342761298"/>
                      </a:ext>
                    </a:extLst>
                  </a:gridCol>
                  <a:gridCol w="461264">
                    <a:extLst>
                      <a:ext uri="{9D8B030D-6E8A-4147-A177-3AD203B41FA5}">
                        <a16:colId xmlns:a16="http://schemas.microsoft.com/office/drawing/2014/main" val="2819641645"/>
                      </a:ext>
                    </a:extLst>
                  </a:gridCol>
                  <a:gridCol w="461264">
                    <a:extLst>
                      <a:ext uri="{9D8B030D-6E8A-4147-A177-3AD203B41FA5}">
                        <a16:colId xmlns:a16="http://schemas.microsoft.com/office/drawing/2014/main" val="1264140590"/>
                      </a:ext>
                    </a:extLst>
                  </a:gridCol>
                  <a:gridCol w="461264">
                    <a:extLst>
                      <a:ext uri="{9D8B030D-6E8A-4147-A177-3AD203B41FA5}">
                        <a16:colId xmlns:a16="http://schemas.microsoft.com/office/drawing/2014/main" val="638624026"/>
                      </a:ext>
                    </a:extLst>
                  </a:gridCol>
                  <a:gridCol w="461264">
                    <a:extLst>
                      <a:ext uri="{9D8B030D-6E8A-4147-A177-3AD203B41FA5}">
                        <a16:colId xmlns:a16="http://schemas.microsoft.com/office/drawing/2014/main" val="307992627"/>
                      </a:ext>
                    </a:extLst>
                  </a:gridCol>
                  <a:gridCol w="461264">
                    <a:extLst>
                      <a:ext uri="{9D8B030D-6E8A-4147-A177-3AD203B41FA5}">
                        <a16:colId xmlns:a16="http://schemas.microsoft.com/office/drawing/2014/main" val="2654991999"/>
                      </a:ext>
                    </a:extLst>
                  </a:gridCol>
                  <a:gridCol w="461264">
                    <a:extLst>
                      <a:ext uri="{9D8B030D-6E8A-4147-A177-3AD203B41FA5}">
                        <a16:colId xmlns:a16="http://schemas.microsoft.com/office/drawing/2014/main" val="1199410603"/>
                      </a:ext>
                    </a:extLst>
                  </a:gridCol>
                  <a:gridCol w="461264">
                    <a:extLst>
                      <a:ext uri="{9D8B030D-6E8A-4147-A177-3AD203B41FA5}">
                        <a16:colId xmlns:a16="http://schemas.microsoft.com/office/drawing/2014/main" val="1592536230"/>
                      </a:ext>
                    </a:extLst>
                  </a:gridCol>
                </a:tblGrid>
                <a:tr h="390588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b="0" dirty="0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</a:rPr>
                          <a:t>0</a:t>
                        </a:r>
                        <a:endParaRPr lang="zh-TW" altLang="en-US" b="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endParaRPr>
                      </a:p>
                    </a:txBody>
                    <a:tcPr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b="0" dirty="0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</a:rPr>
                          <a:t>1</a:t>
                        </a:r>
                        <a:endParaRPr lang="zh-TW" altLang="en-US" b="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endParaRPr>
                      </a:p>
                    </a:txBody>
                    <a:tcPr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b="0" dirty="0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</a:rPr>
                          <a:t>2</a:t>
                        </a:r>
                        <a:endParaRPr lang="zh-TW" altLang="en-US" b="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endParaRPr>
                      </a:p>
                    </a:txBody>
                    <a:tcPr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b="0" dirty="0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</a:rPr>
                          <a:t>3</a:t>
                        </a:r>
                        <a:endParaRPr lang="zh-TW" altLang="en-US" b="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endParaRPr>
                      </a:p>
                    </a:txBody>
                    <a:tcPr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b="0" dirty="0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</a:rPr>
                          <a:t>4</a:t>
                        </a:r>
                        <a:endParaRPr lang="zh-TW" altLang="en-US" b="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endParaRPr>
                      </a:p>
                    </a:txBody>
                    <a:tcPr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b="0" dirty="0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</a:rPr>
                          <a:t>5</a:t>
                        </a:r>
                        <a:endParaRPr lang="zh-TW" altLang="en-US" b="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endParaRPr>
                      </a:p>
                    </a:txBody>
                    <a:tcPr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b="0" dirty="0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</a:rPr>
                          <a:t>6</a:t>
                        </a:r>
                        <a:endParaRPr lang="zh-TW" altLang="en-US" b="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endParaRPr>
                      </a:p>
                    </a:txBody>
                    <a:tcPr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b="0" dirty="0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</a:rPr>
                          <a:t>7</a:t>
                        </a:r>
                        <a:endParaRPr lang="zh-TW" altLang="en-US" b="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endParaRPr>
                      </a:p>
                    </a:txBody>
                    <a:tcPr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b="0" dirty="0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</a:rPr>
                          <a:t>8</a:t>
                        </a:r>
                        <a:endParaRPr lang="zh-TW" altLang="en-US" b="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endParaRPr>
                      </a:p>
                    </a:txBody>
                    <a:tcPr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845973120"/>
                    </a:ext>
                  </a:extLst>
                </a:tr>
              </a:tbl>
            </a:graphicData>
          </a:graphic>
        </p:graphicFrame>
        <p:graphicFrame>
          <p:nvGraphicFramePr>
            <p:cNvPr id="4" name="內容版面配置區 9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136086712"/>
                </p:ext>
              </p:extLst>
            </p:nvPr>
          </p:nvGraphicFramePr>
          <p:xfrm>
            <a:off x="4727448" y="2573615"/>
            <a:ext cx="4151376" cy="390588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461264">
                    <a:extLst>
                      <a:ext uri="{9D8B030D-6E8A-4147-A177-3AD203B41FA5}">
                        <a16:colId xmlns:a16="http://schemas.microsoft.com/office/drawing/2014/main" val="4207227746"/>
                      </a:ext>
                    </a:extLst>
                  </a:gridCol>
                  <a:gridCol w="461264">
                    <a:extLst>
                      <a:ext uri="{9D8B030D-6E8A-4147-A177-3AD203B41FA5}">
                        <a16:colId xmlns:a16="http://schemas.microsoft.com/office/drawing/2014/main" val="3342761298"/>
                      </a:ext>
                    </a:extLst>
                  </a:gridCol>
                  <a:gridCol w="461264">
                    <a:extLst>
                      <a:ext uri="{9D8B030D-6E8A-4147-A177-3AD203B41FA5}">
                        <a16:colId xmlns:a16="http://schemas.microsoft.com/office/drawing/2014/main" val="2819641645"/>
                      </a:ext>
                    </a:extLst>
                  </a:gridCol>
                  <a:gridCol w="461264">
                    <a:extLst>
                      <a:ext uri="{9D8B030D-6E8A-4147-A177-3AD203B41FA5}">
                        <a16:colId xmlns:a16="http://schemas.microsoft.com/office/drawing/2014/main" val="1264140590"/>
                      </a:ext>
                    </a:extLst>
                  </a:gridCol>
                  <a:gridCol w="461264">
                    <a:extLst>
                      <a:ext uri="{9D8B030D-6E8A-4147-A177-3AD203B41FA5}">
                        <a16:colId xmlns:a16="http://schemas.microsoft.com/office/drawing/2014/main" val="638624026"/>
                      </a:ext>
                    </a:extLst>
                  </a:gridCol>
                  <a:gridCol w="461264">
                    <a:extLst>
                      <a:ext uri="{9D8B030D-6E8A-4147-A177-3AD203B41FA5}">
                        <a16:colId xmlns:a16="http://schemas.microsoft.com/office/drawing/2014/main" val="307992627"/>
                      </a:ext>
                    </a:extLst>
                  </a:gridCol>
                  <a:gridCol w="461264">
                    <a:extLst>
                      <a:ext uri="{9D8B030D-6E8A-4147-A177-3AD203B41FA5}">
                        <a16:colId xmlns:a16="http://schemas.microsoft.com/office/drawing/2014/main" val="2654991999"/>
                      </a:ext>
                    </a:extLst>
                  </a:gridCol>
                  <a:gridCol w="461264">
                    <a:extLst>
                      <a:ext uri="{9D8B030D-6E8A-4147-A177-3AD203B41FA5}">
                        <a16:colId xmlns:a16="http://schemas.microsoft.com/office/drawing/2014/main" val="1199410603"/>
                      </a:ext>
                    </a:extLst>
                  </a:gridCol>
                  <a:gridCol w="461264">
                    <a:extLst>
                      <a:ext uri="{9D8B030D-6E8A-4147-A177-3AD203B41FA5}">
                        <a16:colId xmlns:a16="http://schemas.microsoft.com/office/drawing/2014/main" val="1592536230"/>
                      </a:ext>
                    </a:extLst>
                  </a:gridCol>
                </a:tblGrid>
                <a:tr h="390588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dirty="0" smtClean="0">
                            <a:solidFill>
                              <a:schemeClr val="tx1"/>
                            </a:solidFill>
                          </a:rPr>
                          <a:t>9</a:t>
                        </a:r>
                        <a:endParaRPr lang="zh-TW" altLang="en-US" dirty="0">
                          <a:solidFill>
                            <a:schemeClr val="tx1"/>
                          </a:solidFill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dirty="0" smtClean="0">
                            <a:solidFill>
                              <a:schemeClr val="tx1"/>
                            </a:solidFill>
                          </a:rPr>
                          <a:t>7</a:t>
                        </a:r>
                        <a:endParaRPr lang="zh-TW" altLang="en-US" dirty="0">
                          <a:solidFill>
                            <a:schemeClr val="tx1"/>
                          </a:solidFill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dirty="0" smtClean="0">
                            <a:solidFill>
                              <a:schemeClr val="tx1"/>
                            </a:solidFill>
                          </a:rPr>
                          <a:t>6</a:t>
                        </a:r>
                        <a:endParaRPr lang="zh-TW" altLang="en-US" dirty="0">
                          <a:solidFill>
                            <a:schemeClr val="tx1"/>
                          </a:solidFill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dirty="0" smtClean="0">
                            <a:solidFill>
                              <a:schemeClr val="tx1"/>
                            </a:solidFill>
                          </a:rPr>
                          <a:t>5</a:t>
                        </a:r>
                        <a:endParaRPr lang="zh-TW" altLang="en-US" dirty="0">
                          <a:solidFill>
                            <a:schemeClr val="tx1"/>
                          </a:solidFill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dirty="0" smtClean="0">
                            <a:solidFill>
                              <a:schemeClr val="tx1"/>
                            </a:solidFill>
                          </a:rPr>
                          <a:t>4</a:t>
                        </a:r>
                        <a:endParaRPr lang="zh-TW" altLang="en-US" dirty="0">
                          <a:solidFill>
                            <a:schemeClr val="tx1"/>
                          </a:solidFill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dirty="0" smtClean="0">
                            <a:solidFill>
                              <a:schemeClr val="tx1"/>
                            </a:solidFill>
                          </a:rPr>
                          <a:t>3</a:t>
                        </a:r>
                        <a:endParaRPr lang="zh-TW" altLang="en-US" dirty="0">
                          <a:solidFill>
                            <a:schemeClr val="tx1"/>
                          </a:solidFill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dirty="0" smtClean="0">
                            <a:solidFill>
                              <a:schemeClr val="tx1"/>
                            </a:solidFill>
                          </a:rPr>
                          <a:t>2</a:t>
                        </a:r>
                        <a:endParaRPr lang="zh-TW" altLang="en-US" dirty="0">
                          <a:solidFill>
                            <a:schemeClr val="tx1"/>
                          </a:solidFill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dirty="0" smtClean="0">
                            <a:solidFill>
                              <a:schemeClr val="tx1"/>
                            </a:solidFill>
                          </a:rPr>
                          <a:t>0</a:t>
                        </a:r>
                        <a:endParaRPr lang="zh-TW" altLang="en-US" dirty="0">
                          <a:solidFill>
                            <a:schemeClr val="tx1"/>
                          </a:solidFill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dirty="0" smtClean="0">
                            <a:solidFill>
                              <a:schemeClr val="tx1"/>
                            </a:solidFill>
                          </a:rPr>
                          <a:t>1</a:t>
                        </a:r>
                        <a:endParaRPr lang="zh-TW" altLang="en-US" dirty="0">
                          <a:solidFill>
                            <a:schemeClr val="tx1"/>
                          </a:solidFill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845973120"/>
                    </a:ext>
                  </a:extLst>
                </a:tr>
              </a:tbl>
            </a:graphicData>
          </a:graphic>
        </p:graphicFrame>
      </p:grpSp>
      <p:sp>
        <p:nvSpPr>
          <p:cNvPr id="9" name="矩形 8"/>
          <p:cNvSpPr/>
          <p:nvPr/>
        </p:nvSpPr>
        <p:spPr>
          <a:xfrm>
            <a:off x="3592179" y="2123720"/>
            <a:ext cx="12378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numbers[]</a:t>
            </a:r>
            <a:endParaRPr lang="zh-TW" alt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678666" y="3660698"/>
            <a:ext cx="88857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確認有</a:t>
            </a:r>
            <a:r>
              <a:rPr lang="en-US" altLang="zh-TW" dirty="0" smtClean="0"/>
              <a:t>9</a:t>
            </a:r>
            <a:r>
              <a:rPr lang="zh-TW" altLang="en-US" dirty="0" smtClean="0"/>
              <a:t>位數字後，把陣列中所有數字相加得到總合為</a:t>
            </a:r>
            <a:r>
              <a:rPr lang="en-US" altLang="zh-TW" dirty="0" smtClean="0"/>
              <a:t>37</a:t>
            </a:r>
            <a:r>
              <a:rPr lang="zh-TW" altLang="en-US" dirty="0" smtClean="0"/>
              <a:t>，但是以之</a:t>
            </a:r>
            <a:r>
              <a:rPr lang="en-US" altLang="zh-TW" dirty="0" smtClean="0"/>
              <a:t>1</a:t>
            </a:r>
            <a:r>
              <a:rPr lang="zh-TW" altLang="en-US" dirty="0" smtClean="0"/>
              <a:t>加到</a:t>
            </a:r>
            <a:r>
              <a:rPr lang="en-US" altLang="zh-TW" dirty="0" smtClean="0"/>
              <a:t>9</a:t>
            </a:r>
            <a:r>
              <a:rPr lang="zh-TW" altLang="en-US" dirty="0" smtClean="0"/>
              <a:t>總合為</a:t>
            </a:r>
            <a:r>
              <a:rPr lang="en-US" altLang="zh-TW" dirty="0" smtClean="0"/>
              <a:t>45</a:t>
            </a:r>
            <a:r>
              <a:rPr lang="zh-TW" altLang="en-US" dirty="0" smtClean="0"/>
              <a:t>，</a:t>
            </a:r>
            <a:endParaRPr lang="en-US" altLang="zh-TW" dirty="0" smtClean="0"/>
          </a:p>
          <a:p>
            <a:r>
              <a:rPr lang="zh-TW" altLang="en-US" dirty="0"/>
              <a:t>所以</a:t>
            </a:r>
            <a:r>
              <a:rPr lang="en-US" altLang="zh-TW" dirty="0" smtClean="0"/>
              <a:t>45-37=8</a:t>
            </a:r>
            <a:r>
              <a:rPr lang="zh-TW" altLang="en-US" dirty="0" smtClean="0"/>
              <a:t>，缺席</a:t>
            </a:r>
            <a:r>
              <a:rPr lang="zh-TW" altLang="en-US" dirty="0"/>
              <a:t>的</a:t>
            </a:r>
            <a:r>
              <a:rPr lang="zh-TW" altLang="en-US" dirty="0" smtClean="0"/>
              <a:t>數字就是</a:t>
            </a:r>
            <a:r>
              <a:rPr lang="en-US" altLang="zh-TW" dirty="0" smtClean="0"/>
              <a:t>8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  <p:sp>
        <p:nvSpPr>
          <p:cNvPr id="2" name="文字方塊 1"/>
          <p:cNvSpPr txBox="1"/>
          <p:nvPr/>
        </p:nvSpPr>
        <p:spPr>
          <a:xfrm>
            <a:off x="4830018" y="2979808"/>
            <a:ext cx="466345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00" dirty="0" smtClean="0">
                <a:solidFill>
                  <a:srgbClr val="FF0000"/>
                </a:solidFill>
              </a:rPr>
              <a:t>9 + 7 + 6 + 5 + 4 + 3 + 2 + 0 + 1 = 37</a:t>
            </a:r>
            <a:endParaRPr lang="zh-TW" altLang="en-US" sz="2200" dirty="0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77334" y="5290009"/>
            <a:ext cx="17972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Example06_08b</a:t>
            </a:r>
            <a:endParaRPr lang="en-US" altLang="zh-TW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2825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範例四</a:t>
            </a:r>
            <a:r>
              <a:rPr lang="zh-TW" altLang="en-US" dirty="0" smtClean="0"/>
              <a:t>參考</a:t>
            </a:r>
            <a:r>
              <a:rPr lang="zh-TW" altLang="en-US" dirty="0"/>
              <a:t>程式碼</a:t>
            </a:r>
            <a:r>
              <a:rPr lang="en-US" altLang="zh-TW" dirty="0" smtClean="0"/>
              <a:t>(</a:t>
            </a:r>
            <a:r>
              <a:rPr lang="zh-TW" altLang="en-US" dirty="0" smtClean="0"/>
              <a:t>二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270000"/>
            <a:ext cx="5710736" cy="5289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646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陣列應用時機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C00000"/>
                </a:solidFill>
              </a:rPr>
              <a:t>大量同類型資料</a:t>
            </a:r>
            <a:r>
              <a:rPr lang="zh-TW" altLang="en-US" dirty="0" smtClean="0"/>
              <a:t>，例如字串</a:t>
            </a:r>
            <a:r>
              <a:rPr lang="en-US" altLang="zh-TW" dirty="0" smtClean="0"/>
              <a:t>(</a:t>
            </a:r>
            <a:r>
              <a:rPr lang="zh-TW" altLang="en-US" dirty="0" smtClean="0"/>
              <a:t>姓名</a:t>
            </a:r>
            <a:r>
              <a:rPr lang="en-US" altLang="zh-TW" dirty="0" smtClean="0"/>
              <a:t>,</a:t>
            </a:r>
            <a:r>
              <a:rPr lang="zh-TW" altLang="en-US" dirty="0" smtClean="0"/>
              <a:t>地址</a:t>
            </a:r>
            <a:r>
              <a:rPr lang="en-US" altLang="zh-TW" dirty="0" smtClean="0"/>
              <a:t>,</a:t>
            </a:r>
            <a:r>
              <a:rPr lang="zh-TW" altLang="en-US" dirty="0" smtClean="0"/>
              <a:t>電話號碼</a:t>
            </a:r>
            <a:r>
              <a:rPr lang="en-US" altLang="zh-TW" dirty="0" smtClean="0"/>
              <a:t>…)</a:t>
            </a:r>
            <a:r>
              <a:rPr lang="zh-TW" altLang="en-US" dirty="0" smtClean="0"/>
              <a:t>，每日營業額、每小時氣溫、全班成績、交易金額</a:t>
            </a:r>
            <a:r>
              <a:rPr lang="en-US" altLang="zh-TW" dirty="0" smtClean="0"/>
              <a:t>….</a:t>
            </a:r>
          </a:p>
          <a:p>
            <a:r>
              <a:rPr lang="zh-TW" altLang="en-US" dirty="0" smtClean="0"/>
              <a:t>這些大量資料被</a:t>
            </a:r>
            <a:r>
              <a:rPr lang="zh-TW" altLang="en-US" b="1" u="sng" dirty="0" smtClean="0"/>
              <a:t>連續存放</a:t>
            </a:r>
            <a:r>
              <a:rPr lang="zh-TW" altLang="en-US" dirty="0" smtClean="0"/>
              <a:t>在記憶體中。</a:t>
            </a:r>
            <a:endParaRPr lang="en-US" altLang="zh-TW" dirty="0" smtClean="0"/>
          </a:p>
          <a:p>
            <a:r>
              <a:rPr lang="zh-TW" altLang="en-US" dirty="0" smtClean="0"/>
              <a:t>需要時可以很</a:t>
            </a:r>
            <a:r>
              <a:rPr lang="zh-TW" altLang="en-US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方便地</a:t>
            </a:r>
            <a:r>
              <a:rPr lang="zh-TW" altLang="en-US" dirty="0" smtClean="0"/>
              <a:t>取出運用。</a:t>
            </a:r>
            <a:endParaRPr lang="en-US" altLang="zh-TW" dirty="0" smtClean="0"/>
          </a:p>
          <a:p>
            <a:pPr lvl="1"/>
            <a:r>
              <a:rPr lang="zh-TW" altLang="en-US" b="1" u="sng" dirty="0" smtClean="0"/>
              <a:t>統計</a:t>
            </a:r>
            <a:r>
              <a:rPr lang="zh-TW" altLang="en-US" dirty="0" smtClean="0"/>
              <a:t>月</a:t>
            </a:r>
            <a:r>
              <a:rPr lang="en-US" altLang="zh-TW" dirty="0" smtClean="0"/>
              <a:t>/</a:t>
            </a:r>
            <a:r>
              <a:rPr lang="zh-TW" altLang="en-US" dirty="0" smtClean="0"/>
              <a:t>年營業額、平均氣溫</a:t>
            </a:r>
            <a:endParaRPr lang="en-US" altLang="zh-TW" dirty="0" smtClean="0"/>
          </a:p>
          <a:p>
            <a:pPr lvl="1"/>
            <a:r>
              <a:rPr lang="zh-TW" altLang="en-US" b="1" u="sng" dirty="0" smtClean="0"/>
              <a:t>繪製</a:t>
            </a:r>
            <a:r>
              <a:rPr lang="zh-TW" altLang="en-US" dirty="0" smtClean="0"/>
              <a:t>氣溫變化曲線</a:t>
            </a:r>
            <a:endParaRPr lang="en-US" altLang="zh-TW" dirty="0" smtClean="0"/>
          </a:p>
          <a:p>
            <a:pPr lvl="1"/>
            <a:r>
              <a:rPr lang="zh-TW" altLang="en-US" b="1" u="sng" dirty="0" smtClean="0"/>
              <a:t>尋找</a:t>
            </a:r>
            <a:r>
              <a:rPr lang="zh-TW" altLang="en-US" dirty="0" smtClean="0"/>
              <a:t>最高</a:t>
            </a:r>
            <a:r>
              <a:rPr lang="en-US" altLang="zh-TW" dirty="0" smtClean="0"/>
              <a:t>/</a:t>
            </a:r>
            <a:r>
              <a:rPr lang="zh-TW" altLang="en-US" dirty="0" smtClean="0"/>
              <a:t>低成績、最高</a:t>
            </a:r>
            <a:r>
              <a:rPr lang="en-US" altLang="zh-TW" dirty="0" smtClean="0"/>
              <a:t>/</a:t>
            </a:r>
            <a:r>
              <a:rPr lang="zh-TW" altLang="en-US" dirty="0" smtClean="0"/>
              <a:t>低氣溫</a:t>
            </a:r>
            <a:endParaRPr lang="en-US" altLang="zh-TW" dirty="0" smtClean="0"/>
          </a:p>
          <a:p>
            <a:pPr lvl="1"/>
            <a:r>
              <a:rPr lang="zh-TW" altLang="en-US" dirty="0"/>
              <a:t>依照成績高低</a:t>
            </a:r>
            <a:r>
              <a:rPr lang="zh-TW" altLang="en-US" b="1" u="sng" dirty="0"/>
              <a:t>排序</a:t>
            </a:r>
          </a:p>
        </p:txBody>
      </p:sp>
    </p:spTree>
    <p:extLst>
      <p:ext uri="{BB962C8B-B14F-4D97-AF65-F5344CB8AC3E}">
        <p14:creationId xmlns:p14="http://schemas.microsoft.com/office/powerpoint/2010/main" val="1704667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  <a:r>
              <a:rPr lang="zh-TW" altLang="en-US" dirty="0" smtClean="0"/>
              <a:t>四</a:t>
            </a:r>
            <a:r>
              <a:rPr lang="zh-TW" altLang="en-US" dirty="0"/>
              <a:t>參考程式碼</a:t>
            </a:r>
            <a:r>
              <a:rPr lang="en-US" altLang="zh-TW" dirty="0" smtClean="0"/>
              <a:t>(</a:t>
            </a:r>
            <a:r>
              <a:rPr lang="zh-TW" altLang="en-US" dirty="0" smtClean="0"/>
              <a:t>三</a:t>
            </a:r>
            <a:r>
              <a:rPr lang="en-US" altLang="zh-TW" dirty="0" smtClean="0"/>
              <a:t>)---</a:t>
            </a:r>
            <a:r>
              <a:rPr lang="zh-TW" altLang="en-US" dirty="0" smtClean="0"/>
              <a:t>再</a:t>
            </a:r>
            <a:r>
              <a:rPr lang="zh-TW" altLang="en-US" dirty="0"/>
              <a:t>精簡一點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270000"/>
            <a:ext cx="6006275" cy="5256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998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陣列的初始化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陣列元素如果未指定初始值，則陣列元素在實體產生時，會自動作初始化動作</a:t>
            </a:r>
          </a:p>
          <a:p>
            <a:pPr lvl="1"/>
            <a:r>
              <a:rPr lang="en-US" altLang="zh-TW" dirty="0" err="1" smtClean="0"/>
              <a:t>Int</a:t>
            </a:r>
            <a:r>
              <a:rPr lang="en-US" altLang="zh-TW" dirty="0" smtClean="0"/>
              <a:t>, long</a:t>
            </a:r>
            <a:r>
              <a:rPr lang="zh-TW" altLang="en-US" dirty="0" smtClean="0"/>
              <a:t>初始化</a:t>
            </a:r>
            <a:r>
              <a:rPr lang="zh-TW" altLang="en-US" dirty="0"/>
              <a:t>為</a:t>
            </a:r>
            <a:r>
              <a:rPr lang="en-US" altLang="zh-TW" dirty="0" smtClean="0"/>
              <a:t>0</a:t>
            </a:r>
            <a:endParaRPr lang="en-US" altLang="zh-TW" dirty="0"/>
          </a:p>
          <a:p>
            <a:pPr lvl="1"/>
            <a:r>
              <a:rPr lang="en-US" altLang="zh-TW" dirty="0" smtClean="0"/>
              <a:t>float</a:t>
            </a:r>
            <a:r>
              <a:rPr lang="zh-TW" altLang="en-US" dirty="0" smtClean="0"/>
              <a:t>或</a:t>
            </a:r>
            <a:r>
              <a:rPr lang="en-US" altLang="zh-TW" dirty="0" smtClean="0"/>
              <a:t>double</a:t>
            </a:r>
            <a:r>
              <a:rPr lang="zh-TW" altLang="en-US" dirty="0"/>
              <a:t>初始化為</a:t>
            </a:r>
            <a:r>
              <a:rPr lang="en-US" altLang="zh-TW" dirty="0" smtClean="0"/>
              <a:t>0.0</a:t>
            </a:r>
            <a:endParaRPr lang="en-US" altLang="zh-TW" dirty="0"/>
          </a:p>
          <a:p>
            <a:pPr lvl="1"/>
            <a:r>
              <a:rPr lang="en-US" altLang="zh-TW" dirty="0" smtClean="0"/>
              <a:t>char</a:t>
            </a:r>
            <a:r>
              <a:rPr lang="zh-TW" altLang="en-US" dirty="0" smtClean="0"/>
              <a:t>初始化為</a:t>
            </a:r>
            <a:r>
              <a:rPr lang="en-US" altLang="zh-TW" dirty="0" smtClean="0"/>
              <a:t>'\u0000‘</a:t>
            </a:r>
          </a:p>
          <a:p>
            <a:pPr lvl="1"/>
            <a:r>
              <a:rPr lang="en-US" altLang="zh-TW" dirty="0" err="1" smtClean="0"/>
              <a:t>boolean</a:t>
            </a:r>
            <a:r>
              <a:rPr lang="zh-TW" altLang="en-US" dirty="0"/>
              <a:t>初始化為</a:t>
            </a:r>
            <a:r>
              <a:rPr lang="en-US" altLang="zh-TW" dirty="0" smtClean="0"/>
              <a:t>false</a:t>
            </a:r>
          </a:p>
          <a:p>
            <a:pPr lvl="1"/>
            <a:r>
              <a:rPr lang="zh-TW" altLang="en-US" dirty="0" smtClean="0"/>
              <a:t>如果</a:t>
            </a:r>
            <a:r>
              <a:rPr lang="zh-TW" altLang="en-US" dirty="0"/>
              <a:t>陣列元素是物件的參考，則會被初始化為</a:t>
            </a:r>
            <a:r>
              <a:rPr lang="en-US" altLang="zh-TW" dirty="0"/>
              <a:t>null</a:t>
            </a:r>
          </a:p>
          <a:p>
            <a:r>
              <a:rPr lang="zh-TW" altLang="en-US" dirty="0"/>
              <a:t>在</a:t>
            </a:r>
            <a:r>
              <a:rPr lang="zh-TW" altLang="en-US" b="1" dirty="0">
                <a:solidFill>
                  <a:srgbClr val="C00000"/>
                </a:solidFill>
              </a:rPr>
              <a:t>宣告或產生</a:t>
            </a:r>
            <a:r>
              <a:rPr lang="zh-TW" altLang="en-US" dirty="0"/>
              <a:t>陣列實體時，設定陣列元素的初始內容，語法如下：</a:t>
            </a:r>
          </a:p>
          <a:p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1426464" y="4809744"/>
            <a:ext cx="662072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zh-TW" sz="1400" dirty="0"/>
              <a:t>語法一：</a:t>
            </a:r>
            <a:r>
              <a:rPr lang="zh-TW" altLang="zh-TW" sz="1400" b="1" dirty="0"/>
              <a:t>資料型態 陣列名稱</a:t>
            </a:r>
            <a:r>
              <a:rPr lang="en-US" altLang="zh-TW" sz="1400" b="1" dirty="0"/>
              <a:t>[ ] = new </a:t>
            </a:r>
            <a:r>
              <a:rPr lang="zh-TW" altLang="zh-TW" sz="1400" b="1" dirty="0"/>
              <a:t>資料型態</a:t>
            </a:r>
            <a:r>
              <a:rPr lang="en-US" altLang="zh-TW" sz="1400" b="1" dirty="0"/>
              <a:t>[ ]</a:t>
            </a:r>
            <a:r>
              <a:rPr lang="en-US" altLang="zh-TW" sz="1400" b="1" dirty="0">
                <a:solidFill>
                  <a:srgbClr val="C00000"/>
                </a:solidFill>
              </a:rPr>
              <a:t>{</a:t>
            </a:r>
            <a:r>
              <a:rPr lang="zh-TW" altLang="zh-TW" sz="1400" b="1" dirty="0">
                <a:solidFill>
                  <a:srgbClr val="C00000"/>
                </a:solidFill>
              </a:rPr>
              <a:t>元素</a:t>
            </a:r>
            <a:r>
              <a:rPr lang="en-US" altLang="zh-TW" sz="1400" b="1" dirty="0">
                <a:solidFill>
                  <a:srgbClr val="C00000"/>
                </a:solidFill>
              </a:rPr>
              <a:t>1</a:t>
            </a:r>
            <a:r>
              <a:rPr lang="zh-TW" altLang="zh-TW" sz="1400" b="1" dirty="0">
                <a:solidFill>
                  <a:srgbClr val="C00000"/>
                </a:solidFill>
              </a:rPr>
              <a:t>初始值</a:t>
            </a:r>
            <a:r>
              <a:rPr lang="en-US" altLang="zh-TW" sz="1400" b="1" dirty="0">
                <a:solidFill>
                  <a:srgbClr val="C00000"/>
                </a:solidFill>
              </a:rPr>
              <a:t>,</a:t>
            </a:r>
            <a:r>
              <a:rPr lang="zh-TW" altLang="zh-TW" sz="1400" b="1" dirty="0">
                <a:solidFill>
                  <a:srgbClr val="C00000"/>
                </a:solidFill>
              </a:rPr>
              <a:t>元素</a:t>
            </a:r>
            <a:r>
              <a:rPr lang="en-US" altLang="zh-TW" sz="1400" b="1" dirty="0">
                <a:solidFill>
                  <a:srgbClr val="C00000"/>
                </a:solidFill>
              </a:rPr>
              <a:t>2</a:t>
            </a:r>
            <a:r>
              <a:rPr lang="zh-TW" altLang="zh-TW" sz="1400" b="1" dirty="0">
                <a:solidFill>
                  <a:srgbClr val="C00000"/>
                </a:solidFill>
              </a:rPr>
              <a:t>初始值</a:t>
            </a:r>
            <a:r>
              <a:rPr lang="en-US" altLang="zh-TW" sz="1400" b="1" dirty="0">
                <a:solidFill>
                  <a:srgbClr val="C00000"/>
                </a:solidFill>
              </a:rPr>
              <a:t>,…}</a:t>
            </a:r>
            <a:r>
              <a:rPr lang="en-US" altLang="zh-TW" sz="1400" b="1" dirty="0"/>
              <a:t>;</a:t>
            </a:r>
            <a:endParaRPr lang="zh-TW" altLang="zh-TW" sz="1400" dirty="0"/>
          </a:p>
          <a:p>
            <a:r>
              <a:rPr lang="zh-TW" altLang="zh-TW" sz="1400" dirty="0"/>
              <a:t>語法二：</a:t>
            </a:r>
            <a:r>
              <a:rPr lang="zh-TW" altLang="zh-TW" sz="1400" b="1" dirty="0"/>
              <a:t>資料型態</a:t>
            </a:r>
            <a:r>
              <a:rPr lang="en-US" altLang="zh-TW" sz="1400" b="1" dirty="0"/>
              <a:t>[ ] </a:t>
            </a:r>
            <a:r>
              <a:rPr lang="zh-TW" altLang="zh-TW" sz="1400" b="1" dirty="0"/>
              <a:t>陣列名稱</a:t>
            </a:r>
            <a:r>
              <a:rPr lang="en-US" altLang="zh-TW" sz="1400" b="1" dirty="0"/>
              <a:t> = new </a:t>
            </a:r>
            <a:r>
              <a:rPr lang="zh-TW" altLang="zh-TW" sz="1400" b="1" dirty="0"/>
              <a:t>資料型態</a:t>
            </a:r>
            <a:r>
              <a:rPr lang="en-US" altLang="zh-TW" sz="1400" b="1" dirty="0"/>
              <a:t>[ ]</a:t>
            </a:r>
            <a:r>
              <a:rPr lang="en-US" altLang="zh-TW" sz="1400" b="1" dirty="0">
                <a:solidFill>
                  <a:srgbClr val="C00000"/>
                </a:solidFill>
              </a:rPr>
              <a:t>{</a:t>
            </a:r>
            <a:r>
              <a:rPr lang="zh-TW" altLang="zh-TW" sz="1400" b="1" dirty="0">
                <a:solidFill>
                  <a:srgbClr val="C00000"/>
                </a:solidFill>
              </a:rPr>
              <a:t>元素</a:t>
            </a:r>
            <a:r>
              <a:rPr lang="en-US" altLang="zh-TW" sz="1400" b="1" dirty="0">
                <a:solidFill>
                  <a:srgbClr val="C00000"/>
                </a:solidFill>
              </a:rPr>
              <a:t>1</a:t>
            </a:r>
            <a:r>
              <a:rPr lang="zh-TW" altLang="zh-TW" sz="1400" b="1" dirty="0">
                <a:solidFill>
                  <a:srgbClr val="C00000"/>
                </a:solidFill>
              </a:rPr>
              <a:t>初始值</a:t>
            </a:r>
            <a:r>
              <a:rPr lang="en-US" altLang="zh-TW" sz="1400" b="1" dirty="0">
                <a:solidFill>
                  <a:srgbClr val="C00000"/>
                </a:solidFill>
              </a:rPr>
              <a:t>,</a:t>
            </a:r>
            <a:r>
              <a:rPr lang="zh-TW" altLang="zh-TW" sz="1400" b="1" dirty="0">
                <a:solidFill>
                  <a:srgbClr val="C00000"/>
                </a:solidFill>
              </a:rPr>
              <a:t>元素</a:t>
            </a:r>
            <a:r>
              <a:rPr lang="en-US" altLang="zh-TW" sz="1400" b="1" dirty="0">
                <a:solidFill>
                  <a:srgbClr val="C00000"/>
                </a:solidFill>
              </a:rPr>
              <a:t>2</a:t>
            </a:r>
            <a:r>
              <a:rPr lang="zh-TW" altLang="zh-TW" sz="1400" b="1" dirty="0">
                <a:solidFill>
                  <a:srgbClr val="C00000"/>
                </a:solidFill>
              </a:rPr>
              <a:t>初始值</a:t>
            </a:r>
            <a:r>
              <a:rPr lang="en-US" altLang="zh-TW" sz="1400" b="1" dirty="0">
                <a:solidFill>
                  <a:srgbClr val="C00000"/>
                </a:solidFill>
              </a:rPr>
              <a:t>,…}</a:t>
            </a:r>
            <a:r>
              <a:rPr lang="en-US" altLang="zh-TW" sz="1400" b="1" dirty="0"/>
              <a:t>;</a:t>
            </a:r>
            <a:endParaRPr lang="zh-TW" altLang="zh-TW" sz="1400" dirty="0"/>
          </a:p>
          <a:p>
            <a:r>
              <a:rPr lang="zh-TW" altLang="zh-TW" sz="1400" dirty="0"/>
              <a:t>語法三：</a:t>
            </a:r>
            <a:r>
              <a:rPr lang="zh-TW" altLang="zh-TW" sz="1400" b="1" dirty="0"/>
              <a:t>資料型態 陣列名稱</a:t>
            </a:r>
            <a:r>
              <a:rPr lang="en-US" altLang="zh-TW" sz="1400" b="1" dirty="0"/>
              <a:t>[ ]</a:t>
            </a:r>
            <a:r>
              <a:rPr lang="en-US" altLang="zh-TW" sz="1400" b="1" dirty="0">
                <a:solidFill>
                  <a:srgbClr val="C00000"/>
                </a:solidFill>
              </a:rPr>
              <a:t> = {</a:t>
            </a:r>
            <a:r>
              <a:rPr lang="zh-TW" altLang="zh-TW" sz="1400" b="1" dirty="0">
                <a:solidFill>
                  <a:srgbClr val="C00000"/>
                </a:solidFill>
              </a:rPr>
              <a:t>元素</a:t>
            </a:r>
            <a:r>
              <a:rPr lang="en-US" altLang="zh-TW" sz="1400" b="1" dirty="0">
                <a:solidFill>
                  <a:srgbClr val="C00000"/>
                </a:solidFill>
              </a:rPr>
              <a:t>1</a:t>
            </a:r>
            <a:r>
              <a:rPr lang="zh-TW" altLang="zh-TW" sz="1400" b="1" dirty="0">
                <a:solidFill>
                  <a:srgbClr val="C00000"/>
                </a:solidFill>
              </a:rPr>
              <a:t>初始值</a:t>
            </a:r>
            <a:r>
              <a:rPr lang="en-US" altLang="zh-TW" sz="1400" b="1" dirty="0">
                <a:solidFill>
                  <a:srgbClr val="C00000"/>
                </a:solidFill>
              </a:rPr>
              <a:t>,</a:t>
            </a:r>
            <a:r>
              <a:rPr lang="zh-TW" altLang="zh-TW" sz="1400" b="1" dirty="0">
                <a:solidFill>
                  <a:srgbClr val="C00000"/>
                </a:solidFill>
              </a:rPr>
              <a:t>元素</a:t>
            </a:r>
            <a:r>
              <a:rPr lang="en-US" altLang="zh-TW" sz="1400" b="1" dirty="0">
                <a:solidFill>
                  <a:srgbClr val="C00000"/>
                </a:solidFill>
              </a:rPr>
              <a:t>2</a:t>
            </a:r>
            <a:r>
              <a:rPr lang="zh-TW" altLang="zh-TW" sz="1400" b="1" dirty="0">
                <a:solidFill>
                  <a:srgbClr val="C00000"/>
                </a:solidFill>
              </a:rPr>
              <a:t>初始值</a:t>
            </a:r>
            <a:r>
              <a:rPr lang="en-US" altLang="zh-TW" sz="1400" b="1" dirty="0">
                <a:solidFill>
                  <a:srgbClr val="C00000"/>
                </a:solidFill>
              </a:rPr>
              <a:t>,…};</a:t>
            </a:r>
            <a:endParaRPr lang="zh-TW" altLang="zh-TW" sz="1400" dirty="0">
              <a:solidFill>
                <a:srgbClr val="C00000"/>
              </a:solidFill>
            </a:endParaRPr>
          </a:p>
          <a:p>
            <a:r>
              <a:rPr lang="zh-TW" altLang="zh-TW" sz="1400" dirty="0"/>
              <a:t>語法四：</a:t>
            </a:r>
            <a:r>
              <a:rPr lang="zh-TW" altLang="zh-TW" sz="1400" b="1" dirty="0"/>
              <a:t>資料型態</a:t>
            </a:r>
            <a:r>
              <a:rPr lang="en-US" altLang="zh-TW" sz="1400" b="1" dirty="0"/>
              <a:t>[ ] </a:t>
            </a:r>
            <a:r>
              <a:rPr lang="zh-TW" altLang="zh-TW" sz="1400" b="1" dirty="0"/>
              <a:t>陣列名稱</a:t>
            </a:r>
            <a:r>
              <a:rPr lang="en-US" altLang="zh-TW" sz="1400" b="1" dirty="0">
                <a:solidFill>
                  <a:srgbClr val="C00000"/>
                </a:solidFill>
              </a:rPr>
              <a:t> = {</a:t>
            </a:r>
            <a:r>
              <a:rPr lang="zh-TW" altLang="zh-TW" sz="1400" b="1" dirty="0">
                <a:solidFill>
                  <a:srgbClr val="C00000"/>
                </a:solidFill>
              </a:rPr>
              <a:t>元素</a:t>
            </a:r>
            <a:r>
              <a:rPr lang="en-US" altLang="zh-TW" sz="1400" b="1" dirty="0">
                <a:solidFill>
                  <a:srgbClr val="C00000"/>
                </a:solidFill>
              </a:rPr>
              <a:t>1</a:t>
            </a:r>
            <a:r>
              <a:rPr lang="zh-TW" altLang="zh-TW" sz="1400" b="1" dirty="0">
                <a:solidFill>
                  <a:srgbClr val="C00000"/>
                </a:solidFill>
              </a:rPr>
              <a:t>初始值</a:t>
            </a:r>
            <a:r>
              <a:rPr lang="en-US" altLang="zh-TW" sz="1400" b="1" dirty="0">
                <a:solidFill>
                  <a:srgbClr val="C00000"/>
                </a:solidFill>
              </a:rPr>
              <a:t>,</a:t>
            </a:r>
            <a:r>
              <a:rPr lang="zh-TW" altLang="zh-TW" sz="1400" b="1" dirty="0">
                <a:solidFill>
                  <a:srgbClr val="C00000"/>
                </a:solidFill>
              </a:rPr>
              <a:t>元素</a:t>
            </a:r>
            <a:r>
              <a:rPr lang="en-US" altLang="zh-TW" sz="1400" b="1" dirty="0">
                <a:solidFill>
                  <a:srgbClr val="C00000"/>
                </a:solidFill>
              </a:rPr>
              <a:t>2</a:t>
            </a:r>
            <a:r>
              <a:rPr lang="zh-TW" altLang="zh-TW" sz="1400" b="1" dirty="0">
                <a:solidFill>
                  <a:srgbClr val="C00000"/>
                </a:solidFill>
              </a:rPr>
              <a:t>初始值</a:t>
            </a:r>
            <a:r>
              <a:rPr lang="en-US" altLang="zh-TW" sz="1400" b="1" dirty="0" smtClean="0">
                <a:solidFill>
                  <a:srgbClr val="C00000"/>
                </a:solidFill>
              </a:rPr>
              <a:t>,…}</a:t>
            </a:r>
            <a:r>
              <a:rPr lang="en-US" altLang="zh-TW" sz="1400" b="1" dirty="0" smtClean="0"/>
              <a:t>;</a:t>
            </a:r>
            <a:endParaRPr lang="zh-TW" altLang="en-US" sz="1400" dirty="0"/>
          </a:p>
        </p:txBody>
      </p:sp>
      <p:sp>
        <p:nvSpPr>
          <p:cNvPr id="5" name="矩形 4"/>
          <p:cNvSpPr/>
          <p:nvPr/>
        </p:nvSpPr>
        <p:spPr>
          <a:xfrm>
            <a:off x="2030242" y="6086885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>
                <a:solidFill>
                  <a:srgbClr val="0070C0"/>
                </a:solidFill>
              </a:rPr>
              <a:t>不需要設定元素個數值</a:t>
            </a:r>
          </a:p>
        </p:txBody>
      </p:sp>
      <p:sp>
        <p:nvSpPr>
          <p:cNvPr id="6" name="向右箭號 5"/>
          <p:cNvSpPr/>
          <p:nvPr/>
        </p:nvSpPr>
        <p:spPr>
          <a:xfrm rot="16200000">
            <a:off x="2869734" y="5847659"/>
            <a:ext cx="311692" cy="16676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1723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陣列初始化範例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555" y="2270569"/>
            <a:ext cx="6905625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203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練習五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Two sum-----</a:t>
            </a:r>
            <a:r>
              <a:rPr lang="en-US" altLang="zh-TW" dirty="0" err="1" smtClean="0"/>
              <a:t>leetcode</a:t>
            </a:r>
            <a:r>
              <a:rPr lang="zh-TW" altLang="en-US" dirty="0" smtClean="0"/>
              <a:t>天字第一題改編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給一個陣列的</a:t>
            </a:r>
            <a:r>
              <a:rPr lang="zh-TW" altLang="en-US" dirty="0"/>
              <a:t>不重複</a:t>
            </a:r>
            <a:r>
              <a:rPr lang="zh-TW" altLang="en-US" dirty="0" smtClean="0"/>
              <a:t>整數數字，輸入另一個整數，請用陣列中的兩個數湊出輸入的數字。</a:t>
            </a:r>
            <a:endParaRPr lang="en-US" altLang="zh-TW" dirty="0" smtClean="0"/>
          </a:p>
          <a:p>
            <a:r>
              <a:rPr lang="zh-TW" altLang="en-US" dirty="0"/>
              <a:t>例：</a:t>
            </a:r>
            <a:r>
              <a:rPr lang="en-US" altLang="zh-TW" dirty="0"/>
              <a:t>[</a:t>
            </a:r>
            <a:r>
              <a:rPr lang="en-US" altLang="zh-TW" dirty="0" smtClean="0"/>
              <a:t>1,2,4,8,15,6]</a:t>
            </a:r>
            <a:r>
              <a:rPr lang="zh-TW" altLang="en-US" dirty="0" smtClean="0"/>
              <a:t>，輸入</a:t>
            </a:r>
            <a:r>
              <a:rPr lang="en-US" altLang="zh-TW" dirty="0" smtClean="0"/>
              <a:t>9</a:t>
            </a:r>
            <a:r>
              <a:rPr lang="zh-TW" altLang="en-US" dirty="0" smtClean="0"/>
              <a:t>，則輸出 </a:t>
            </a:r>
            <a:r>
              <a:rPr lang="en-US" altLang="zh-TW" dirty="0" smtClean="0"/>
              <a:t>1+8=9</a:t>
            </a:r>
          </a:p>
          <a:p>
            <a:r>
              <a:rPr lang="zh-TW" altLang="en-US" dirty="0" smtClean="0"/>
              <a:t>陣列在程式中寫死。</a:t>
            </a:r>
            <a:endParaRPr lang="en-US" altLang="zh-TW" dirty="0" smtClean="0"/>
          </a:p>
          <a:p>
            <a:r>
              <a:rPr lang="zh-TW" altLang="en-US" dirty="0"/>
              <a:t>思考怎麼找出兩個數的合為輸入的數</a:t>
            </a:r>
            <a:r>
              <a:rPr lang="zh-TW" altLang="en-US" dirty="0" smtClean="0"/>
              <a:t>！</a:t>
            </a:r>
            <a:endParaRPr lang="en-US" altLang="zh-TW" dirty="0" smtClean="0"/>
          </a:p>
          <a:p>
            <a:r>
              <a:rPr lang="zh-TW" altLang="en-US" dirty="0"/>
              <a:t>方法一：暴力</a:t>
            </a:r>
            <a:r>
              <a:rPr lang="zh-TW" altLang="en-US" dirty="0" smtClean="0"/>
              <a:t>法，雙重迴圈直接所有組合加看看！</a:t>
            </a:r>
            <a:endParaRPr lang="en-US" altLang="zh-TW" dirty="0" smtClean="0"/>
          </a:p>
          <a:p>
            <a:r>
              <a:rPr lang="zh-TW" altLang="en-US" dirty="0"/>
              <a:t>方法二</a:t>
            </a:r>
            <a:r>
              <a:rPr lang="zh-TW" altLang="en-US" dirty="0" smtClean="0"/>
              <a:t>：</a:t>
            </a:r>
            <a:r>
              <a:rPr lang="en-US" altLang="zh-TW" dirty="0" smtClean="0"/>
              <a:t>Hash Table(</a:t>
            </a:r>
            <a:r>
              <a:rPr lang="zh-TW" altLang="en-US" dirty="0" smtClean="0"/>
              <a:t>以後教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77334" y="5290009"/>
            <a:ext cx="16690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Example06_09</a:t>
            </a:r>
            <a:endParaRPr lang="en-US" altLang="zh-TW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5632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練習五參考程式碼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不太理想，重複輸出了！再改進一下！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6591" y="1847089"/>
            <a:ext cx="3465908" cy="2765653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847089"/>
            <a:ext cx="6982172" cy="5010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082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泡泡排序法</a:t>
            </a:r>
            <a:r>
              <a:rPr lang="en-US" altLang="zh-TW" dirty="0" smtClean="0"/>
              <a:t>(Bubble sort)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『</a:t>
            </a:r>
            <a:r>
              <a:rPr lang="zh-TW" altLang="en-US" dirty="0"/>
              <a:t>氣泡排序法</a:t>
            </a:r>
            <a:r>
              <a:rPr lang="en-US" altLang="zh-TW" dirty="0"/>
              <a:t>』</a:t>
            </a:r>
            <a:r>
              <a:rPr lang="zh-TW" altLang="en-US" dirty="0"/>
              <a:t>是一種非常簡單且容易的排序</a:t>
            </a:r>
            <a:r>
              <a:rPr lang="zh-TW" altLang="en-US" dirty="0" smtClean="0"/>
              <a:t>方法</a:t>
            </a:r>
            <a:endParaRPr lang="en-US" altLang="zh-TW" dirty="0" smtClean="0"/>
          </a:p>
          <a:p>
            <a:r>
              <a:rPr lang="zh-TW" altLang="zh-TW" dirty="0"/>
              <a:t>將相鄰兩個</a:t>
            </a:r>
            <a:r>
              <a:rPr lang="zh-TW" altLang="zh-TW" dirty="0" smtClean="0"/>
              <a:t>資料</a:t>
            </a:r>
            <a:r>
              <a:rPr lang="zh-TW" altLang="en-US" dirty="0" smtClean="0"/>
              <a:t>捉對</a:t>
            </a:r>
            <a:r>
              <a:rPr lang="zh-TW" altLang="zh-TW" dirty="0" smtClean="0"/>
              <a:t>互相</a:t>
            </a:r>
            <a:r>
              <a:rPr lang="zh-TW" altLang="zh-TW" dirty="0"/>
              <a:t>比較，依據比較結果，決定資料是否需要對調，由於整個執行過程，有如氣泡逐漸浮上水面，因而得名</a:t>
            </a:r>
            <a:endParaRPr lang="zh-TW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1170031"/>
              </p:ext>
            </p:extLst>
          </p:nvPr>
        </p:nvGraphicFramePr>
        <p:xfrm>
          <a:off x="1209040" y="3685033"/>
          <a:ext cx="2411984" cy="251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996">
                  <a:extLst>
                    <a:ext uri="{9D8B030D-6E8A-4147-A177-3AD203B41FA5}">
                      <a16:colId xmlns:a16="http://schemas.microsoft.com/office/drawing/2014/main" val="3612708051"/>
                    </a:ext>
                  </a:extLst>
                </a:gridCol>
                <a:gridCol w="602996">
                  <a:extLst>
                    <a:ext uri="{9D8B030D-6E8A-4147-A177-3AD203B41FA5}">
                      <a16:colId xmlns:a16="http://schemas.microsoft.com/office/drawing/2014/main" val="3451114075"/>
                    </a:ext>
                  </a:extLst>
                </a:gridCol>
                <a:gridCol w="602996">
                  <a:extLst>
                    <a:ext uri="{9D8B030D-6E8A-4147-A177-3AD203B41FA5}">
                      <a16:colId xmlns:a16="http://schemas.microsoft.com/office/drawing/2014/main" val="3964274016"/>
                    </a:ext>
                  </a:extLst>
                </a:gridCol>
                <a:gridCol w="602996">
                  <a:extLst>
                    <a:ext uri="{9D8B030D-6E8A-4147-A177-3AD203B41FA5}">
                      <a16:colId xmlns:a16="http://schemas.microsoft.com/office/drawing/2014/main" val="1104849021"/>
                    </a:ext>
                  </a:extLst>
                </a:gridCol>
              </a:tblGrid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3126856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2154913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3287820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938532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148552"/>
                  </a:ext>
                </a:extLst>
              </a:tr>
            </a:tbl>
          </a:graphicData>
        </a:graphic>
      </p:graphicFrame>
      <p:sp>
        <p:nvSpPr>
          <p:cNvPr id="6" name="弧形 5"/>
          <p:cNvSpPr/>
          <p:nvPr/>
        </p:nvSpPr>
        <p:spPr>
          <a:xfrm>
            <a:off x="1463040" y="3872375"/>
            <a:ext cx="393192" cy="457200"/>
          </a:xfrm>
          <a:prstGeom prst="arc">
            <a:avLst>
              <a:gd name="adj1" fmla="val 16200000"/>
              <a:gd name="adj2" fmla="val 5406368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弧形 6"/>
          <p:cNvSpPr/>
          <p:nvPr/>
        </p:nvSpPr>
        <p:spPr>
          <a:xfrm>
            <a:off x="2136648" y="4349166"/>
            <a:ext cx="393192" cy="457200"/>
          </a:xfrm>
          <a:prstGeom prst="arc">
            <a:avLst>
              <a:gd name="adj1" fmla="val 16200000"/>
              <a:gd name="adj2" fmla="val 5406368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弧形 7"/>
          <p:cNvSpPr/>
          <p:nvPr/>
        </p:nvSpPr>
        <p:spPr>
          <a:xfrm>
            <a:off x="2737104" y="4845548"/>
            <a:ext cx="393192" cy="457200"/>
          </a:xfrm>
          <a:prstGeom prst="arc">
            <a:avLst>
              <a:gd name="adj1" fmla="val 16200000"/>
              <a:gd name="adj2" fmla="val 5406368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弧形 8"/>
          <p:cNvSpPr/>
          <p:nvPr/>
        </p:nvSpPr>
        <p:spPr>
          <a:xfrm>
            <a:off x="3227832" y="5434698"/>
            <a:ext cx="393192" cy="457200"/>
          </a:xfrm>
          <a:prstGeom prst="arc">
            <a:avLst>
              <a:gd name="adj1" fmla="val 16200000"/>
              <a:gd name="adj2" fmla="val 5406368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1833748" y="3378659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C00000"/>
                </a:solidFill>
              </a:rPr>
              <a:t>第</a:t>
            </a:r>
            <a:r>
              <a:rPr lang="en-US" altLang="zh-TW" b="1" dirty="0" smtClean="0">
                <a:solidFill>
                  <a:srgbClr val="C00000"/>
                </a:solidFill>
              </a:rPr>
              <a:t>1</a:t>
            </a:r>
            <a:r>
              <a:rPr lang="zh-TW" altLang="en-US" b="1" dirty="0" smtClean="0">
                <a:solidFill>
                  <a:srgbClr val="C00000"/>
                </a:solidFill>
              </a:rPr>
              <a:t>回合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1015180"/>
              </p:ext>
            </p:extLst>
          </p:nvPr>
        </p:nvGraphicFramePr>
        <p:xfrm>
          <a:off x="3875024" y="3695702"/>
          <a:ext cx="1808988" cy="251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996">
                  <a:extLst>
                    <a:ext uri="{9D8B030D-6E8A-4147-A177-3AD203B41FA5}">
                      <a16:colId xmlns:a16="http://schemas.microsoft.com/office/drawing/2014/main" val="3612708051"/>
                    </a:ext>
                  </a:extLst>
                </a:gridCol>
                <a:gridCol w="602996">
                  <a:extLst>
                    <a:ext uri="{9D8B030D-6E8A-4147-A177-3AD203B41FA5}">
                      <a16:colId xmlns:a16="http://schemas.microsoft.com/office/drawing/2014/main" val="3451114075"/>
                    </a:ext>
                  </a:extLst>
                </a:gridCol>
                <a:gridCol w="602996">
                  <a:extLst>
                    <a:ext uri="{9D8B030D-6E8A-4147-A177-3AD203B41FA5}">
                      <a16:colId xmlns:a16="http://schemas.microsoft.com/office/drawing/2014/main" val="3964274016"/>
                    </a:ext>
                  </a:extLst>
                </a:gridCol>
              </a:tblGrid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3126856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2154913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3287820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938532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148552"/>
                  </a:ext>
                </a:extLst>
              </a:tr>
            </a:tbl>
          </a:graphicData>
        </a:graphic>
      </p:graphicFrame>
      <p:sp>
        <p:nvSpPr>
          <p:cNvPr id="13" name="弧形 12"/>
          <p:cNvSpPr/>
          <p:nvPr/>
        </p:nvSpPr>
        <p:spPr>
          <a:xfrm>
            <a:off x="4143586" y="3870171"/>
            <a:ext cx="393192" cy="457200"/>
          </a:xfrm>
          <a:prstGeom prst="arc">
            <a:avLst>
              <a:gd name="adj1" fmla="val 16200000"/>
              <a:gd name="adj2" fmla="val 5406368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弧形 13"/>
          <p:cNvSpPr/>
          <p:nvPr/>
        </p:nvSpPr>
        <p:spPr>
          <a:xfrm>
            <a:off x="4755896" y="4394114"/>
            <a:ext cx="393192" cy="457200"/>
          </a:xfrm>
          <a:prstGeom prst="arc">
            <a:avLst>
              <a:gd name="adj1" fmla="val 16200000"/>
              <a:gd name="adj2" fmla="val 5406368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弧形 14"/>
          <p:cNvSpPr/>
          <p:nvPr/>
        </p:nvSpPr>
        <p:spPr>
          <a:xfrm>
            <a:off x="5324856" y="4853920"/>
            <a:ext cx="393192" cy="457200"/>
          </a:xfrm>
          <a:prstGeom prst="arc">
            <a:avLst>
              <a:gd name="adj1" fmla="val 16200000"/>
              <a:gd name="adj2" fmla="val 5406368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3539736"/>
              </p:ext>
            </p:extLst>
          </p:nvPr>
        </p:nvGraphicFramePr>
        <p:xfrm>
          <a:off x="6042152" y="3695702"/>
          <a:ext cx="1205992" cy="251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996">
                  <a:extLst>
                    <a:ext uri="{9D8B030D-6E8A-4147-A177-3AD203B41FA5}">
                      <a16:colId xmlns:a16="http://schemas.microsoft.com/office/drawing/2014/main" val="3612708051"/>
                    </a:ext>
                  </a:extLst>
                </a:gridCol>
                <a:gridCol w="602996">
                  <a:extLst>
                    <a:ext uri="{9D8B030D-6E8A-4147-A177-3AD203B41FA5}">
                      <a16:colId xmlns:a16="http://schemas.microsoft.com/office/drawing/2014/main" val="3451114075"/>
                    </a:ext>
                  </a:extLst>
                </a:gridCol>
              </a:tblGrid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3126856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2154913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3287820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938532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148552"/>
                  </a:ext>
                </a:extLst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7232990"/>
              </p:ext>
            </p:extLst>
          </p:nvPr>
        </p:nvGraphicFramePr>
        <p:xfrm>
          <a:off x="7627066" y="3695702"/>
          <a:ext cx="602996" cy="251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996">
                  <a:extLst>
                    <a:ext uri="{9D8B030D-6E8A-4147-A177-3AD203B41FA5}">
                      <a16:colId xmlns:a16="http://schemas.microsoft.com/office/drawing/2014/main" val="4275571127"/>
                    </a:ext>
                  </a:extLst>
                </a:gridCol>
              </a:tblGrid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2850103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1372970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3303499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6913036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1720311"/>
                  </a:ext>
                </a:extLst>
              </a:tr>
            </a:tbl>
          </a:graphicData>
        </a:graphic>
      </p:graphicFrame>
      <p:sp>
        <p:nvSpPr>
          <p:cNvPr id="18" name="弧形 17"/>
          <p:cNvSpPr/>
          <p:nvPr/>
        </p:nvSpPr>
        <p:spPr>
          <a:xfrm>
            <a:off x="6273611" y="3891966"/>
            <a:ext cx="393192" cy="457200"/>
          </a:xfrm>
          <a:prstGeom prst="arc">
            <a:avLst>
              <a:gd name="adj1" fmla="val 16200000"/>
              <a:gd name="adj2" fmla="val 5406368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弧形 18"/>
          <p:cNvSpPr/>
          <p:nvPr/>
        </p:nvSpPr>
        <p:spPr>
          <a:xfrm>
            <a:off x="6885921" y="4415909"/>
            <a:ext cx="393192" cy="457200"/>
          </a:xfrm>
          <a:prstGeom prst="arc">
            <a:avLst>
              <a:gd name="adj1" fmla="val 16200000"/>
              <a:gd name="adj2" fmla="val 5406368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弧形 19"/>
          <p:cNvSpPr/>
          <p:nvPr/>
        </p:nvSpPr>
        <p:spPr>
          <a:xfrm>
            <a:off x="7836870" y="3902944"/>
            <a:ext cx="393192" cy="457200"/>
          </a:xfrm>
          <a:prstGeom prst="arc">
            <a:avLst>
              <a:gd name="adj1" fmla="val 16200000"/>
              <a:gd name="adj2" fmla="val 5406368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5461452"/>
              </p:ext>
            </p:extLst>
          </p:nvPr>
        </p:nvGraphicFramePr>
        <p:xfrm>
          <a:off x="8578015" y="3685033"/>
          <a:ext cx="602996" cy="251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996">
                  <a:extLst>
                    <a:ext uri="{9D8B030D-6E8A-4147-A177-3AD203B41FA5}">
                      <a16:colId xmlns:a16="http://schemas.microsoft.com/office/drawing/2014/main" val="4275571127"/>
                    </a:ext>
                  </a:extLst>
                </a:gridCol>
              </a:tblGrid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2850103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1372970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3303499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6913036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1720311"/>
                  </a:ext>
                </a:extLst>
              </a:tr>
            </a:tbl>
          </a:graphicData>
        </a:graphic>
      </p:graphicFrame>
      <p:sp>
        <p:nvSpPr>
          <p:cNvPr id="22" name="文字方塊 21"/>
          <p:cNvSpPr txBox="1"/>
          <p:nvPr/>
        </p:nvSpPr>
        <p:spPr>
          <a:xfrm>
            <a:off x="4301296" y="3378659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C00000"/>
                </a:solidFill>
              </a:rPr>
              <a:t>第</a:t>
            </a:r>
            <a:r>
              <a:rPr lang="en-US" altLang="zh-TW" b="1" dirty="0" smtClean="0">
                <a:solidFill>
                  <a:srgbClr val="C00000"/>
                </a:solidFill>
              </a:rPr>
              <a:t>2</a:t>
            </a:r>
            <a:r>
              <a:rPr lang="zh-TW" altLang="en-US" b="1" dirty="0" smtClean="0">
                <a:solidFill>
                  <a:srgbClr val="C00000"/>
                </a:solidFill>
              </a:rPr>
              <a:t>回合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6160895" y="3373042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C00000"/>
                </a:solidFill>
              </a:rPr>
              <a:t>第</a:t>
            </a:r>
            <a:r>
              <a:rPr lang="en-US" altLang="zh-TW" b="1" dirty="0" smtClean="0">
                <a:solidFill>
                  <a:srgbClr val="C00000"/>
                </a:solidFill>
              </a:rPr>
              <a:t>3</a:t>
            </a:r>
            <a:r>
              <a:rPr lang="zh-TW" altLang="en-US" b="1" dirty="0" smtClean="0">
                <a:solidFill>
                  <a:srgbClr val="C00000"/>
                </a:solidFill>
              </a:rPr>
              <a:t>回合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7408979" y="3373042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C00000"/>
                </a:solidFill>
              </a:rPr>
              <a:t>第</a:t>
            </a:r>
            <a:r>
              <a:rPr lang="en-US" altLang="zh-TW" b="1" dirty="0" smtClean="0">
                <a:solidFill>
                  <a:srgbClr val="C00000"/>
                </a:solidFill>
              </a:rPr>
              <a:t>4</a:t>
            </a:r>
            <a:r>
              <a:rPr lang="zh-TW" altLang="en-US" b="1" dirty="0" smtClean="0">
                <a:solidFill>
                  <a:srgbClr val="C00000"/>
                </a:solidFill>
              </a:rPr>
              <a:t>回合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8534680" y="336485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C00000"/>
                </a:solidFill>
              </a:rPr>
              <a:t>完成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55206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泡泡排序法參考程式碼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270000"/>
            <a:ext cx="5980176" cy="530740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20040" y="3227832"/>
            <a:ext cx="7031736" cy="25054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6821424" y="6094089"/>
            <a:ext cx="19476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BubbleSort.java</a:t>
            </a:r>
            <a:endParaRPr lang="en-US" altLang="zh-TW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67530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陣列的一些好用功能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5239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陣列長度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dirty="0"/>
              <a:t>陣列長度有時候是很有用的</a:t>
            </a:r>
            <a:r>
              <a:rPr lang="zh-TW" altLang="zh-TW" dirty="0" smtClean="0"/>
              <a:t>，</a:t>
            </a:r>
            <a:r>
              <a:rPr lang="zh-TW" altLang="en-US" dirty="0" smtClean="0"/>
              <a:t>因為</a:t>
            </a:r>
            <a:r>
              <a:rPr lang="zh-TW" altLang="en-US" dirty="0" smtClean="0">
                <a:solidFill>
                  <a:srgbClr val="FF0000"/>
                </a:solidFill>
              </a:rPr>
              <a:t>有時候我們不能預知陣列大小</a:t>
            </a:r>
            <a:r>
              <a:rPr lang="zh-TW" altLang="en-US" dirty="0" smtClean="0"/>
              <a:t>，所以當有需要時可以這個方式取得。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zh-TW" dirty="0" smtClean="0"/>
              <a:t>例如</a:t>
            </a:r>
            <a:r>
              <a:rPr lang="zh-TW" altLang="zh-TW" dirty="0"/>
              <a:t>當我們想要計算陣列元素的總和時，可以透過下列片段程式來完成。</a:t>
            </a:r>
          </a:p>
          <a:p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851" y="2819886"/>
            <a:ext cx="2867025" cy="4572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109850" y="4100975"/>
            <a:ext cx="69460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/>
              <a:t>int</a:t>
            </a:r>
            <a:r>
              <a:rPr lang="en-US" altLang="zh-TW" dirty="0"/>
              <a:t> Months[]=new </a:t>
            </a:r>
            <a:r>
              <a:rPr lang="en-US" altLang="zh-TW" dirty="0" err="1"/>
              <a:t>int</a:t>
            </a:r>
            <a:r>
              <a:rPr lang="en-US" altLang="zh-TW" dirty="0"/>
              <a:t>[]{10,20,15,29,40,42,76,98,34,13,17,25};</a:t>
            </a:r>
            <a:endParaRPr lang="zh-TW" altLang="zh-TW" dirty="0"/>
          </a:p>
          <a:p>
            <a:r>
              <a:rPr lang="en-US" altLang="zh-TW" dirty="0" err="1"/>
              <a:t>Int</a:t>
            </a:r>
            <a:r>
              <a:rPr lang="en-US" altLang="zh-TW" dirty="0"/>
              <a:t> Sum = 0;</a:t>
            </a:r>
            <a:endParaRPr lang="zh-TW" altLang="zh-TW" dirty="0"/>
          </a:p>
          <a:p>
            <a:r>
              <a:rPr lang="en-US" altLang="zh-TW" dirty="0"/>
              <a:t>For(</a:t>
            </a:r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en-US" altLang="zh-TW" dirty="0" err="1"/>
              <a:t>i</a:t>
            </a:r>
            <a:r>
              <a:rPr lang="en-US" altLang="zh-TW" dirty="0"/>
              <a:t>=0;I &lt; </a:t>
            </a:r>
            <a:r>
              <a:rPr lang="en-US" altLang="zh-TW" b="1" dirty="0" err="1"/>
              <a:t>Months</a:t>
            </a:r>
            <a:r>
              <a:rPr lang="en-US" altLang="zh-TW" b="1" dirty="0" err="1">
                <a:solidFill>
                  <a:srgbClr val="FF0000"/>
                </a:solidFill>
              </a:rPr>
              <a:t>.length</a:t>
            </a:r>
            <a:r>
              <a:rPr lang="en-US" altLang="zh-TW" dirty="0" err="1"/>
              <a:t>;i</a:t>
            </a:r>
            <a:r>
              <a:rPr lang="en-US" altLang="zh-TW" dirty="0"/>
              <a:t>++)</a:t>
            </a:r>
            <a:endParaRPr lang="zh-TW" altLang="zh-TW" dirty="0"/>
          </a:p>
          <a:p>
            <a:r>
              <a:rPr lang="en-US" altLang="zh-TW" dirty="0"/>
              <a:t>   Sum = Sum + Months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[</a:t>
            </a:r>
            <a:r>
              <a:rPr lang="en-US" altLang="zh-TW" dirty="0" err="1"/>
              <a:t>i</a:t>
            </a:r>
            <a:r>
              <a:rPr lang="en-US" altLang="zh-TW" dirty="0"/>
              <a:t>];</a:t>
            </a:r>
            <a:endParaRPr kumimoji="1" lang="en-US" altLang="en-US" dirty="0">
              <a:latin typeface="Arial" charset="0"/>
              <a:ea typeface="標楷體" pitchFamily="65" charset="-120"/>
            </a:endParaRPr>
          </a:p>
        </p:txBody>
      </p:sp>
      <p:sp>
        <p:nvSpPr>
          <p:cNvPr id="10" name="向右箭號 9"/>
          <p:cNvSpPr/>
          <p:nvPr/>
        </p:nvSpPr>
        <p:spPr>
          <a:xfrm rot="13501703">
            <a:off x="3843568" y="5195442"/>
            <a:ext cx="848680" cy="244491"/>
          </a:xfrm>
          <a:prstGeom prst="rightArrow">
            <a:avLst/>
          </a:prstGeom>
          <a:solidFill>
            <a:srgbClr val="FF0000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7053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foreach</a:t>
            </a:r>
            <a:r>
              <a:rPr lang="zh-TW" altLang="en-US" dirty="0" smtClean="0"/>
              <a:t>迴圈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foreach</a:t>
            </a:r>
            <a:r>
              <a:rPr lang="zh-TW" altLang="en-US" dirty="0"/>
              <a:t>是針對陣列或其他具有反覆特性</a:t>
            </a:r>
            <a:r>
              <a:rPr lang="en-US" altLang="zh-TW" dirty="0"/>
              <a:t>(iterative) </a:t>
            </a:r>
            <a:r>
              <a:rPr lang="zh-TW" altLang="en-US" dirty="0"/>
              <a:t>的資料結構所設計的一種語法蜜</a:t>
            </a:r>
            <a:r>
              <a:rPr lang="zh-TW" altLang="en-US" dirty="0" smtClean="0"/>
              <a:t>糖。</a:t>
            </a:r>
            <a:endParaRPr lang="zh-TW" altLang="en-US" dirty="0"/>
          </a:p>
          <a:p>
            <a:r>
              <a:rPr lang="zh-TW" altLang="en-US" dirty="0"/>
              <a:t>只能用來讀取反覆性資料結構（例如陣列）的</a:t>
            </a:r>
            <a:r>
              <a:rPr lang="zh-TW" altLang="en-US" dirty="0" smtClean="0"/>
              <a:t>元素，</a:t>
            </a:r>
            <a:r>
              <a:rPr lang="zh-TW" altLang="en-US" b="1" dirty="0">
                <a:solidFill>
                  <a:srgbClr val="FF0000"/>
                </a:solidFill>
              </a:rPr>
              <a:t>無法修改反覆性資料結構（例如陣列）的元素</a:t>
            </a:r>
            <a:r>
              <a:rPr lang="zh-TW" altLang="en-US" b="1" dirty="0" smtClean="0">
                <a:solidFill>
                  <a:srgbClr val="FF0000"/>
                </a:solidFill>
              </a:rPr>
              <a:t>。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r>
              <a:rPr lang="zh-TW" altLang="en-US" b="1" dirty="0">
                <a:solidFill>
                  <a:srgbClr val="FF0000"/>
                </a:solidFill>
              </a:rPr>
              <a:t>不知道陣列大</a:t>
            </a:r>
            <a:r>
              <a:rPr lang="zh-TW" altLang="en-US" b="1" dirty="0" smtClean="0">
                <a:solidFill>
                  <a:srgbClr val="FF0000"/>
                </a:solidFill>
              </a:rPr>
              <a:t>小時可以</a:t>
            </a:r>
            <a:r>
              <a:rPr lang="zh-TW" altLang="en-US" b="1" dirty="0">
                <a:solidFill>
                  <a:srgbClr val="FF0000"/>
                </a:solidFill>
              </a:rPr>
              <a:t>直接用！</a:t>
            </a:r>
            <a:endParaRPr lang="en-US" altLang="zh-TW" b="1" dirty="0">
              <a:solidFill>
                <a:srgbClr val="FF0000"/>
              </a:solidFill>
            </a:endParaRPr>
          </a:p>
          <a:p>
            <a:r>
              <a:rPr lang="zh-TW" altLang="en-US" dirty="0" smtClean="0"/>
              <a:t>語法：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 smtClean="0"/>
              <a:t>範例：</a:t>
            </a:r>
            <a:endParaRPr lang="en-US" altLang="zh-TW" dirty="0"/>
          </a:p>
          <a:p>
            <a:endParaRPr lang="en-US" altLang="zh-TW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419" y="3913317"/>
            <a:ext cx="4667822" cy="1027088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722977" y="5071222"/>
            <a:ext cx="8746045" cy="120032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TW" dirty="0" err="1"/>
              <a:t>int</a:t>
            </a:r>
            <a:r>
              <a:rPr lang="en-US" altLang="zh-TW" dirty="0"/>
              <a:t> Months[] = new </a:t>
            </a:r>
            <a:r>
              <a:rPr lang="en-US" altLang="zh-TW" dirty="0" err="1"/>
              <a:t>int</a:t>
            </a:r>
            <a:r>
              <a:rPr lang="en-US" altLang="zh-TW" dirty="0"/>
              <a:t>[]{10,20,15,29,40,42,76,98,34,13,17,25};</a:t>
            </a:r>
          </a:p>
          <a:p>
            <a:r>
              <a:rPr lang="en-US" altLang="zh-TW" dirty="0" err="1"/>
              <a:t>int</a:t>
            </a:r>
            <a:r>
              <a:rPr lang="en-US" altLang="zh-TW" dirty="0"/>
              <a:t> Sum = 0;</a:t>
            </a:r>
          </a:p>
          <a:p>
            <a:r>
              <a:rPr lang="en-US" altLang="zh-TW" dirty="0"/>
              <a:t>for(</a:t>
            </a:r>
            <a:r>
              <a:rPr lang="en-US" altLang="zh-TW" b="1" dirty="0" err="1"/>
              <a:t>int</a:t>
            </a:r>
            <a:r>
              <a:rPr lang="en-US" altLang="zh-TW" b="1" dirty="0"/>
              <a:t> element : Months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    Sum = Sum + </a:t>
            </a:r>
            <a:r>
              <a:rPr lang="en-US" altLang="zh-TW" b="1" dirty="0"/>
              <a:t>element</a:t>
            </a:r>
            <a:r>
              <a:rPr lang="en-US" altLang="zh-TW" dirty="0"/>
              <a:t>; // </a:t>
            </a:r>
            <a:r>
              <a:rPr lang="zh-TW" altLang="en-US" dirty="0"/>
              <a:t>迴圈每次重複時，</a:t>
            </a:r>
            <a:r>
              <a:rPr lang="en-US" altLang="zh-TW" dirty="0"/>
              <a:t>element </a:t>
            </a:r>
            <a:r>
              <a:rPr lang="zh-TW" altLang="en-US" dirty="0"/>
              <a:t>都是當前的陣列元素值</a:t>
            </a:r>
            <a:endParaRPr kumimoji="1" lang="en-US" altLang="en-US" dirty="0">
              <a:latin typeface="Arial" charset="0"/>
              <a:ea typeface="標楷體" pitchFamily="65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851468" y="2007375"/>
            <a:ext cx="896628" cy="8433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右箭號 7"/>
          <p:cNvSpPr/>
          <p:nvPr/>
        </p:nvSpPr>
        <p:spPr>
          <a:xfrm>
            <a:off x="874297" y="5671386"/>
            <a:ext cx="848680" cy="244491"/>
          </a:xfrm>
          <a:prstGeom prst="rightArrow">
            <a:avLst/>
          </a:prstGeom>
          <a:solidFill>
            <a:srgbClr val="FF0000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1601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Java</a:t>
            </a:r>
            <a:r>
              <a:rPr lang="zh-TW" altLang="en-US" dirty="0" smtClean="0"/>
              <a:t>的陣列使用方式</a:t>
            </a:r>
            <a:r>
              <a:rPr lang="en-US" altLang="zh-TW" dirty="0" smtClean="0"/>
              <a:t>--</a:t>
            </a:r>
            <a:r>
              <a:rPr lang="zh-TW" altLang="en-US" dirty="0" smtClean="0"/>
              <a:t>基本型</a:t>
            </a:r>
            <a:r>
              <a:rPr lang="en-US" altLang="zh-TW" dirty="0" smtClean="0"/>
              <a:t>(1)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7652850" cy="3880773"/>
          </a:xfrm>
        </p:spPr>
        <p:txBody>
          <a:bodyPr/>
          <a:lstStyle/>
          <a:p>
            <a:r>
              <a:rPr lang="zh-TW" altLang="en-US" sz="2400" b="1" u="sng" dirty="0" smtClean="0"/>
              <a:t>第一步：宣告陣列</a:t>
            </a:r>
            <a:endParaRPr lang="en-US" altLang="zh-TW" sz="2400" b="1" u="sng" dirty="0" smtClean="0"/>
          </a:p>
          <a:p>
            <a:r>
              <a:rPr lang="zh-TW" altLang="en-US" dirty="0" smtClean="0"/>
              <a:t>一維陣列</a:t>
            </a:r>
            <a:r>
              <a:rPr lang="zh-TW" altLang="en-US" dirty="0"/>
              <a:t>宣告語法：</a:t>
            </a:r>
          </a:p>
          <a:p>
            <a:endParaRPr lang="en-US" altLang="zh-TW" dirty="0" smtClean="0">
              <a:solidFill>
                <a:srgbClr val="C00000"/>
              </a:solidFill>
            </a:endParaRPr>
          </a:p>
          <a:p>
            <a:endParaRPr lang="en-US" altLang="zh-TW" dirty="0">
              <a:solidFill>
                <a:srgbClr val="C00000"/>
              </a:solidFill>
            </a:endParaRPr>
          </a:p>
          <a:p>
            <a:r>
              <a:rPr lang="en-US" altLang="zh-TW" dirty="0" smtClean="0">
                <a:solidFill>
                  <a:srgbClr val="C00000"/>
                </a:solidFill>
              </a:rPr>
              <a:t>(</a:t>
            </a:r>
            <a:r>
              <a:rPr lang="en-US" altLang="zh-TW" dirty="0">
                <a:solidFill>
                  <a:srgbClr val="C00000"/>
                </a:solidFill>
              </a:rPr>
              <a:t>1)</a:t>
            </a:r>
            <a:r>
              <a:rPr lang="zh-TW" altLang="en-US" b="1" dirty="0">
                <a:solidFill>
                  <a:srgbClr val="C00000"/>
                </a:solidFill>
              </a:rPr>
              <a:t>資料型態</a:t>
            </a:r>
            <a:r>
              <a:rPr lang="zh-TW" altLang="en-US" dirty="0"/>
              <a:t>：陣列的資料型態可以是</a:t>
            </a:r>
            <a:r>
              <a:rPr lang="zh-TW" altLang="en-US" b="1" dirty="0">
                <a:solidFill>
                  <a:schemeClr val="tx1"/>
                </a:solidFill>
              </a:rPr>
              <a:t>原始資料型態</a:t>
            </a:r>
            <a:r>
              <a:rPr lang="zh-TW" altLang="en-US" dirty="0"/>
              <a:t>，也可以是某種類別（非原始資料型態），例如：</a:t>
            </a:r>
            <a:r>
              <a:rPr lang="en-US" altLang="zh-TW" dirty="0" err="1"/>
              <a:t>int,float</a:t>
            </a:r>
            <a:r>
              <a:rPr lang="en-US" altLang="zh-TW" dirty="0"/>
              <a:t>,…,</a:t>
            </a:r>
            <a:r>
              <a:rPr lang="en-US" altLang="zh-TW" b="1" dirty="0"/>
              <a:t>String</a:t>
            </a:r>
            <a:r>
              <a:rPr lang="en-US" altLang="zh-TW" dirty="0"/>
              <a:t>…</a:t>
            </a:r>
            <a:r>
              <a:rPr lang="zh-TW" altLang="en-US" dirty="0"/>
              <a:t>等等。</a:t>
            </a:r>
          </a:p>
          <a:p>
            <a:r>
              <a:rPr lang="en-US" altLang="zh-TW" dirty="0">
                <a:solidFill>
                  <a:srgbClr val="C00000"/>
                </a:solidFill>
              </a:rPr>
              <a:t>(2)</a:t>
            </a:r>
            <a:r>
              <a:rPr lang="zh-TW" altLang="en-US" b="1" dirty="0">
                <a:solidFill>
                  <a:srgbClr val="C00000"/>
                </a:solidFill>
              </a:rPr>
              <a:t>陣列名稱</a:t>
            </a:r>
            <a:r>
              <a:rPr lang="zh-TW" altLang="en-US" dirty="0"/>
              <a:t>：陣列名稱的命名規定與變數命名規定相同，您應該盡量採用有意義的英文字或組合字來代表該陣列的用途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>
                <a:solidFill>
                  <a:schemeClr val="accent1">
                    <a:lumMod val="50000"/>
                  </a:schemeClr>
                </a:solidFill>
              </a:rPr>
              <a:t>由於陣列含有多個元素的天性，因此陣列名稱常常採用複數來表示</a:t>
            </a:r>
          </a:p>
          <a:p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0184" y="2617063"/>
            <a:ext cx="2451175" cy="2102167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7166" y="2617063"/>
            <a:ext cx="3267075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439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陣列共用？複製？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6866466" cy="3880773"/>
          </a:xfrm>
        </p:spPr>
        <p:txBody>
          <a:bodyPr/>
          <a:lstStyle/>
          <a:p>
            <a:r>
              <a:rPr lang="zh-TW" altLang="en-US" dirty="0" smtClean="0"/>
              <a:t>如果想要</a:t>
            </a:r>
            <a:r>
              <a:rPr lang="zh-TW" altLang="en-US" b="1" dirty="0" smtClean="0"/>
              <a:t>複製陣列</a:t>
            </a:r>
            <a:r>
              <a:rPr lang="zh-TW" altLang="en-US" dirty="0" smtClean="0"/>
              <a:t>，用下面指令，那就</a:t>
            </a:r>
            <a:r>
              <a:rPr lang="zh-TW" altLang="en-US" sz="3200" b="1" dirty="0" smtClean="0">
                <a:solidFill>
                  <a:srgbClr val="FF0000"/>
                </a:solidFill>
              </a:rPr>
              <a:t>錯了！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這個寫法會造成</a:t>
            </a:r>
            <a:r>
              <a:rPr lang="en-US" altLang="zh-TW" dirty="0" smtClean="0">
                <a:solidFill>
                  <a:srgbClr val="FF0000"/>
                </a:solidFill>
              </a:rPr>
              <a:t>second</a:t>
            </a:r>
            <a:r>
              <a:rPr lang="zh-TW" altLang="en-US" dirty="0" smtClean="0">
                <a:solidFill>
                  <a:srgbClr val="FF0000"/>
                </a:solidFill>
              </a:rPr>
              <a:t>跟</a:t>
            </a:r>
            <a:r>
              <a:rPr lang="en-US" altLang="zh-TW" dirty="0" smtClean="0">
                <a:solidFill>
                  <a:srgbClr val="FF0000"/>
                </a:solidFill>
              </a:rPr>
              <a:t>number</a:t>
            </a:r>
            <a:r>
              <a:rPr lang="zh-TW" altLang="en-US" dirty="0" smtClean="0">
                <a:solidFill>
                  <a:srgbClr val="FF0000"/>
                </a:solidFill>
              </a:rPr>
              <a:t>共用陣列！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zh-TW" altLang="en-US" dirty="0">
                <a:solidFill>
                  <a:srgbClr val="FF0000"/>
                </a:solidFill>
              </a:rPr>
              <a:t>這</a:t>
            </a:r>
            <a:r>
              <a:rPr lang="zh-TW" altLang="en-US" dirty="0" smtClean="0">
                <a:solidFill>
                  <a:srgbClr val="FF0000"/>
                </a:solidFill>
              </a:rPr>
              <a:t>樣子當修改</a:t>
            </a:r>
            <a:r>
              <a:rPr lang="en-US" altLang="zh-TW" dirty="0" smtClean="0">
                <a:solidFill>
                  <a:srgbClr val="FF0000"/>
                </a:solidFill>
              </a:rPr>
              <a:t>second</a:t>
            </a:r>
            <a:r>
              <a:rPr lang="zh-TW" altLang="en-US" dirty="0" smtClean="0">
                <a:solidFill>
                  <a:srgbClr val="FF0000"/>
                </a:solidFill>
              </a:rPr>
              <a:t>陣列值時，</a:t>
            </a:r>
            <a:r>
              <a:rPr lang="en-US" altLang="zh-TW" dirty="0" smtClean="0">
                <a:solidFill>
                  <a:srgbClr val="FF0000"/>
                </a:solidFill>
              </a:rPr>
              <a:t>numbers</a:t>
            </a:r>
            <a:r>
              <a:rPr lang="zh-TW" altLang="en-US" dirty="0" smtClean="0">
                <a:solidFill>
                  <a:srgbClr val="FF0000"/>
                </a:solidFill>
              </a:rPr>
              <a:t>陣列的值也會變，反之亦然。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zh-TW" altLang="en-US" dirty="0" smtClean="0"/>
              <a:t>陣列變數是一種參考</a:t>
            </a:r>
            <a:r>
              <a:rPr lang="en-US" altLang="zh-TW" dirty="0" smtClean="0"/>
              <a:t>(reference)</a:t>
            </a:r>
            <a:r>
              <a:rPr lang="zh-TW" altLang="en-US" dirty="0" smtClean="0"/>
              <a:t>，類似與指標，存放的是指向陣列的記憶體位址，直接用相等，只會複製到參考</a:t>
            </a:r>
            <a:r>
              <a:rPr lang="en-US" altLang="zh-TW" dirty="0" smtClean="0"/>
              <a:t>(</a:t>
            </a:r>
            <a:r>
              <a:rPr lang="zh-TW" altLang="en-US" dirty="0" smtClean="0"/>
              <a:t>指標</a:t>
            </a:r>
            <a:r>
              <a:rPr lang="en-US" altLang="zh-TW" dirty="0" smtClean="0"/>
              <a:t>)</a:t>
            </a:r>
            <a:r>
              <a:rPr lang="zh-TW" altLang="en-US" dirty="0" smtClean="0"/>
              <a:t>值，而導致共用了同一個陣列！</a:t>
            </a:r>
            <a:endParaRPr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998" y="2762441"/>
            <a:ext cx="4697730" cy="838880"/>
          </a:xfrm>
          <a:prstGeom prst="rect">
            <a:avLst/>
          </a:prstGeom>
        </p:spPr>
      </p:pic>
      <p:sp>
        <p:nvSpPr>
          <p:cNvPr id="5" name="向左箭號 4"/>
          <p:cNvSpPr/>
          <p:nvPr/>
        </p:nvSpPr>
        <p:spPr>
          <a:xfrm>
            <a:off x="3319272" y="3274259"/>
            <a:ext cx="667512" cy="309481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9553651"/>
              </p:ext>
            </p:extLst>
          </p:nvPr>
        </p:nvGraphicFramePr>
        <p:xfrm>
          <a:off x="8882955" y="1352333"/>
          <a:ext cx="896632" cy="523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6632">
                  <a:extLst>
                    <a:ext uri="{9D8B030D-6E8A-4147-A177-3AD203B41FA5}">
                      <a16:colId xmlns:a16="http://schemas.microsoft.com/office/drawing/2014/main" val="1718580820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b="1" dirty="0" smtClean="0"/>
                        <a:t>．</a:t>
                      </a:r>
                      <a:endParaRPr lang="en-US" altLang="zh-TW" sz="1100" b="1" dirty="0" smtClean="0"/>
                    </a:p>
                    <a:p>
                      <a:pPr algn="ctr"/>
                      <a:r>
                        <a:rPr lang="zh-TW" altLang="en-US" sz="1100" b="1" dirty="0" smtClean="0"/>
                        <a:t>．</a:t>
                      </a:r>
                      <a:endParaRPr lang="en-US" altLang="zh-TW" sz="1100" b="1" dirty="0" smtClean="0"/>
                    </a:p>
                    <a:p>
                      <a:pPr algn="ctr"/>
                      <a:r>
                        <a:rPr lang="zh-TW" altLang="en-US" sz="1100" b="1" dirty="0" smtClean="0"/>
                        <a:t>．</a:t>
                      </a:r>
                      <a:endParaRPr lang="zh-TW" altLang="en-US" sz="11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08387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202012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09027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202012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315529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018088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39721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2944756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063307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4497084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75499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664043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420782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135314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dirty="0" smtClean="0"/>
                        <a:t>．</a:t>
                      </a:r>
                      <a:endParaRPr lang="en-US" altLang="zh-TW" sz="1600" b="1" dirty="0" smtClean="0"/>
                    </a:p>
                    <a:p>
                      <a:pPr algn="ctr"/>
                      <a:r>
                        <a:rPr lang="zh-TW" altLang="en-US" sz="1600" b="1" dirty="0" smtClean="0"/>
                        <a:t>．</a:t>
                      </a:r>
                      <a:endParaRPr lang="en-US" altLang="zh-TW" sz="1600" b="1" dirty="0" smtClean="0"/>
                    </a:p>
                    <a:p>
                      <a:pPr algn="ctr"/>
                      <a:r>
                        <a:rPr lang="zh-TW" altLang="en-US" sz="1600" b="1" dirty="0" smtClean="0"/>
                        <a:t>．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65404"/>
                  </a:ext>
                </a:extLst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9779585" y="3429428"/>
            <a:ext cx="10951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numbers[0]</a:t>
            </a:r>
            <a:endParaRPr lang="zh-TW" altLang="en-US" sz="1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9779585" y="3774329"/>
            <a:ext cx="10951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n</a:t>
            </a:r>
            <a:r>
              <a:rPr lang="en-US" altLang="zh-TW" sz="1400" dirty="0" smtClean="0"/>
              <a:t>umbers[1]</a:t>
            </a:r>
            <a:endParaRPr lang="zh-TW" altLang="en-US" sz="1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9779585" y="4091565"/>
            <a:ext cx="10951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numbers[2]</a:t>
            </a:r>
            <a:endParaRPr lang="zh-TW" altLang="en-US" sz="14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9779585" y="4423455"/>
            <a:ext cx="10951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numbers[3]</a:t>
            </a:r>
            <a:endParaRPr lang="zh-TW" altLang="en-US" sz="14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9779585" y="4766571"/>
            <a:ext cx="10951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numbers[4]</a:t>
            </a:r>
            <a:endParaRPr lang="zh-TW" altLang="en-US" sz="14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9779585" y="5093048"/>
            <a:ext cx="10951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numbers[5]</a:t>
            </a:r>
            <a:endParaRPr lang="zh-TW" altLang="en-US" sz="14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8130823" y="3403910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202012</a:t>
            </a:r>
            <a:endParaRPr lang="zh-TW" altLang="en-US" sz="14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8130823" y="3769550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202016</a:t>
            </a:r>
            <a:endParaRPr lang="zh-TW" altLang="en-US" sz="14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8130824" y="4093954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202020</a:t>
            </a:r>
            <a:endParaRPr lang="zh-TW" altLang="en-US" sz="14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8130824" y="4418757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202024</a:t>
            </a:r>
            <a:endParaRPr lang="zh-TW" altLang="en-US" sz="14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8130825" y="4731232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202028</a:t>
            </a:r>
            <a:endParaRPr lang="zh-TW" altLang="en-US" sz="14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8130826" y="5062867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202032</a:t>
            </a:r>
            <a:endParaRPr lang="zh-TW" altLang="en-US" sz="1400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8130823" y="3093368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202008</a:t>
            </a:r>
            <a:endParaRPr lang="zh-TW" altLang="en-US" sz="14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8130826" y="5393079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202036</a:t>
            </a:r>
            <a:endParaRPr lang="zh-TW" altLang="en-US" sz="14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8735595" y="881208"/>
            <a:ext cx="1191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記憶體</a:t>
            </a:r>
            <a:r>
              <a:rPr lang="en-US" altLang="zh-TW" sz="1400" dirty="0" smtClean="0"/>
              <a:t>(RAM)</a:t>
            </a:r>
            <a:endParaRPr lang="zh-TW" altLang="en-US" sz="14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8017002" y="1246904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000000</a:t>
            </a:r>
            <a:endParaRPr lang="zh-TW" altLang="en-US" sz="14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8017002" y="6053504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FFFFFF</a:t>
            </a:r>
            <a:endParaRPr lang="zh-TW" altLang="en-US" sz="14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8097736" y="2074995"/>
            <a:ext cx="7537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20200E</a:t>
            </a:r>
            <a:endParaRPr lang="zh-TW" altLang="en-US" sz="1400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9779584" y="2092991"/>
            <a:ext cx="10005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n</a:t>
            </a:r>
            <a:r>
              <a:rPr lang="en-US" altLang="zh-TW" sz="1400" dirty="0" smtClean="0"/>
              <a:t>umbers[]</a:t>
            </a:r>
            <a:endParaRPr lang="zh-TW" altLang="en-US" sz="1400" dirty="0"/>
          </a:p>
        </p:txBody>
      </p:sp>
      <p:sp>
        <p:nvSpPr>
          <p:cNvPr id="26" name="右大括弧 25"/>
          <p:cNvSpPr/>
          <p:nvPr/>
        </p:nvSpPr>
        <p:spPr>
          <a:xfrm>
            <a:off x="10540597" y="3429429"/>
            <a:ext cx="271240" cy="194121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文字方塊 26"/>
          <p:cNvSpPr txBox="1"/>
          <p:nvPr/>
        </p:nvSpPr>
        <p:spPr>
          <a:xfrm>
            <a:off x="10811837" y="4268053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陣列實體</a:t>
            </a:r>
            <a:endParaRPr lang="zh-TW" altLang="en-US" sz="1400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9779583" y="2437892"/>
            <a:ext cx="8675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second[]</a:t>
            </a:r>
            <a:endParaRPr lang="zh-TW" altLang="en-US" sz="1400" dirty="0"/>
          </a:p>
        </p:txBody>
      </p:sp>
      <p:sp>
        <p:nvSpPr>
          <p:cNvPr id="29" name="矩形 28"/>
          <p:cNvSpPr/>
          <p:nvPr/>
        </p:nvSpPr>
        <p:spPr>
          <a:xfrm>
            <a:off x="8851468" y="2007375"/>
            <a:ext cx="896628" cy="8433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弧形 29"/>
          <p:cNvSpPr/>
          <p:nvPr/>
        </p:nvSpPr>
        <p:spPr>
          <a:xfrm>
            <a:off x="9310912" y="2332475"/>
            <a:ext cx="820158" cy="1055162"/>
          </a:xfrm>
          <a:prstGeom prst="arc">
            <a:avLst>
              <a:gd name="adj1" fmla="val 16800161"/>
              <a:gd name="adj2" fmla="val 5024802"/>
            </a:avLst>
          </a:prstGeom>
          <a:ln w="28575">
            <a:solidFill>
              <a:srgbClr val="0070C0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弧形 30"/>
          <p:cNvSpPr/>
          <p:nvPr/>
        </p:nvSpPr>
        <p:spPr>
          <a:xfrm>
            <a:off x="9158862" y="2564115"/>
            <a:ext cx="768085" cy="829973"/>
          </a:xfrm>
          <a:prstGeom prst="arc">
            <a:avLst>
              <a:gd name="adj1" fmla="val 17725363"/>
              <a:gd name="adj2" fmla="val 5024802"/>
            </a:avLst>
          </a:prstGeom>
          <a:ln w="28575">
            <a:solidFill>
              <a:schemeClr val="accent5">
                <a:lumMod val="60000"/>
                <a:lumOff val="4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7948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陣列複製方法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語法：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/>
              <a:t>範例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b="1" dirty="0" smtClean="0">
                <a:solidFill>
                  <a:srgbClr val="FF0000"/>
                </a:solidFill>
              </a:rPr>
              <a:t>要</a:t>
            </a:r>
            <a:r>
              <a:rPr lang="zh-TW" altLang="en-US" b="1" dirty="0">
                <a:solidFill>
                  <a:srgbClr val="FF0000"/>
                </a:solidFill>
              </a:rPr>
              <a:t>確實複製一定要用</a:t>
            </a:r>
            <a:r>
              <a:rPr lang="en-US" altLang="zh-TW" b="1" dirty="0">
                <a:solidFill>
                  <a:srgbClr val="FF0000"/>
                </a:solidFill>
              </a:rPr>
              <a:t>clone()</a:t>
            </a:r>
            <a:r>
              <a:rPr lang="zh-TW" altLang="en-US" b="1" dirty="0">
                <a:solidFill>
                  <a:srgbClr val="FF0000"/>
                </a:solidFill>
              </a:rPr>
              <a:t>方法！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081" y="3429000"/>
            <a:ext cx="6076950" cy="10668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0331" y="2198356"/>
            <a:ext cx="2943225" cy="51435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795080" y="4100975"/>
            <a:ext cx="3929063" cy="3247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0520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多維陣列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太極生兩儀，兩儀生四象</a:t>
            </a:r>
            <a:r>
              <a:rPr lang="en-US" altLang="zh-TW" dirty="0" smtClean="0"/>
              <a:t>…..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12827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多維</a:t>
            </a:r>
            <a:r>
              <a:rPr lang="zh-TW" altLang="en-US" dirty="0" smtClean="0"/>
              <a:t>陣列</a:t>
            </a:r>
            <a:r>
              <a:rPr lang="en-US" altLang="zh-TW" dirty="0" smtClean="0"/>
              <a:t>(</a:t>
            </a:r>
            <a:r>
              <a:rPr lang="zh-TW" altLang="en-US" dirty="0" smtClean="0"/>
              <a:t>一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陣列若具有兩個索引稱為</a:t>
            </a:r>
            <a:r>
              <a:rPr lang="en-US" altLang="zh-TW" dirty="0"/>
              <a:t>『</a:t>
            </a:r>
            <a:r>
              <a:rPr lang="zh-TW" altLang="en-US" dirty="0"/>
              <a:t>二維陣列</a:t>
            </a:r>
            <a:r>
              <a:rPr lang="en-US" altLang="zh-TW" dirty="0"/>
              <a:t>』</a:t>
            </a:r>
            <a:r>
              <a:rPr lang="zh-TW" altLang="en-US" dirty="0"/>
              <a:t>、具有三個索引稱為</a:t>
            </a:r>
            <a:r>
              <a:rPr lang="en-US" altLang="zh-TW" dirty="0"/>
              <a:t>『</a:t>
            </a:r>
            <a:r>
              <a:rPr lang="zh-TW" altLang="en-US" dirty="0"/>
              <a:t>三維陣列</a:t>
            </a:r>
            <a:r>
              <a:rPr lang="en-US" altLang="zh-TW" dirty="0"/>
              <a:t>』</a:t>
            </a:r>
            <a:r>
              <a:rPr lang="zh-TW" altLang="en-US" dirty="0"/>
              <a:t>，依此類推。</a:t>
            </a:r>
          </a:p>
          <a:p>
            <a:r>
              <a:rPr lang="zh-TW" altLang="zh-TW" dirty="0"/>
              <a:t>可以將二維陣列以數學之</a:t>
            </a:r>
            <a:r>
              <a:rPr lang="zh-TW" altLang="zh-TW" b="1" dirty="0"/>
              <a:t>矩陣</a:t>
            </a:r>
            <a:r>
              <a:rPr lang="zh-TW" altLang="zh-TW" dirty="0"/>
              <a:t>來加以</a:t>
            </a:r>
            <a:r>
              <a:rPr lang="zh-TW" altLang="zh-TW" dirty="0" smtClean="0"/>
              <a:t>看待</a:t>
            </a:r>
            <a:endParaRPr lang="en-US" altLang="zh-TW" dirty="0" smtClean="0"/>
          </a:p>
          <a:p>
            <a:pPr lvl="1"/>
            <a:r>
              <a:rPr lang="zh-TW" altLang="zh-TW" dirty="0" smtClean="0"/>
              <a:t>二</a:t>
            </a:r>
            <a:r>
              <a:rPr lang="zh-TW" altLang="zh-TW" dirty="0"/>
              <a:t>維陣列是由『列（</a:t>
            </a:r>
            <a:r>
              <a:rPr lang="en-US" altLang="zh-TW" b="1" dirty="0"/>
              <a:t>Row</a:t>
            </a:r>
            <a:r>
              <a:rPr lang="zh-TW" altLang="zh-TW" dirty="0"/>
              <a:t>）』與『行（</a:t>
            </a:r>
            <a:r>
              <a:rPr lang="en-US" altLang="zh-TW" b="1" dirty="0"/>
              <a:t>Column</a:t>
            </a:r>
            <a:r>
              <a:rPr lang="zh-TW" altLang="zh-TW" dirty="0"/>
              <a:t>）』組合而成。每一個元素恰恰落在特定之</a:t>
            </a:r>
            <a:r>
              <a:rPr lang="zh-TW" altLang="zh-TW" b="1" dirty="0"/>
              <a:t>某一列的某一行</a:t>
            </a:r>
            <a:r>
              <a:rPr lang="zh-TW" altLang="zh-TW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b="1" dirty="0"/>
              <a:t>橫列直行</a:t>
            </a:r>
            <a:endParaRPr lang="zh-TW" altLang="zh-TW" b="1" dirty="0"/>
          </a:p>
          <a:p>
            <a:endParaRPr lang="zh-TW" altLang="en-US" dirty="0"/>
          </a:p>
        </p:txBody>
      </p:sp>
      <p:graphicFrame>
        <p:nvGraphicFramePr>
          <p:cNvPr id="7" name="Group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69983"/>
              </p:ext>
            </p:extLst>
          </p:nvPr>
        </p:nvGraphicFramePr>
        <p:xfrm>
          <a:off x="2011681" y="4420523"/>
          <a:ext cx="6867143" cy="1725402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22493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34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26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00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16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18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第一</a:t>
                      </a:r>
                      <a:r>
                        <a:rPr kumimoji="1" lang="zh-TW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季</a:t>
                      </a:r>
                      <a:endParaRPr kumimoji="1" lang="en-US" altLang="zh-TW" sz="1600" u="none" strike="noStrike" kern="1200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(</a:t>
                      </a:r>
                      <a:r>
                        <a:rPr kumimoji="1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第</a:t>
                      </a:r>
                      <a:r>
                        <a:rPr kumimoji="1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1</a:t>
                      </a:r>
                      <a:r>
                        <a:rPr kumimoji="1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行</a:t>
                      </a:r>
                      <a:r>
                        <a:rPr kumimoji="1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)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第二</a:t>
                      </a:r>
                      <a:r>
                        <a:rPr kumimoji="1" lang="zh-TW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季</a:t>
                      </a:r>
                      <a:endParaRPr kumimoji="1" lang="en-US" altLang="zh-TW" sz="1600" u="none" strike="noStrike" kern="1200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(</a:t>
                      </a:r>
                      <a:r>
                        <a:rPr kumimoji="1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第</a:t>
                      </a:r>
                      <a:r>
                        <a:rPr kumimoji="1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2</a:t>
                      </a:r>
                      <a:r>
                        <a:rPr kumimoji="1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行</a:t>
                      </a:r>
                      <a:r>
                        <a:rPr kumimoji="1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)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第三</a:t>
                      </a:r>
                      <a:r>
                        <a:rPr kumimoji="1" lang="zh-TW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季</a:t>
                      </a:r>
                      <a:endParaRPr kumimoji="1" lang="en-US" altLang="zh-TW" sz="1600" u="none" strike="noStrike" kern="1200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(</a:t>
                      </a:r>
                      <a:r>
                        <a:rPr kumimoji="1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第</a:t>
                      </a:r>
                      <a:r>
                        <a:rPr kumimoji="1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3</a:t>
                      </a:r>
                      <a:r>
                        <a:rPr kumimoji="1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行</a:t>
                      </a:r>
                      <a:r>
                        <a:rPr kumimoji="1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)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第</a:t>
                      </a:r>
                      <a:r>
                        <a:rPr kumimoji="1" lang="zh-TW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四季</a:t>
                      </a:r>
                      <a:endParaRPr kumimoji="1" lang="en-US" altLang="zh-TW" sz="1600" u="none" strike="noStrike" kern="1200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(</a:t>
                      </a:r>
                      <a:r>
                        <a:rPr kumimoji="1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第</a:t>
                      </a:r>
                      <a:r>
                        <a:rPr kumimoji="1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4</a:t>
                      </a:r>
                      <a:r>
                        <a:rPr kumimoji="1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行</a:t>
                      </a:r>
                      <a:r>
                        <a:rPr kumimoji="1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)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總公司</a:t>
                      </a:r>
                      <a:r>
                        <a:rPr kumimoji="1" lang="zh-TW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（第</a:t>
                      </a: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r>
                        <a:rPr kumimoji="1" lang="zh-TW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列）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trades[0</a:t>
                      </a: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][0]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trades[0</a:t>
                      </a: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][1]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trades[0</a:t>
                      </a: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][2]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trades[0</a:t>
                      </a: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][3]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台南分公司</a:t>
                      </a:r>
                      <a:r>
                        <a:rPr kumimoji="1" lang="zh-TW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（</a:t>
                      </a:r>
                      <a:r>
                        <a:rPr kumimoji="1" lang="zh-TW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第</a:t>
                      </a: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2</a:t>
                      </a:r>
                      <a:r>
                        <a:rPr kumimoji="1" lang="zh-TW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列）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trades[1</a:t>
                      </a: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][0]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trades[1</a:t>
                      </a: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][1]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trades[1</a:t>
                      </a: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][2]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trades[1</a:t>
                      </a: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][3]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3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高雄分公司（第</a:t>
                      </a: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3</a:t>
                      </a:r>
                      <a:r>
                        <a:rPr kumimoji="1" lang="zh-TW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列）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trades[2</a:t>
                      </a: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][0]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trades[2</a:t>
                      </a: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][1]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trades[2</a:t>
                      </a: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][2]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trades[2</a:t>
                      </a: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][3]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8158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多維</a:t>
            </a:r>
            <a:r>
              <a:rPr lang="zh-TW" altLang="en-US" dirty="0" smtClean="0"/>
              <a:t>陣列</a:t>
            </a:r>
            <a:r>
              <a:rPr lang="en-US" altLang="zh-TW" dirty="0" smtClean="0"/>
              <a:t>(</a:t>
            </a:r>
            <a:r>
              <a:rPr lang="zh-TW" altLang="en-US" dirty="0" smtClean="0"/>
              <a:t>二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二維陣列可以使用</a:t>
            </a:r>
            <a:r>
              <a:rPr lang="zh-TW" altLang="en-US" b="1" dirty="0"/>
              <a:t>表格或矩陣</a:t>
            </a:r>
            <a:r>
              <a:rPr lang="zh-TW" altLang="en-US" dirty="0"/>
              <a:t>來加以</a:t>
            </a:r>
            <a:r>
              <a:rPr lang="zh-TW" altLang="en-US" dirty="0" smtClean="0"/>
              <a:t>示意</a:t>
            </a:r>
            <a:endParaRPr lang="en-US" altLang="zh-TW" dirty="0" smtClean="0"/>
          </a:p>
          <a:p>
            <a:r>
              <a:rPr lang="zh-TW" altLang="en-US" dirty="0" smtClean="0"/>
              <a:t>三</a:t>
            </a:r>
            <a:r>
              <a:rPr lang="zh-TW" altLang="en-US" dirty="0"/>
              <a:t>維陣列則需要使用</a:t>
            </a:r>
            <a:r>
              <a:rPr lang="zh-TW" altLang="en-US" dirty="0" smtClean="0"/>
              <a:t>三度空間立體方塊圖形</a:t>
            </a:r>
            <a:r>
              <a:rPr lang="zh-TW" altLang="en-US" dirty="0"/>
              <a:t>加以</a:t>
            </a:r>
            <a:r>
              <a:rPr lang="zh-TW" altLang="en-US" dirty="0" smtClean="0"/>
              <a:t>示意</a:t>
            </a:r>
            <a:endParaRPr lang="en-US" altLang="zh-TW" dirty="0" smtClean="0"/>
          </a:p>
          <a:p>
            <a:r>
              <a:rPr lang="zh-TW" altLang="en-US" dirty="0" smtClean="0"/>
              <a:t>更</a:t>
            </a:r>
            <a:r>
              <a:rPr lang="zh-TW" altLang="en-US" dirty="0"/>
              <a:t>多維度的陣列則無法使用幾何圖形來示意，但存取方法也大同小異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zh-TW" dirty="0" smtClean="0"/>
              <a:t>建議，盡量</a:t>
            </a:r>
            <a:r>
              <a:rPr lang="zh-TW" altLang="en-US" b="1" dirty="0" smtClean="0">
                <a:solidFill>
                  <a:srgbClr val="FF0000"/>
                </a:solidFill>
              </a:rPr>
              <a:t>不超過</a:t>
            </a:r>
            <a:r>
              <a:rPr lang="en-US" altLang="zh-TW" b="1" dirty="0" smtClean="0">
                <a:solidFill>
                  <a:srgbClr val="FF0000"/>
                </a:solidFill>
              </a:rPr>
              <a:t>3</a:t>
            </a:r>
            <a:r>
              <a:rPr lang="zh-TW" altLang="zh-TW" b="1" dirty="0">
                <a:solidFill>
                  <a:srgbClr val="FF0000"/>
                </a:solidFill>
              </a:rPr>
              <a:t>維陣列</a:t>
            </a:r>
            <a:r>
              <a:rPr lang="zh-TW" altLang="zh-TW" dirty="0"/>
              <a:t>來儲存資料</a:t>
            </a:r>
            <a:endParaRPr lang="en-US" altLang="zh-TW" dirty="0"/>
          </a:p>
          <a:p>
            <a:r>
              <a:rPr lang="zh-TW" altLang="en-US" dirty="0" smtClean="0"/>
              <a:t>很多語言有直接提供多維陣列宣告與配置</a:t>
            </a:r>
            <a:r>
              <a:rPr lang="en-US" altLang="zh-TW" dirty="0" smtClean="0"/>
              <a:t>(row-major/ column-major)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sz="2800" b="1" dirty="0" smtClean="0">
                <a:solidFill>
                  <a:srgbClr val="FF0000"/>
                </a:solidFill>
              </a:rPr>
              <a:t>但是！</a:t>
            </a:r>
            <a:r>
              <a:rPr lang="en-US" altLang="zh-TW" sz="2800" b="1" dirty="0" smtClean="0">
                <a:solidFill>
                  <a:srgbClr val="FF0000"/>
                </a:solidFill>
              </a:rPr>
              <a:t>Java</a:t>
            </a:r>
            <a:r>
              <a:rPr lang="zh-TW" altLang="zh-TW" sz="2800" b="1" dirty="0">
                <a:solidFill>
                  <a:srgbClr val="FF0000"/>
                </a:solidFill>
              </a:rPr>
              <a:t>並未直接提供二</a:t>
            </a:r>
            <a:r>
              <a:rPr lang="zh-TW" altLang="zh-TW" sz="2800" b="1" dirty="0" smtClean="0">
                <a:solidFill>
                  <a:srgbClr val="FF0000"/>
                </a:solidFill>
              </a:rPr>
              <a:t>維</a:t>
            </a:r>
            <a:r>
              <a:rPr lang="zh-TW" altLang="en-US" sz="2800" b="1" dirty="0" smtClean="0">
                <a:solidFill>
                  <a:srgbClr val="FF0000"/>
                </a:solidFill>
              </a:rPr>
              <a:t>以上</a:t>
            </a:r>
            <a:r>
              <a:rPr lang="zh-TW" altLang="zh-TW" sz="2800" b="1" dirty="0" smtClean="0">
                <a:solidFill>
                  <a:srgbClr val="FF0000"/>
                </a:solidFill>
              </a:rPr>
              <a:t>陣列</a:t>
            </a:r>
            <a:r>
              <a:rPr lang="zh-TW" altLang="en-US" sz="2800" b="1" dirty="0" smtClean="0">
                <a:solidFill>
                  <a:srgbClr val="FF0000"/>
                </a:solidFill>
              </a:rPr>
              <a:t>！</a:t>
            </a:r>
            <a:endParaRPr lang="en-US" altLang="zh-TW" sz="2800" b="1" dirty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8615327"/>
              </p:ext>
            </p:extLst>
          </p:nvPr>
        </p:nvGraphicFramePr>
        <p:xfrm>
          <a:off x="9125712" y="1636197"/>
          <a:ext cx="1289304" cy="243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89304">
                  <a:extLst>
                    <a:ext uri="{9D8B030D-6E8A-4147-A177-3AD203B41FA5}">
                      <a16:colId xmlns:a16="http://schemas.microsoft.com/office/drawing/2014/main" val="85675375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trades[0][0]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7121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trades[0][1]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1711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/>
                        <a:t>trades[0][2]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88103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trades[0][3]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69037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trades[1][0]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9215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trades[1][1]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72228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trades[1][2]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96926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trades[1][3]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2996952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9562139"/>
              </p:ext>
            </p:extLst>
          </p:nvPr>
        </p:nvGraphicFramePr>
        <p:xfrm>
          <a:off x="9125712" y="4074597"/>
          <a:ext cx="1289304" cy="243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89304">
                  <a:extLst>
                    <a:ext uri="{9D8B030D-6E8A-4147-A177-3AD203B41FA5}">
                      <a16:colId xmlns:a16="http://schemas.microsoft.com/office/drawing/2014/main" val="85675375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trades[2][0]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7121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trades[2][1]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1711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/>
                        <a:t>trades[2][2]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88103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trades[2][3]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69037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trades[3][0]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9215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trades[3][1]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72228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trades[3][2]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96926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trades[3][3]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2996952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5021665"/>
              </p:ext>
            </p:extLst>
          </p:nvPr>
        </p:nvGraphicFramePr>
        <p:xfrm>
          <a:off x="9125712" y="1315141"/>
          <a:ext cx="1289304" cy="3103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9304">
                  <a:extLst>
                    <a:ext uri="{9D8B030D-6E8A-4147-A177-3AD203B41FA5}">
                      <a16:colId xmlns:a16="http://schemas.microsoft.com/office/drawing/2014/main" val="1743093031"/>
                    </a:ext>
                  </a:extLst>
                </a:gridCol>
              </a:tblGrid>
              <a:tr h="310318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144476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1822580"/>
              </p:ext>
            </p:extLst>
          </p:nvPr>
        </p:nvGraphicFramePr>
        <p:xfrm>
          <a:off x="9125712" y="1009403"/>
          <a:ext cx="1289304" cy="3103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9304">
                  <a:extLst>
                    <a:ext uri="{9D8B030D-6E8A-4147-A177-3AD203B41FA5}">
                      <a16:colId xmlns:a16="http://schemas.microsoft.com/office/drawing/2014/main" val="1743093031"/>
                    </a:ext>
                  </a:extLst>
                </a:gridCol>
              </a:tblGrid>
              <a:tr h="310318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144476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2110370"/>
              </p:ext>
            </p:extLst>
          </p:nvPr>
        </p:nvGraphicFramePr>
        <p:xfrm>
          <a:off x="9125712" y="6492825"/>
          <a:ext cx="1289304" cy="3103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9304">
                  <a:extLst>
                    <a:ext uri="{9D8B030D-6E8A-4147-A177-3AD203B41FA5}">
                      <a16:colId xmlns:a16="http://schemas.microsoft.com/office/drawing/2014/main" val="1743093031"/>
                    </a:ext>
                  </a:extLst>
                </a:gridCol>
              </a:tblGrid>
              <a:tr h="310318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1444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655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Java</a:t>
            </a:r>
            <a:r>
              <a:rPr lang="zh-TW" altLang="en-US" dirty="0" smtClean="0"/>
              <a:t>的二維陣列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4976106" cy="3880773"/>
          </a:xfrm>
        </p:spPr>
        <p:txBody>
          <a:bodyPr/>
          <a:lstStyle/>
          <a:p>
            <a:r>
              <a:rPr lang="en-US" altLang="zh-TW" dirty="0"/>
              <a:t>Java</a:t>
            </a:r>
            <a:r>
              <a:rPr lang="zh-TW" altLang="en-US" dirty="0"/>
              <a:t>而言，二維陣列是由</a:t>
            </a:r>
            <a:r>
              <a:rPr lang="zh-TW" altLang="en-US" b="1" dirty="0">
                <a:solidFill>
                  <a:srgbClr val="FF0000"/>
                </a:solidFill>
              </a:rPr>
              <a:t>兩層的一維陣列</a:t>
            </a:r>
            <a:r>
              <a:rPr lang="zh-TW" altLang="en-US" dirty="0"/>
              <a:t>所</a:t>
            </a:r>
            <a:r>
              <a:rPr lang="zh-TW" altLang="en-US" dirty="0" smtClean="0"/>
              <a:t>構成。</a:t>
            </a:r>
            <a:endParaRPr lang="en-US" altLang="zh-TW" dirty="0" smtClean="0"/>
          </a:p>
          <a:p>
            <a:r>
              <a:rPr lang="zh-TW" altLang="en-US" dirty="0" smtClean="0"/>
              <a:t>每</a:t>
            </a:r>
            <a:r>
              <a:rPr lang="zh-TW" altLang="en-US" dirty="0"/>
              <a:t>一個「列的陣列元素」存放的都是「代表一整行的一維陣列」，</a:t>
            </a:r>
            <a:r>
              <a:rPr lang="zh-TW" altLang="en-US" b="1" dirty="0">
                <a:solidFill>
                  <a:srgbClr val="FF0000"/>
                </a:solidFill>
              </a:rPr>
              <a:t>而</a:t>
            </a:r>
            <a:r>
              <a:rPr lang="zh-TW" altLang="en-US" b="1" u="sng" dirty="0">
                <a:solidFill>
                  <a:srgbClr val="FF0000"/>
                </a:solidFill>
              </a:rPr>
              <a:t>陣列的陣列</a:t>
            </a:r>
            <a:r>
              <a:rPr lang="zh-TW" altLang="en-US" b="1" dirty="0">
                <a:solidFill>
                  <a:srgbClr val="FF0000"/>
                </a:solidFill>
              </a:rPr>
              <a:t>就可以構成二維陣列的效果</a:t>
            </a:r>
            <a:r>
              <a:rPr lang="zh-TW" altLang="en-US" dirty="0"/>
              <a:t>。</a:t>
            </a:r>
          </a:p>
          <a:p>
            <a:r>
              <a:rPr lang="zh-TW" altLang="en-US" dirty="0" smtClean="0"/>
              <a:t>所以，對於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trades[][] = new trades[3][4];</a:t>
            </a:r>
            <a:br>
              <a:rPr lang="en-US" altLang="zh-TW" dirty="0" smtClean="0"/>
            </a:br>
            <a:r>
              <a:rPr lang="zh-TW" altLang="en-US" dirty="0" smtClean="0"/>
              <a:t>這樣的陣列來說，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b="1" dirty="0" err="1" smtClean="0">
                <a:solidFill>
                  <a:srgbClr val="FF0000"/>
                </a:solidFill>
              </a:rPr>
              <a:t>trades.length</a:t>
            </a:r>
            <a:r>
              <a:rPr lang="zh-TW" altLang="en-US" b="1" dirty="0" smtClean="0">
                <a:solidFill>
                  <a:srgbClr val="FF0000"/>
                </a:solidFill>
              </a:rPr>
              <a:t>只會是</a:t>
            </a:r>
            <a:r>
              <a:rPr lang="en-US" altLang="zh-TW" b="1" dirty="0" smtClean="0">
                <a:solidFill>
                  <a:srgbClr val="FF0000"/>
                </a:solidFill>
              </a:rPr>
              <a:t>3</a:t>
            </a:r>
            <a:r>
              <a:rPr lang="zh-TW" altLang="en-US" b="1" dirty="0" smtClean="0">
                <a:solidFill>
                  <a:srgbClr val="FF0000"/>
                </a:solidFill>
              </a:rPr>
              <a:t>不會是</a:t>
            </a:r>
            <a:r>
              <a:rPr lang="en-US" altLang="zh-TW" b="1" dirty="0" smtClean="0">
                <a:solidFill>
                  <a:srgbClr val="FF0000"/>
                </a:solidFill>
              </a:rPr>
              <a:t>12</a:t>
            </a:r>
            <a:r>
              <a:rPr lang="zh-TW" altLang="en-US" b="1" dirty="0" smtClean="0">
                <a:solidFill>
                  <a:srgbClr val="FF0000"/>
                </a:solidFill>
              </a:rPr>
              <a:t>！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r>
              <a:rPr lang="zh-TW" altLang="en-US" b="1" dirty="0">
                <a:solidFill>
                  <a:srgbClr val="FF0000"/>
                </a:solidFill>
              </a:rPr>
              <a:t>對於二維以上陣列，</a:t>
            </a:r>
            <a:r>
              <a:rPr lang="en-US" altLang="zh-TW" b="1" dirty="0">
                <a:solidFill>
                  <a:srgbClr val="FF0000"/>
                </a:solidFill>
              </a:rPr>
              <a:t>length</a:t>
            </a:r>
            <a:r>
              <a:rPr lang="zh-TW" altLang="en-US" b="1" dirty="0" smtClean="0">
                <a:solidFill>
                  <a:srgbClr val="FF0000"/>
                </a:solidFill>
              </a:rPr>
              <a:t>會</a:t>
            </a:r>
            <a:r>
              <a:rPr lang="zh-TW" altLang="en-US" b="1" dirty="0">
                <a:solidFill>
                  <a:srgbClr val="FF0000"/>
                </a:solidFill>
              </a:rPr>
              <a:t>不如預期</a:t>
            </a:r>
            <a:r>
              <a:rPr lang="zh-TW" altLang="en-US" b="1" dirty="0" smtClean="0">
                <a:solidFill>
                  <a:srgbClr val="FF0000"/>
                </a:solidFill>
              </a:rPr>
              <a:t>！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0984450"/>
              </p:ext>
            </p:extLst>
          </p:nvPr>
        </p:nvGraphicFramePr>
        <p:xfrm>
          <a:off x="7015480" y="2551113"/>
          <a:ext cx="1323848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3848">
                  <a:extLst>
                    <a:ext uri="{9D8B030D-6E8A-4147-A177-3AD203B41FA5}">
                      <a16:colId xmlns:a16="http://schemas.microsoft.com/office/drawing/2014/main" val="3064012231"/>
                    </a:ext>
                  </a:extLst>
                </a:gridCol>
              </a:tblGrid>
              <a:tr h="29197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trades[0]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0373375"/>
                  </a:ext>
                </a:extLst>
              </a:tr>
              <a:tr h="291973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trades[1]</a:t>
                      </a:r>
                      <a:endParaRPr lang="zh-TW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8086720"/>
                  </a:ext>
                </a:extLst>
              </a:tr>
              <a:tr h="291973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trades[2]</a:t>
                      </a:r>
                      <a:endParaRPr lang="zh-TW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4259703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3788024"/>
              </p:ext>
            </p:extLst>
          </p:nvPr>
        </p:nvGraphicFramePr>
        <p:xfrm>
          <a:off x="9349186" y="1247458"/>
          <a:ext cx="1351280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1280">
                  <a:extLst>
                    <a:ext uri="{9D8B030D-6E8A-4147-A177-3AD203B41FA5}">
                      <a16:colId xmlns:a16="http://schemas.microsoft.com/office/drawing/2014/main" val="1424025055"/>
                    </a:ext>
                  </a:extLst>
                </a:gridCol>
              </a:tblGrid>
              <a:tr h="283004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trades[0][0]</a:t>
                      </a:r>
                      <a:endParaRPr lang="zh-TW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4419182"/>
                  </a:ext>
                </a:extLst>
              </a:tr>
              <a:tr h="283004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trades[0][1]</a:t>
                      </a:r>
                      <a:endParaRPr lang="zh-TW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2495044"/>
                  </a:ext>
                </a:extLst>
              </a:tr>
              <a:tr h="283004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trades[0][2]</a:t>
                      </a:r>
                      <a:endParaRPr lang="zh-TW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3658377"/>
                  </a:ext>
                </a:extLst>
              </a:tr>
              <a:tr h="283004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trades[0][3]</a:t>
                      </a:r>
                      <a:endParaRPr lang="zh-TW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3779341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8967304"/>
              </p:ext>
            </p:extLst>
          </p:nvPr>
        </p:nvGraphicFramePr>
        <p:xfrm>
          <a:off x="9363262" y="2855913"/>
          <a:ext cx="1351280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1280">
                  <a:extLst>
                    <a:ext uri="{9D8B030D-6E8A-4147-A177-3AD203B41FA5}">
                      <a16:colId xmlns:a16="http://schemas.microsoft.com/office/drawing/2014/main" val="1424025055"/>
                    </a:ext>
                  </a:extLst>
                </a:gridCol>
              </a:tblGrid>
              <a:tr h="283004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trades[1][0]</a:t>
                      </a:r>
                      <a:endParaRPr lang="zh-TW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4419182"/>
                  </a:ext>
                </a:extLst>
              </a:tr>
              <a:tr h="283004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trades[1][1]</a:t>
                      </a:r>
                      <a:endParaRPr lang="zh-TW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2495044"/>
                  </a:ext>
                </a:extLst>
              </a:tr>
              <a:tr h="283004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trades[1][2]</a:t>
                      </a:r>
                      <a:endParaRPr lang="zh-TW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3658377"/>
                  </a:ext>
                </a:extLst>
              </a:tr>
              <a:tr h="283004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trades[1][3]</a:t>
                      </a:r>
                      <a:endParaRPr lang="zh-TW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3779341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8908913"/>
              </p:ext>
            </p:extLst>
          </p:nvPr>
        </p:nvGraphicFramePr>
        <p:xfrm>
          <a:off x="9363262" y="4489450"/>
          <a:ext cx="1351280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1280">
                  <a:extLst>
                    <a:ext uri="{9D8B030D-6E8A-4147-A177-3AD203B41FA5}">
                      <a16:colId xmlns:a16="http://schemas.microsoft.com/office/drawing/2014/main" val="1424025055"/>
                    </a:ext>
                  </a:extLst>
                </a:gridCol>
              </a:tblGrid>
              <a:tr h="29366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trades[2][0]</a:t>
                      </a:r>
                      <a:endParaRPr lang="zh-TW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4419182"/>
                  </a:ext>
                </a:extLst>
              </a:tr>
              <a:tr h="29366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trades[2][1]</a:t>
                      </a:r>
                      <a:endParaRPr lang="zh-TW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2495044"/>
                  </a:ext>
                </a:extLst>
              </a:tr>
              <a:tr h="29366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trades[2][2]</a:t>
                      </a:r>
                      <a:endParaRPr lang="zh-TW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3658377"/>
                  </a:ext>
                </a:extLst>
              </a:tr>
              <a:tr h="29366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trades[2][3]</a:t>
                      </a:r>
                      <a:endParaRPr lang="zh-TW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3779341"/>
                  </a:ext>
                </a:extLst>
              </a:tr>
            </a:tbl>
          </a:graphicData>
        </a:graphic>
      </p:graphicFrame>
      <p:cxnSp>
        <p:nvCxnSpPr>
          <p:cNvPr id="11" name="肘形接點 10"/>
          <p:cNvCxnSpPr/>
          <p:nvPr/>
        </p:nvCxnSpPr>
        <p:spPr>
          <a:xfrm flipV="1">
            <a:off x="8339328" y="1501775"/>
            <a:ext cx="1009858" cy="1151255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接點 12"/>
          <p:cNvCxnSpPr/>
          <p:nvPr/>
        </p:nvCxnSpPr>
        <p:spPr>
          <a:xfrm>
            <a:off x="8339328" y="3321876"/>
            <a:ext cx="1023934" cy="1331785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>
            <a:stCxn id="5" idx="3"/>
          </p:cNvCxnSpPr>
          <p:nvPr/>
        </p:nvCxnSpPr>
        <p:spPr>
          <a:xfrm flipV="1">
            <a:off x="8339328" y="3002916"/>
            <a:ext cx="1023934" cy="539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字方塊 50"/>
          <p:cNvSpPr txBox="1"/>
          <p:nvPr/>
        </p:nvSpPr>
        <p:spPr>
          <a:xfrm>
            <a:off x="5738266" y="1794054"/>
            <a:ext cx="11753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trades[][]</a:t>
            </a:r>
            <a:endParaRPr lang="zh-TW" altLang="en-US" dirty="0"/>
          </a:p>
        </p:txBody>
      </p:sp>
      <p:cxnSp>
        <p:nvCxnSpPr>
          <p:cNvPr id="53" name="肘形接點 52"/>
          <p:cNvCxnSpPr>
            <a:stCxn id="51" idx="2"/>
          </p:cNvCxnSpPr>
          <p:nvPr/>
        </p:nvCxnSpPr>
        <p:spPr>
          <a:xfrm rot="16200000" flipH="1">
            <a:off x="6382068" y="2107244"/>
            <a:ext cx="560204" cy="672487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/>
          <p:cNvSpPr txBox="1"/>
          <p:nvPr/>
        </p:nvSpPr>
        <p:spPr>
          <a:xfrm>
            <a:off x="7114873" y="218178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一維陣列</a:t>
            </a:r>
            <a:endParaRPr lang="zh-TW" altLang="en-US" dirty="0"/>
          </a:p>
        </p:txBody>
      </p:sp>
      <p:sp>
        <p:nvSpPr>
          <p:cNvPr id="56" name="文字方塊 55"/>
          <p:cNvSpPr txBox="1"/>
          <p:nvPr/>
        </p:nvSpPr>
        <p:spPr>
          <a:xfrm>
            <a:off x="8757596" y="90817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一維陣列</a:t>
            </a:r>
            <a:endParaRPr lang="zh-TW" altLang="en-US" dirty="0"/>
          </a:p>
        </p:txBody>
      </p:sp>
      <p:sp>
        <p:nvSpPr>
          <p:cNvPr id="57" name="文字方塊 56"/>
          <p:cNvSpPr txBox="1"/>
          <p:nvPr/>
        </p:nvSpPr>
        <p:spPr>
          <a:xfrm>
            <a:off x="8911647" y="251515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一維陣列</a:t>
            </a:r>
            <a:endParaRPr lang="zh-TW" altLang="en-US" dirty="0"/>
          </a:p>
        </p:txBody>
      </p:sp>
      <p:sp>
        <p:nvSpPr>
          <p:cNvPr id="58" name="文字方塊 57"/>
          <p:cNvSpPr txBox="1"/>
          <p:nvPr/>
        </p:nvSpPr>
        <p:spPr>
          <a:xfrm>
            <a:off x="8970067" y="412011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一維陣列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04558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Java</a:t>
            </a:r>
            <a:r>
              <a:rPr lang="zh-TW" altLang="en-US" dirty="0" smtClean="0"/>
              <a:t>多維陣列的宣告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以二維陣列為例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雖然</a:t>
            </a:r>
            <a:r>
              <a:rPr lang="en-US" altLang="zh-TW" dirty="0" smtClean="0"/>
              <a:t>Java</a:t>
            </a:r>
            <a:r>
              <a:rPr lang="zh-TW" altLang="en-US" dirty="0"/>
              <a:t>的二維陣列是由兩層的一維陣列所組成，但</a:t>
            </a:r>
            <a:r>
              <a:rPr lang="en-US" altLang="zh-TW" dirty="0" smtClean="0"/>
              <a:t>Java</a:t>
            </a:r>
            <a:r>
              <a:rPr lang="zh-TW" altLang="en-US" dirty="0" smtClean="0"/>
              <a:t>對</a:t>
            </a:r>
            <a:r>
              <a:rPr lang="zh-TW" altLang="en-US" b="1" dirty="0" smtClean="0"/>
              <a:t>常用資料型態</a:t>
            </a:r>
            <a:r>
              <a:rPr lang="en-US" altLang="zh-TW" b="1" dirty="0" smtClean="0"/>
              <a:t>(</a:t>
            </a:r>
            <a:r>
              <a:rPr lang="zh-TW" altLang="en-US" b="1" dirty="0" smtClean="0"/>
              <a:t>如</a:t>
            </a:r>
            <a:r>
              <a:rPr lang="en-US" altLang="zh-TW" b="1" dirty="0" err="1" smtClean="0"/>
              <a:t>int</a:t>
            </a:r>
            <a:r>
              <a:rPr lang="en-US" altLang="zh-TW" b="1" dirty="0" smtClean="0"/>
              <a:t>, </a:t>
            </a:r>
            <a:r>
              <a:rPr lang="en-US" altLang="zh-TW" b="1" dirty="0" err="1" smtClean="0"/>
              <a:t>float,long</a:t>
            </a:r>
            <a:r>
              <a:rPr lang="en-US" altLang="zh-TW" b="1" dirty="0" smtClean="0"/>
              <a:t>....)</a:t>
            </a:r>
            <a:r>
              <a:rPr lang="zh-TW" altLang="en-US" dirty="0" smtClean="0"/>
              <a:t>仍</a:t>
            </a:r>
            <a:r>
              <a:rPr lang="zh-TW" altLang="en-US" dirty="0"/>
              <a:t>提供了快速宣告以及快速存取的語法以減少程式設計師撰寫程式的</a:t>
            </a:r>
            <a:r>
              <a:rPr lang="zh-TW" altLang="en-US" dirty="0" smtClean="0"/>
              <a:t>麻煩。</a:t>
            </a:r>
            <a:endParaRPr lang="en-US" altLang="zh-TW" dirty="0" smtClean="0"/>
          </a:p>
          <a:p>
            <a:r>
              <a:rPr lang="zh-TW" altLang="en-US" dirty="0"/>
              <a:t>語法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 smtClean="0"/>
              <a:t>合併宣告與</a:t>
            </a:r>
            <a:r>
              <a:rPr lang="en-US" altLang="zh-TW" dirty="0" smtClean="0"/>
              <a:t>new</a:t>
            </a:r>
            <a:r>
              <a:rPr lang="zh-TW" altLang="en-US" dirty="0" smtClean="0"/>
              <a:t>：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6237" y="3101149"/>
            <a:ext cx="6888264" cy="995363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6261" y="4326701"/>
            <a:ext cx="5133975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797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範例五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Pascal</a:t>
            </a:r>
            <a:r>
              <a:rPr lang="zh-TW" altLang="en-US" dirty="0" smtClean="0"/>
              <a:t>三角形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Pascal</a:t>
            </a:r>
            <a:r>
              <a:rPr lang="zh-TW" altLang="en-US" dirty="0" smtClean="0"/>
              <a:t>三角形定義如下圖：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/>
              <a:t>用程式來產生</a:t>
            </a:r>
            <a:r>
              <a:rPr lang="zh-TW" altLang="en-US" dirty="0" smtClean="0"/>
              <a:t>看看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改用二維陣列呈現：</a:t>
            </a:r>
            <a:endParaRPr lang="zh-TW" altLang="en-US" dirty="0"/>
          </a:p>
        </p:txBody>
      </p:sp>
      <p:pic>
        <p:nvPicPr>
          <p:cNvPr id="1026" name="Picture 2" descr="https://upload.wikimedia.org/wikipedia/commons/0/0d/PascalTriangleAnimated2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706" y="2733083"/>
            <a:ext cx="2476500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5003370"/>
              </p:ext>
            </p:extLst>
          </p:nvPr>
        </p:nvGraphicFramePr>
        <p:xfrm>
          <a:off x="5994057" y="2733083"/>
          <a:ext cx="3807760" cy="3144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1552">
                  <a:extLst>
                    <a:ext uri="{9D8B030D-6E8A-4147-A177-3AD203B41FA5}">
                      <a16:colId xmlns:a16="http://schemas.microsoft.com/office/drawing/2014/main" val="3811867003"/>
                    </a:ext>
                  </a:extLst>
                </a:gridCol>
                <a:gridCol w="761552">
                  <a:extLst>
                    <a:ext uri="{9D8B030D-6E8A-4147-A177-3AD203B41FA5}">
                      <a16:colId xmlns:a16="http://schemas.microsoft.com/office/drawing/2014/main" val="439350562"/>
                    </a:ext>
                  </a:extLst>
                </a:gridCol>
                <a:gridCol w="761552">
                  <a:extLst>
                    <a:ext uri="{9D8B030D-6E8A-4147-A177-3AD203B41FA5}">
                      <a16:colId xmlns:a16="http://schemas.microsoft.com/office/drawing/2014/main" val="1387891095"/>
                    </a:ext>
                  </a:extLst>
                </a:gridCol>
                <a:gridCol w="761552">
                  <a:extLst>
                    <a:ext uri="{9D8B030D-6E8A-4147-A177-3AD203B41FA5}">
                      <a16:colId xmlns:a16="http://schemas.microsoft.com/office/drawing/2014/main" val="1063649488"/>
                    </a:ext>
                  </a:extLst>
                </a:gridCol>
                <a:gridCol w="761552">
                  <a:extLst>
                    <a:ext uri="{9D8B030D-6E8A-4147-A177-3AD203B41FA5}">
                      <a16:colId xmlns:a16="http://schemas.microsoft.com/office/drawing/2014/main" val="1381512093"/>
                    </a:ext>
                  </a:extLst>
                </a:gridCol>
              </a:tblGrid>
              <a:tr h="62893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4552824"/>
                  </a:ext>
                </a:extLst>
              </a:tr>
              <a:tr h="62893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9810076"/>
                  </a:ext>
                </a:extLst>
              </a:tr>
              <a:tr h="62893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7384325"/>
                  </a:ext>
                </a:extLst>
              </a:tr>
              <a:tr h="62893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3498183"/>
                  </a:ext>
                </a:extLst>
              </a:tr>
              <a:tr h="62893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1232320"/>
                  </a:ext>
                </a:extLst>
              </a:tr>
            </a:tbl>
          </a:graphicData>
        </a:graphic>
      </p:graphicFrame>
      <p:grpSp>
        <p:nvGrpSpPr>
          <p:cNvPr id="11" name="群組 10"/>
          <p:cNvGrpSpPr/>
          <p:nvPr/>
        </p:nvGrpSpPr>
        <p:grpSpPr>
          <a:xfrm>
            <a:off x="6492240" y="3830363"/>
            <a:ext cx="791126" cy="659721"/>
            <a:chOff x="6492240" y="3830363"/>
            <a:chExt cx="791126" cy="659721"/>
          </a:xfrm>
        </p:grpSpPr>
        <p:cxnSp>
          <p:nvCxnSpPr>
            <p:cNvPr id="7" name="直線單箭頭接點 6"/>
            <p:cNvCxnSpPr/>
            <p:nvPr/>
          </p:nvCxnSpPr>
          <p:spPr>
            <a:xfrm>
              <a:off x="6492240" y="3830363"/>
              <a:ext cx="484632" cy="32101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單箭頭接點 8"/>
            <p:cNvCxnSpPr/>
            <p:nvPr/>
          </p:nvCxnSpPr>
          <p:spPr>
            <a:xfrm>
              <a:off x="7127123" y="3848651"/>
              <a:ext cx="0" cy="31633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字方塊 9"/>
            <p:cNvSpPr txBox="1"/>
            <p:nvPr/>
          </p:nvSpPr>
          <p:spPr>
            <a:xfrm>
              <a:off x="6976872" y="412075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2</a:t>
              </a:r>
              <a:endParaRPr lang="zh-TW" altLang="en-US" dirty="0"/>
            </a:p>
          </p:txBody>
        </p:sp>
      </p:grpSp>
      <p:grpSp>
        <p:nvGrpSpPr>
          <p:cNvPr id="13" name="群組 12"/>
          <p:cNvGrpSpPr/>
          <p:nvPr/>
        </p:nvGrpSpPr>
        <p:grpSpPr>
          <a:xfrm>
            <a:off x="6492240" y="4467115"/>
            <a:ext cx="791126" cy="659721"/>
            <a:chOff x="6492240" y="3830363"/>
            <a:chExt cx="791126" cy="659721"/>
          </a:xfrm>
        </p:grpSpPr>
        <p:cxnSp>
          <p:nvCxnSpPr>
            <p:cNvPr id="14" name="直線單箭頭接點 13"/>
            <p:cNvCxnSpPr/>
            <p:nvPr/>
          </p:nvCxnSpPr>
          <p:spPr>
            <a:xfrm>
              <a:off x="6492240" y="3830363"/>
              <a:ext cx="484632" cy="32101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單箭頭接點 14"/>
            <p:cNvCxnSpPr/>
            <p:nvPr/>
          </p:nvCxnSpPr>
          <p:spPr>
            <a:xfrm>
              <a:off x="7127123" y="3848651"/>
              <a:ext cx="0" cy="31633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字方塊 15"/>
            <p:cNvSpPr txBox="1"/>
            <p:nvPr/>
          </p:nvSpPr>
          <p:spPr>
            <a:xfrm>
              <a:off x="6976872" y="412075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3</a:t>
              </a:r>
              <a:endParaRPr lang="zh-TW" altLang="en-US" dirty="0"/>
            </a:p>
          </p:txBody>
        </p:sp>
      </p:grpSp>
      <p:grpSp>
        <p:nvGrpSpPr>
          <p:cNvPr id="18" name="群組 17"/>
          <p:cNvGrpSpPr/>
          <p:nvPr/>
        </p:nvGrpSpPr>
        <p:grpSpPr>
          <a:xfrm>
            <a:off x="7255140" y="4471874"/>
            <a:ext cx="791126" cy="659721"/>
            <a:chOff x="6492240" y="3830363"/>
            <a:chExt cx="791126" cy="659721"/>
          </a:xfrm>
        </p:grpSpPr>
        <p:cxnSp>
          <p:nvCxnSpPr>
            <p:cNvPr id="19" name="直線單箭頭接點 18"/>
            <p:cNvCxnSpPr/>
            <p:nvPr/>
          </p:nvCxnSpPr>
          <p:spPr>
            <a:xfrm>
              <a:off x="6492240" y="3830363"/>
              <a:ext cx="484632" cy="32101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單箭頭接點 19"/>
            <p:cNvCxnSpPr/>
            <p:nvPr/>
          </p:nvCxnSpPr>
          <p:spPr>
            <a:xfrm>
              <a:off x="7127123" y="3848651"/>
              <a:ext cx="0" cy="31633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字方塊 20"/>
            <p:cNvSpPr txBox="1"/>
            <p:nvPr/>
          </p:nvSpPr>
          <p:spPr>
            <a:xfrm>
              <a:off x="6976872" y="412075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3</a:t>
              </a:r>
              <a:endParaRPr lang="zh-TW" altLang="en-US" dirty="0"/>
            </a:p>
          </p:txBody>
        </p:sp>
      </p:grpSp>
      <p:grpSp>
        <p:nvGrpSpPr>
          <p:cNvPr id="22" name="群組 21"/>
          <p:cNvGrpSpPr/>
          <p:nvPr/>
        </p:nvGrpSpPr>
        <p:grpSpPr>
          <a:xfrm>
            <a:off x="6492240" y="5069155"/>
            <a:ext cx="791126" cy="659721"/>
            <a:chOff x="6492240" y="3830363"/>
            <a:chExt cx="791126" cy="659721"/>
          </a:xfrm>
        </p:grpSpPr>
        <p:cxnSp>
          <p:nvCxnSpPr>
            <p:cNvPr id="23" name="直線單箭頭接點 22"/>
            <p:cNvCxnSpPr/>
            <p:nvPr/>
          </p:nvCxnSpPr>
          <p:spPr>
            <a:xfrm>
              <a:off x="6492240" y="3830363"/>
              <a:ext cx="484632" cy="32101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單箭頭接點 23"/>
            <p:cNvCxnSpPr/>
            <p:nvPr/>
          </p:nvCxnSpPr>
          <p:spPr>
            <a:xfrm>
              <a:off x="7127123" y="3848651"/>
              <a:ext cx="0" cy="31633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文字方塊 24"/>
            <p:cNvSpPr txBox="1"/>
            <p:nvPr/>
          </p:nvSpPr>
          <p:spPr>
            <a:xfrm>
              <a:off x="6976872" y="412075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4</a:t>
              </a:r>
              <a:endParaRPr lang="zh-TW" altLang="en-US" dirty="0"/>
            </a:p>
          </p:txBody>
        </p:sp>
      </p:grpSp>
      <p:grpSp>
        <p:nvGrpSpPr>
          <p:cNvPr id="26" name="群組 25"/>
          <p:cNvGrpSpPr/>
          <p:nvPr/>
        </p:nvGrpSpPr>
        <p:grpSpPr>
          <a:xfrm>
            <a:off x="7259882" y="5073803"/>
            <a:ext cx="791126" cy="659721"/>
            <a:chOff x="6492240" y="3830363"/>
            <a:chExt cx="791126" cy="659721"/>
          </a:xfrm>
        </p:grpSpPr>
        <p:cxnSp>
          <p:nvCxnSpPr>
            <p:cNvPr id="27" name="直線單箭頭接點 26"/>
            <p:cNvCxnSpPr/>
            <p:nvPr/>
          </p:nvCxnSpPr>
          <p:spPr>
            <a:xfrm>
              <a:off x="6492240" y="3830363"/>
              <a:ext cx="484632" cy="32101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單箭頭接點 27"/>
            <p:cNvCxnSpPr/>
            <p:nvPr/>
          </p:nvCxnSpPr>
          <p:spPr>
            <a:xfrm>
              <a:off x="7127123" y="3848651"/>
              <a:ext cx="0" cy="31633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字方塊 28"/>
            <p:cNvSpPr txBox="1"/>
            <p:nvPr/>
          </p:nvSpPr>
          <p:spPr>
            <a:xfrm>
              <a:off x="6976872" y="412075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6</a:t>
              </a:r>
              <a:endParaRPr lang="zh-TW" altLang="en-US" dirty="0"/>
            </a:p>
          </p:txBody>
        </p:sp>
      </p:grpSp>
      <p:grpSp>
        <p:nvGrpSpPr>
          <p:cNvPr id="30" name="群組 29"/>
          <p:cNvGrpSpPr/>
          <p:nvPr/>
        </p:nvGrpSpPr>
        <p:grpSpPr>
          <a:xfrm>
            <a:off x="8002531" y="5087443"/>
            <a:ext cx="791126" cy="659721"/>
            <a:chOff x="6492240" y="3830363"/>
            <a:chExt cx="791126" cy="659721"/>
          </a:xfrm>
        </p:grpSpPr>
        <p:cxnSp>
          <p:nvCxnSpPr>
            <p:cNvPr id="31" name="直線單箭頭接點 30"/>
            <p:cNvCxnSpPr/>
            <p:nvPr/>
          </p:nvCxnSpPr>
          <p:spPr>
            <a:xfrm>
              <a:off x="6492240" y="3830363"/>
              <a:ext cx="484632" cy="32101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單箭頭接點 31"/>
            <p:cNvCxnSpPr/>
            <p:nvPr/>
          </p:nvCxnSpPr>
          <p:spPr>
            <a:xfrm>
              <a:off x="7127123" y="3848651"/>
              <a:ext cx="0" cy="31633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文字方塊 32"/>
            <p:cNvSpPr txBox="1"/>
            <p:nvPr/>
          </p:nvSpPr>
          <p:spPr>
            <a:xfrm>
              <a:off x="6976872" y="412075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4</a:t>
              </a:r>
              <a:endParaRPr lang="zh-TW" altLang="en-US" dirty="0"/>
            </a:p>
          </p:txBody>
        </p:sp>
      </p:grpSp>
      <p:sp>
        <p:nvSpPr>
          <p:cNvPr id="34" name="矩形 33"/>
          <p:cNvSpPr/>
          <p:nvPr/>
        </p:nvSpPr>
        <p:spPr>
          <a:xfrm>
            <a:off x="677334" y="5958242"/>
            <a:ext cx="16690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Example06_10</a:t>
            </a:r>
            <a:endParaRPr lang="en-US" altLang="zh-TW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6385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25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  <a:r>
              <a:rPr lang="zh-TW" altLang="en-US" dirty="0" smtClean="0"/>
              <a:t>五參考程式碼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輸出要改進！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904767"/>
            <a:ext cx="7003626" cy="4561374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0960" y="1849840"/>
            <a:ext cx="3859149" cy="2562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87150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插隊一下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 </a:t>
            </a:r>
            <a:r>
              <a:rPr lang="zh-TW" altLang="en-US" dirty="0" smtClean="0"/>
              <a:t>   </a:t>
            </a:r>
            <a:r>
              <a:rPr lang="en-US" altLang="zh-TW" dirty="0" smtClean="0"/>
              <a:t>----</a:t>
            </a:r>
            <a:r>
              <a:rPr lang="zh-TW" altLang="en-US" dirty="0" smtClean="0"/>
              <a:t>格式化輸出</a:t>
            </a:r>
            <a:r>
              <a:rPr lang="en-US" altLang="zh-TW" sz="3600" b="1" dirty="0" err="1" smtClean="0">
                <a:solidFill>
                  <a:schemeClr val="accent4">
                    <a:lumMod val="75000"/>
                  </a:schemeClr>
                </a:solidFill>
              </a:rPr>
              <a:t>System.out.printf</a:t>
            </a:r>
            <a:r>
              <a:rPr lang="en-US" altLang="zh-TW" sz="3600" b="1" dirty="0" smtClean="0">
                <a:solidFill>
                  <a:schemeClr val="accent4">
                    <a:lumMod val="75000"/>
                  </a:schemeClr>
                </a:solidFill>
              </a:rPr>
              <a:t>()</a:t>
            </a:r>
            <a:endParaRPr lang="zh-TW" altLang="en-US" sz="36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雖然不是一定要，但是面子工程還是要的。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02501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Java</a:t>
            </a:r>
            <a:r>
              <a:rPr lang="zh-TW" altLang="en-US" dirty="0"/>
              <a:t>的</a:t>
            </a:r>
            <a:r>
              <a:rPr lang="zh-TW" altLang="en-US" dirty="0" smtClean="0"/>
              <a:t>陣列</a:t>
            </a:r>
            <a:r>
              <a:rPr lang="zh-TW" altLang="en-US" dirty="0"/>
              <a:t>使用方式</a:t>
            </a:r>
            <a:r>
              <a:rPr lang="en-US" altLang="zh-TW" dirty="0"/>
              <a:t>--</a:t>
            </a:r>
            <a:r>
              <a:rPr lang="zh-TW" altLang="en-US" dirty="0"/>
              <a:t>基本型</a:t>
            </a:r>
            <a:r>
              <a:rPr lang="en-US" altLang="zh-TW" dirty="0" smtClean="0"/>
              <a:t>(2)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7204794" cy="3880773"/>
          </a:xfrm>
        </p:spPr>
        <p:txBody>
          <a:bodyPr/>
          <a:lstStyle/>
          <a:p>
            <a:r>
              <a:rPr lang="zh-TW" altLang="en-US" sz="2400" b="1" u="sng" dirty="0" smtClean="0"/>
              <a:t>第二步：產生</a:t>
            </a:r>
            <a:r>
              <a:rPr lang="zh-TW" altLang="en-US" sz="2400" b="1" u="sng" dirty="0"/>
              <a:t>陣列</a:t>
            </a:r>
            <a:r>
              <a:rPr lang="zh-TW" altLang="en-US" sz="2400" b="1" u="sng" dirty="0" smtClean="0"/>
              <a:t>實體</a:t>
            </a:r>
            <a:endParaRPr lang="en-US" altLang="zh-TW" sz="2400" b="1" u="sng" dirty="0" smtClean="0"/>
          </a:p>
          <a:p>
            <a:r>
              <a:rPr lang="zh-TW" altLang="en-US" dirty="0" smtClean="0"/>
              <a:t>產生陣列語法：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當</a:t>
            </a:r>
            <a:r>
              <a:rPr lang="zh-TW" altLang="en-US" dirty="0"/>
              <a:t>我們有了陣列名稱後，應該要為該陣列</a:t>
            </a:r>
            <a:r>
              <a:rPr lang="zh-TW" altLang="en-US" u="sng" dirty="0">
                <a:solidFill>
                  <a:srgbClr val="C00000"/>
                </a:solidFill>
              </a:rPr>
              <a:t>配置陣列元素所需要的記憶體</a:t>
            </a:r>
            <a:r>
              <a:rPr lang="zh-TW" altLang="en-US" u="sng" dirty="0" smtClean="0">
                <a:solidFill>
                  <a:srgbClr val="C00000"/>
                </a:solidFill>
              </a:rPr>
              <a:t>空間</a:t>
            </a:r>
            <a:r>
              <a:rPr lang="en-US" altLang="zh-TW" dirty="0" smtClean="0"/>
              <a:t>!!!</a:t>
            </a:r>
            <a:endParaRPr lang="zh-TW" altLang="en-US" dirty="0"/>
          </a:p>
          <a:p>
            <a:r>
              <a:rPr lang="en-US" altLang="zh-TW" b="1" dirty="0">
                <a:solidFill>
                  <a:srgbClr val="C00000"/>
                </a:solidFill>
              </a:rPr>
              <a:t>(1)</a:t>
            </a:r>
            <a:r>
              <a:rPr lang="zh-TW" altLang="en-US" b="1" dirty="0">
                <a:solidFill>
                  <a:srgbClr val="C00000"/>
                </a:solidFill>
              </a:rPr>
              <a:t>資料型態</a:t>
            </a:r>
            <a:r>
              <a:rPr lang="zh-TW" altLang="en-US" dirty="0"/>
              <a:t>：此處的資料型態必須與宣告陣列名稱時的資料型態相同。</a:t>
            </a:r>
          </a:p>
          <a:p>
            <a:r>
              <a:rPr lang="en-US" altLang="zh-TW" b="1" dirty="0">
                <a:solidFill>
                  <a:srgbClr val="C00000"/>
                </a:solidFill>
              </a:rPr>
              <a:t>(2)</a:t>
            </a:r>
            <a:r>
              <a:rPr lang="zh-TW" altLang="en-US" b="1" dirty="0">
                <a:solidFill>
                  <a:srgbClr val="C00000"/>
                </a:solidFill>
              </a:rPr>
              <a:t>元素個數</a:t>
            </a:r>
            <a:r>
              <a:rPr lang="zh-TW" altLang="en-US" dirty="0"/>
              <a:t>：所需要的陣列元素個數，它必須是一個整數變數或常數（一般為常數），並且不能是</a:t>
            </a:r>
            <a:r>
              <a:rPr lang="en-US" altLang="zh-TW" dirty="0"/>
              <a:t>long</a:t>
            </a:r>
            <a:r>
              <a:rPr lang="zh-TW" altLang="en-US" dirty="0"/>
              <a:t>型態。例如要</a:t>
            </a:r>
            <a:r>
              <a:rPr lang="zh-TW" altLang="en-US" dirty="0" smtClean="0"/>
              <a:t>記載全班成績，</a:t>
            </a:r>
            <a:r>
              <a:rPr lang="zh-TW" altLang="en-US" dirty="0"/>
              <a:t>則此處可宣告</a:t>
            </a:r>
            <a:r>
              <a:rPr lang="zh-TW" altLang="en-US" dirty="0" smtClean="0"/>
              <a:t>為</a:t>
            </a:r>
            <a:r>
              <a:rPr lang="en-US" altLang="zh-TW" dirty="0" smtClean="0"/>
              <a:t>50</a:t>
            </a:r>
            <a:r>
              <a:rPr lang="zh-TW" altLang="en-US" dirty="0" smtClean="0"/>
              <a:t>。</a:t>
            </a:r>
            <a:endParaRPr lang="zh-TW" altLang="en-US" dirty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7579" y="2723056"/>
            <a:ext cx="4743450" cy="5715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0144" y="2723056"/>
            <a:ext cx="365760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878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Java</a:t>
            </a:r>
            <a:r>
              <a:rPr lang="zh-TW" altLang="en-US" dirty="0" smtClean="0"/>
              <a:t>中的格式化輸出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許多</a:t>
            </a:r>
            <a:r>
              <a:rPr lang="zh-TW" altLang="en-US" dirty="0"/>
              <a:t>情況下，我們希望列印出來的資料能排列整齊，如此不但較為美觀，也較容易閱讀，這就必須仰賴格式化輸出方法：</a:t>
            </a:r>
            <a:r>
              <a:rPr lang="en-US" altLang="zh-TW" dirty="0" err="1"/>
              <a:t>System.out.printf</a:t>
            </a:r>
            <a:r>
              <a:rPr lang="en-US" altLang="zh-TW" dirty="0"/>
              <a:t>()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兩個指令相通的：</a:t>
            </a:r>
            <a:r>
              <a:rPr lang="en-US" altLang="zh-TW" dirty="0" err="1"/>
              <a:t>printf</a:t>
            </a:r>
            <a:r>
              <a:rPr lang="en-US" altLang="zh-TW" dirty="0"/>
              <a:t>()  / format()</a:t>
            </a:r>
          </a:p>
          <a:p>
            <a:r>
              <a:rPr lang="zh-TW" altLang="en-US" dirty="0" smtClean="0"/>
              <a:t>基本上仿效</a:t>
            </a:r>
            <a:r>
              <a:rPr lang="en-US" altLang="zh-TW" dirty="0" smtClean="0"/>
              <a:t>C </a:t>
            </a:r>
            <a:r>
              <a:rPr lang="zh-TW" altLang="en-US" dirty="0"/>
              <a:t>語言的 </a:t>
            </a:r>
            <a:r>
              <a:rPr lang="en-US" altLang="zh-TW" dirty="0" err="1"/>
              <a:t>printf</a:t>
            </a:r>
            <a:r>
              <a:rPr lang="en-US" altLang="zh-TW" dirty="0"/>
              <a:t> </a:t>
            </a:r>
            <a:r>
              <a:rPr lang="en-US" altLang="zh-TW" dirty="0" smtClean="0"/>
              <a:t>()</a:t>
            </a:r>
            <a:r>
              <a:rPr lang="zh-TW" altLang="en-US" dirty="0" smtClean="0"/>
              <a:t>指令，</a:t>
            </a:r>
            <a:r>
              <a:rPr lang="zh-TW" altLang="en-US" dirty="0"/>
              <a:t>列印時需分辨數值的</a:t>
            </a:r>
            <a:r>
              <a:rPr lang="zh-TW" altLang="en-US" b="1" dirty="0"/>
              <a:t>資料型態</a:t>
            </a:r>
            <a:r>
              <a:rPr lang="zh-TW" altLang="en-US" dirty="0"/>
              <a:t>，再依此設定</a:t>
            </a:r>
            <a:r>
              <a:rPr lang="zh-TW" altLang="en-US" b="1" dirty="0"/>
              <a:t>列印</a:t>
            </a:r>
            <a:r>
              <a:rPr lang="zh-TW" altLang="en-US" b="1" dirty="0" smtClean="0"/>
              <a:t>格式</a:t>
            </a:r>
            <a:r>
              <a:rPr lang="zh-TW" altLang="en-US" dirty="0" smtClean="0"/>
              <a:t>產生輸出。</a:t>
            </a:r>
            <a:endParaRPr lang="en-US" altLang="zh-TW" dirty="0" smtClean="0"/>
          </a:p>
          <a:p>
            <a:r>
              <a:rPr lang="zh-TW" altLang="en-US" dirty="0"/>
              <a:t>語法如下：</a:t>
            </a:r>
          </a:p>
        </p:txBody>
      </p:sp>
      <p:sp>
        <p:nvSpPr>
          <p:cNvPr id="6" name="矩形 5"/>
          <p:cNvSpPr/>
          <p:nvPr/>
        </p:nvSpPr>
        <p:spPr>
          <a:xfrm>
            <a:off x="1738466" y="4277606"/>
            <a:ext cx="6404317" cy="4001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TW" sz="2000" dirty="0" err="1">
                <a:solidFill>
                  <a:srgbClr val="00B0F0"/>
                </a:solidFill>
                <a:latin typeface="Times New Roman" panose="02020603050405020304" pitchFamily="18" charset="0"/>
              </a:rPr>
              <a:t>System</a:t>
            </a:r>
            <a:r>
              <a:rPr lang="en-US" altLang="zh-TW" sz="2000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.out.</a:t>
            </a:r>
            <a:r>
              <a:rPr lang="en-US" altLang="zh-TW" sz="2000" dirty="0" err="1">
                <a:solidFill>
                  <a:srgbClr val="92D050"/>
                </a:solidFill>
                <a:latin typeface="Times New Roman" panose="02020603050405020304" pitchFamily="18" charset="0"/>
              </a:rPr>
              <a:t>printf</a:t>
            </a:r>
            <a:r>
              <a:rPr lang="en-US" altLang="zh-TW" sz="2000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TW" sz="2000" dirty="0" smtClean="0">
                <a:solidFill>
                  <a:srgbClr val="00FFAA"/>
                </a:solidFill>
                <a:latin typeface="Times New Roman" panose="02020603050405020304" pitchFamily="18" charset="0"/>
              </a:rPr>
              <a:t>“</a:t>
            </a:r>
            <a:r>
              <a:rPr lang="zh-TW" altLang="en-US" sz="2000" dirty="0" smtClean="0">
                <a:solidFill>
                  <a:srgbClr val="00FFAA"/>
                </a:solidFill>
                <a:latin typeface="微軟正黑體" panose="020B0604030504040204" pitchFamily="34" charset="-120"/>
              </a:rPr>
              <a:t>列印</a:t>
            </a:r>
            <a:r>
              <a:rPr lang="zh-TW" altLang="en-US" sz="2000" dirty="0">
                <a:solidFill>
                  <a:srgbClr val="00FFAA"/>
                </a:solidFill>
                <a:latin typeface="微軟正黑體" panose="020B0604030504040204" pitchFamily="34" charset="-120"/>
              </a:rPr>
              <a:t>文字與</a:t>
            </a:r>
            <a:r>
              <a:rPr lang="zh-TW" altLang="en-US" sz="2000" dirty="0" smtClean="0">
                <a:solidFill>
                  <a:srgbClr val="00FFAA"/>
                </a:solidFill>
                <a:latin typeface="微軟正黑體" panose="020B0604030504040204" pitchFamily="34" charset="-120"/>
              </a:rPr>
              <a:t>格式</a:t>
            </a:r>
            <a:r>
              <a:rPr lang="en-US" altLang="zh-TW" sz="2000" dirty="0" smtClean="0">
                <a:solidFill>
                  <a:srgbClr val="00FFAA"/>
                </a:solidFill>
                <a:latin typeface="Times New Roman" panose="02020603050405020304" pitchFamily="18" charset="0"/>
              </a:rPr>
              <a:t>”</a:t>
            </a:r>
            <a:r>
              <a:rPr lang="en-US" altLang="zh-TW" sz="2000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TW" sz="2000" dirty="0">
                <a:solidFill>
                  <a:schemeClr val="bg1"/>
                </a:solidFill>
                <a:latin typeface="Times New Roman" panose="02020603050405020304" pitchFamily="18" charset="0"/>
              </a:rPr>
              <a:t> </a:t>
            </a:r>
            <a:r>
              <a:rPr lang="zh-TW" altLang="en-US" sz="2000" dirty="0">
                <a:solidFill>
                  <a:srgbClr val="FFFF00"/>
                </a:solidFill>
                <a:latin typeface="微軟正黑體" panose="020B0604030504040204" pitchFamily="34" charset="-120"/>
              </a:rPr>
              <a:t>變數</a:t>
            </a:r>
            <a:r>
              <a:rPr lang="en-US" altLang="zh-TW" sz="2000" dirty="0">
                <a:solidFill>
                  <a:srgbClr val="FFFF00"/>
                </a:solidFill>
                <a:latin typeface="Times New Roman" panose="02020603050405020304" pitchFamily="18" charset="0"/>
              </a:rPr>
              <a:t>_1</a:t>
            </a:r>
            <a:r>
              <a:rPr lang="en-US" altLang="zh-TW" sz="2000" dirty="0">
                <a:solidFill>
                  <a:schemeClr val="bg1"/>
                </a:solidFill>
                <a:latin typeface="Times New Roman" panose="02020603050405020304" pitchFamily="18" charset="0"/>
              </a:rPr>
              <a:t>, </a:t>
            </a:r>
            <a:r>
              <a:rPr lang="zh-TW" altLang="en-US" sz="2000" dirty="0">
                <a:solidFill>
                  <a:srgbClr val="FFFF00"/>
                </a:solidFill>
                <a:latin typeface="微軟正黑體" panose="020B0604030504040204" pitchFamily="34" charset="-120"/>
              </a:rPr>
              <a:t>變數</a:t>
            </a:r>
            <a:r>
              <a:rPr lang="en-US" altLang="zh-TW" sz="2000" dirty="0">
                <a:solidFill>
                  <a:srgbClr val="FFFF00"/>
                </a:solidFill>
                <a:latin typeface="Times New Roman" panose="02020603050405020304" pitchFamily="18" charset="0"/>
              </a:rPr>
              <a:t>_2</a:t>
            </a:r>
            <a:r>
              <a:rPr lang="en-US" altLang="zh-TW" sz="2000" dirty="0">
                <a:solidFill>
                  <a:schemeClr val="bg1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TW" sz="2000" dirty="0">
                <a:solidFill>
                  <a:srgbClr val="FFFF00"/>
                </a:solidFill>
                <a:latin typeface="Times New Roman" panose="02020603050405020304" pitchFamily="18" charset="0"/>
              </a:rPr>
              <a:t>…</a:t>
            </a:r>
            <a:r>
              <a:rPr lang="en-US" altLang="zh-TW" sz="2000" dirty="0">
                <a:solidFill>
                  <a:schemeClr val="bg1"/>
                </a:solidFill>
                <a:latin typeface="Times New Roman" panose="02020603050405020304" pitchFamily="18" charset="0"/>
              </a:rPr>
              <a:t>);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330724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列印文字與格式</a:t>
            </a:r>
            <a:r>
              <a:rPr lang="en-US" altLang="zh-TW" dirty="0" smtClean="0"/>
              <a:t>(</a:t>
            </a:r>
            <a:r>
              <a:rPr lang="zh-TW" altLang="en-US" dirty="0" smtClean="0"/>
              <a:t>簡表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194491"/>
          </a:xfrm>
        </p:spPr>
        <p:txBody>
          <a:bodyPr>
            <a:normAutofit lnSpcReduction="10000"/>
          </a:bodyPr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%</a:t>
            </a:r>
            <a:r>
              <a:rPr lang="zh-TW" altLang="en-US" dirty="0" smtClean="0"/>
              <a:t>後面加數字表示總共佔幾格；加小數點跟數字表示小數點顯示幾位數。</a:t>
            </a:r>
            <a:endParaRPr lang="en-US" altLang="zh-TW" dirty="0" smtClean="0"/>
          </a:p>
          <a:p>
            <a:r>
              <a:rPr lang="en-US" altLang="zh-TW" dirty="0" smtClean="0"/>
              <a:t>%</a:t>
            </a:r>
            <a:r>
              <a:rPr lang="zh-TW" altLang="en-US" dirty="0"/>
              <a:t>後面加負號表示靠左對齊，如果加</a:t>
            </a:r>
            <a:r>
              <a:rPr lang="en-US" altLang="zh-TW" dirty="0"/>
              <a:t>0</a:t>
            </a:r>
            <a:r>
              <a:rPr lang="zh-TW" altLang="en-US" dirty="0"/>
              <a:t>表示前面如果有空位填就</a:t>
            </a:r>
            <a:r>
              <a:rPr lang="en-US" altLang="zh-TW" dirty="0" smtClean="0"/>
              <a:t>0</a:t>
            </a:r>
          </a:p>
          <a:p>
            <a:r>
              <a:rPr lang="zh-TW" altLang="en-US" dirty="0" smtClean="0"/>
              <a:t>加 </a:t>
            </a:r>
            <a:r>
              <a:rPr lang="en-US" altLang="zh-TW" dirty="0" smtClean="0"/>
              <a:t>, </a:t>
            </a:r>
            <a:r>
              <a:rPr lang="zh-TW" altLang="en-US" dirty="0" smtClean="0"/>
              <a:t>號表示要有千位分隔符號</a:t>
            </a:r>
            <a:r>
              <a:rPr lang="en-US" altLang="zh-TW" dirty="0" smtClean="0"/>
              <a:t>(</a:t>
            </a:r>
            <a:r>
              <a:rPr lang="zh-TW" altLang="en-US" dirty="0" smtClean="0"/>
              <a:t>每三位數一個 </a:t>
            </a:r>
            <a:r>
              <a:rPr lang="en-US" altLang="zh-TW" dirty="0" smtClean="0"/>
              <a:t>, )</a:t>
            </a: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</p:txBody>
      </p:sp>
      <p:graphicFrame>
        <p:nvGraphicFramePr>
          <p:cNvPr id="8" name="內容版面配置區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34722173"/>
              </p:ext>
            </p:extLst>
          </p:nvPr>
        </p:nvGraphicFramePr>
        <p:xfrm>
          <a:off x="759630" y="1481327"/>
          <a:ext cx="8091233" cy="349300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41515">
                  <a:extLst>
                    <a:ext uri="{9D8B030D-6E8A-4147-A177-3AD203B41FA5}">
                      <a16:colId xmlns:a16="http://schemas.microsoft.com/office/drawing/2014/main" val="3779827039"/>
                    </a:ext>
                  </a:extLst>
                </a:gridCol>
                <a:gridCol w="2914468">
                  <a:extLst>
                    <a:ext uri="{9D8B030D-6E8A-4147-A177-3AD203B41FA5}">
                      <a16:colId xmlns:a16="http://schemas.microsoft.com/office/drawing/2014/main" val="545783549"/>
                    </a:ext>
                  </a:extLst>
                </a:gridCol>
                <a:gridCol w="1256642">
                  <a:extLst>
                    <a:ext uri="{9D8B030D-6E8A-4147-A177-3AD203B41FA5}">
                      <a16:colId xmlns:a16="http://schemas.microsoft.com/office/drawing/2014/main" val="2860941188"/>
                    </a:ext>
                  </a:extLst>
                </a:gridCol>
                <a:gridCol w="2578608">
                  <a:extLst>
                    <a:ext uri="{9D8B030D-6E8A-4147-A177-3AD203B41FA5}">
                      <a16:colId xmlns:a16="http://schemas.microsoft.com/office/drawing/2014/main" val="3266193476"/>
                    </a:ext>
                  </a:extLst>
                </a:gridCol>
              </a:tblGrid>
              <a:tr h="43662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effectLst/>
                        </a:rPr>
                        <a:t>列印格式</a:t>
                      </a:r>
                      <a:endParaRPr lang="zh-TW" altLang="en-US" sz="20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780" marR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effectLst/>
                        </a:rPr>
                        <a:t>輸出敘述</a:t>
                      </a:r>
                      <a:endParaRPr lang="zh-TW" altLang="en-US" sz="20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780" marR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effectLst/>
                        </a:rPr>
                        <a:t>列印格式</a:t>
                      </a:r>
                      <a:endParaRPr lang="zh-TW" altLang="en-US" sz="20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780" marR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effectLst/>
                        </a:rPr>
                        <a:t>輸出敘述</a:t>
                      </a:r>
                      <a:endParaRPr lang="zh-TW" altLang="en-US" sz="20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780" marR="17780" anchor="ctr"/>
                </a:tc>
                <a:extLst>
                  <a:ext uri="{0D108BD9-81ED-4DB2-BD59-A6C34878D82A}">
                    <a16:rowId xmlns:a16="http://schemas.microsoft.com/office/drawing/2014/main" val="2817389160"/>
                  </a:ext>
                </a:extLst>
              </a:tr>
              <a:tr h="436626">
                <a:tc>
                  <a:txBody>
                    <a:bodyPr/>
                    <a:lstStyle/>
                    <a:p>
                      <a:pPr marL="95885" algn="ctr"/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</a:rPr>
                        <a:t>%c</a:t>
                      </a:r>
                      <a:endParaRPr lang="en-US" sz="20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780" marR="17780" anchor="ctr"/>
                </a:tc>
                <a:tc>
                  <a:txBody>
                    <a:bodyPr/>
                    <a:lstStyle/>
                    <a:p>
                      <a:pPr marL="95885"/>
                      <a:r>
                        <a:rPr lang="zh-TW" altLang="en-US" sz="2000">
                          <a:effectLst/>
                        </a:rPr>
                        <a:t>字元</a:t>
                      </a:r>
                      <a:endParaRPr lang="zh-TW" altLang="en-US" sz="2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780" marR="17780" anchor="ctr"/>
                </a:tc>
                <a:tc>
                  <a:txBody>
                    <a:bodyPr/>
                    <a:lstStyle/>
                    <a:p>
                      <a:pPr marL="95885" algn="ctr"/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</a:rPr>
                        <a:t>%o</a:t>
                      </a:r>
                      <a:endParaRPr lang="en-US" sz="20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780" marR="17780" anchor="ctr"/>
                </a:tc>
                <a:tc>
                  <a:txBody>
                    <a:bodyPr/>
                    <a:lstStyle/>
                    <a:p>
                      <a:pPr marL="95885"/>
                      <a:r>
                        <a:rPr lang="en-US" altLang="zh-TW" sz="2000" dirty="0">
                          <a:effectLst/>
                        </a:rPr>
                        <a:t>8 </a:t>
                      </a:r>
                      <a:r>
                        <a:rPr lang="zh-TW" altLang="en-US" sz="2000" dirty="0">
                          <a:effectLst/>
                        </a:rPr>
                        <a:t>進位整數</a:t>
                      </a:r>
                      <a:endParaRPr lang="zh-TW" altLang="en-US" sz="20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780" marR="17780" anchor="ctr"/>
                </a:tc>
                <a:extLst>
                  <a:ext uri="{0D108BD9-81ED-4DB2-BD59-A6C34878D82A}">
                    <a16:rowId xmlns:a16="http://schemas.microsoft.com/office/drawing/2014/main" val="1631074172"/>
                  </a:ext>
                </a:extLst>
              </a:tr>
              <a:tr h="436626">
                <a:tc>
                  <a:txBody>
                    <a:bodyPr/>
                    <a:lstStyle/>
                    <a:p>
                      <a:pPr marL="95885" algn="ctr"/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</a:rPr>
                        <a:t>%d</a:t>
                      </a:r>
                      <a:endParaRPr lang="en-US" sz="20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780" marR="17780" anchor="ctr"/>
                </a:tc>
                <a:tc>
                  <a:txBody>
                    <a:bodyPr/>
                    <a:lstStyle/>
                    <a:p>
                      <a:pPr marL="95885"/>
                      <a:r>
                        <a:rPr lang="zh-TW" altLang="en-US" sz="2000" dirty="0">
                          <a:effectLst/>
                        </a:rPr>
                        <a:t>十進位整數</a:t>
                      </a:r>
                      <a:endParaRPr lang="zh-TW" altLang="en-US" sz="20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780" marR="17780" anchor="ctr"/>
                </a:tc>
                <a:tc>
                  <a:txBody>
                    <a:bodyPr/>
                    <a:lstStyle/>
                    <a:p>
                      <a:pPr marL="95885" algn="ctr"/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</a:rPr>
                        <a:t>%x</a:t>
                      </a:r>
                      <a:endParaRPr lang="en-US" sz="20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780" marR="17780" anchor="ctr"/>
                </a:tc>
                <a:tc>
                  <a:txBody>
                    <a:bodyPr/>
                    <a:lstStyle/>
                    <a:p>
                      <a:pPr marL="95885"/>
                      <a:r>
                        <a:rPr lang="en-US" altLang="zh-TW" sz="2000">
                          <a:effectLst/>
                        </a:rPr>
                        <a:t>16 </a:t>
                      </a:r>
                      <a:r>
                        <a:rPr lang="zh-TW" altLang="en-US" sz="2000">
                          <a:effectLst/>
                        </a:rPr>
                        <a:t>進位整數</a:t>
                      </a:r>
                      <a:endParaRPr lang="zh-TW" altLang="en-US" sz="2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780" marR="17780" anchor="ctr"/>
                </a:tc>
                <a:extLst>
                  <a:ext uri="{0D108BD9-81ED-4DB2-BD59-A6C34878D82A}">
                    <a16:rowId xmlns:a16="http://schemas.microsoft.com/office/drawing/2014/main" val="820667973"/>
                  </a:ext>
                </a:extLst>
              </a:tr>
              <a:tr h="436626">
                <a:tc>
                  <a:txBody>
                    <a:bodyPr/>
                    <a:lstStyle/>
                    <a:p>
                      <a:pPr marL="95885" algn="ctr"/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</a:rPr>
                        <a:t>%5d</a:t>
                      </a:r>
                      <a:endParaRPr lang="en-US" sz="20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780" marR="17780" anchor="ctr"/>
                </a:tc>
                <a:tc>
                  <a:txBody>
                    <a:bodyPr/>
                    <a:lstStyle/>
                    <a:p>
                      <a:pPr marL="95885"/>
                      <a:r>
                        <a:rPr lang="en-US" altLang="zh-TW" sz="2000" dirty="0">
                          <a:effectLst/>
                        </a:rPr>
                        <a:t>5 </a:t>
                      </a:r>
                      <a:r>
                        <a:rPr lang="zh-TW" altLang="en-US" sz="2000" dirty="0">
                          <a:effectLst/>
                        </a:rPr>
                        <a:t>個位置整數</a:t>
                      </a:r>
                      <a:endParaRPr lang="zh-TW" altLang="en-US" sz="20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780" marR="17780" anchor="ctr"/>
                </a:tc>
                <a:tc>
                  <a:txBody>
                    <a:bodyPr/>
                    <a:lstStyle/>
                    <a:p>
                      <a:pPr marL="95885" algn="ctr"/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</a:rPr>
                        <a:t>\n</a:t>
                      </a:r>
                      <a:endParaRPr lang="en-US" sz="20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780" marR="17780" anchor="ctr"/>
                </a:tc>
                <a:tc>
                  <a:txBody>
                    <a:bodyPr/>
                    <a:lstStyle/>
                    <a:p>
                      <a:pPr marL="95885"/>
                      <a:r>
                        <a:rPr lang="zh-TW" altLang="en-US" sz="2000" dirty="0">
                          <a:effectLst/>
                        </a:rPr>
                        <a:t>換</a:t>
                      </a:r>
                      <a:r>
                        <a:rPr lang="zh-TW" altLang="en-US" sz="2000" dirty="0" smtClean="0">
                          <a:effectLst/>
                        </a:rPr>
                        <a:t>行</a:t>
                      </a:r>
                      <a:r>
                        <a:rPr lang="en-US" altLang="zh-TW" sz="2000" dirty="0" smtClean="0">
                          <a:effectLst/>
                        </a:rPr>
                        <a:t>(</a:t>
                      </a:r>
                      <a:r>
                        <a:rPr lang="zh-TW" altLang="en-US" sz="2000" dirty="0" smtClean="0">
                          <a:effectLst/>
                        </a:rPr>
                        <a:t>必須自己加！</a:t>
                      </a:r>
                      <a:r>
                        <a:rPr lang="en-US" altLang="zh-TW" sz="2000" dirty="0" smtClean="0">
                          <a:effectLst/>
                        </a:rPr>
                        <a:t>)</a:t>
                      </a:r>
                      <a:endParaRPr lang="zh-TW" altLang="en-US" sz="20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780" marR="17780" anchor="ctr"/>
                </a:tc>
                <a:extLst>
                  <a:ext uri="{0D108BD9-81ED-4DB2-BD59-A6C34878D82A}">
                    <a16:rowId xmlns:a16="http://schemas.microsoft.com/office/drawing/2014/main" val="2328377036"/>
                  </a:ext>
                </a:extLst>
              </a:tr>
              <a:tr h="436626">
                <a:tc>
                  <a:txBody>
                    <a:bodyPr/>
                    <a:lstStyle/>
                    <a:p>
                      <a:pPr marL="95885" algn="ctr"/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</a:rPr>
                        <a:t>%s</a:t>
                      </a:r>
                      <a:endParaRPr lang="en-US" sz="20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780" marR="17780" anchor="ctr"/>
                </a:tc>
                <a:tc>
                  <a:txBody>
                    <a:bodyPr/>
                    <a:lstStyle/>
                    <a:p>
                      <a:pPr marL="95885"/>
                      <a:r>
                        <a:rPr lang="zh-TW" altLang="en-US" sz="2000" dirty="0">
                          <a:effectLst/>
                        </a:rPr>
                        <a:t>字串</a:t>
                      </a:r>
                      <a:endParaRPr lang="zh-TW" altLang="en-US" sz="20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780" marR="17780" anchor="ctr"/>
                </a:tc>
                <a:tc>
                  <a:txBody>
                    <a:bodyPr/>
                    <a:lstStyle/>
                    <a:p>
                      <a:pPr marL="95885" algn="ctr"/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</a:rPr>
                        <a:t>\t</a:t>
                      </a:r>
                      <a:endParaRPr lang="en-US" sz="20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780" marR="17780" anchor="ctr"/>
                </a:tc>
                <a:tc>
                  <a:txBody>
                    <a:bodyPr/>
                    <a:lstStyle/>
                    <a:p>
                      <a:pPr marL="95885"/>
                      <a:r>
                        <a:rPr lang="zh-TW" altLang="en-US" sz="2000">
                          <a:effectLst/>
                        </a:rPr>
                        <a:t>跳 </a:t>
                      </a:r>
                      <a:r>
                        <a:rPr lang="en-US" sz="2000">
                          <a:effectLst/>
                        </a:rPr>
                        <a:t>Tab </a:t>
                      </a:r>
                      <a:r>
                        <a:rPr lang="zh-TW" altLang="en-US" sz="2000">
                          <a:effectLst/>
                        </a:rPr>
                        <a:t>格</a:t>
                      </a:r>
                      <a:endParaRPr lang="zh-TW" altLang="en-US" sz="2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780" marR="17780" anchor="ctr"/>
                </a:tc>
                <a:extLst>
                  <a:ext uri="{0D108BD9-81ED-4DB2-BD59-A6C34878D82A}">
                    <a16:rowId xmlns:a16="http://schemas.microsoft.com/office/drawing/2014/main" val="3215155553"/>
                  </a:ext>
                </a:extLst>
              </a:tr>
              <a:tr h="436626">
                <a:tc>
                  <a:txBody>
                    <a:bodyPr/>
                    <a:lstStyle/>
                    <a:p>
                      <a:pPr marL="95885" algn="ctr"/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</a:rPr>
                        <a:t>%f</a:t>
                      </a:r>
                      <a:endParaRPr lang="en-US" sz="20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780" marR="17780" anchor="ctr"/>
                </a:tc>
                <a:tc>
                  <a:txBody>
                    <a:bodyPr/>
                    <a:lstStyle/>
                    <a:p>
                      <a:pPr marL="95885"/>
                      <a:r>
                        <a:rPr lang="zh-TW" altLang="en-US" sz="2000" dirty="0">
                          <a:effectLst/>
                        </a:rPr>
                        <a:t>浮點數列印</a:t>
                      </a:r>
                      <a:endParaRPr lang="zh-TW" altLang="en-US" sz="20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780" marR="17780" anchor="ctr"/>
                </a:tc>
                <a:tc>
                  <a:txBody>
                    <a:bodyPr/>
                    <a:lstStyle/>
                    <a:p>
                      <a:pPr marL="95885" algn="ctr"/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</a:rPr>
                        <a:t>\'</a:t>
                      </a:r>
                      <a:endParaRPr lang="en-US" sz="20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780" marR="17780" anchor="ctr"/>
                </a:tc>
                <a:tc>
                  <a:txBody>
                    <a:bodyPr/>
                    <a:lstStyle/>
                    <a:p>
                      <a:pPr marL="95885"/>
                      <a:r>
                        <a:rPr lang="zh-TW" altLang="en-US" sz="2000">
                          <a:effectLst/>
                        </a:rPr>
                        <a:t>印出單引號</a:t>
                      </a:r>
                      <a:endParaRPr lang="zh-TW" altLang="en-US" sz="2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780" marR="17780" anchor="ctr"/>
                </a:tc>
                <a:extLst>
                  <a:ext uri="{0D108BD9-81ED-4DB2-BD59-A6C34878D82A}">
                    <a16:rowId xmlns:a16="http://schemas.microsoft.com/office/drawing/2014/main" val="2429312410"/>
                  </a:ext>
                </a:extLst>
              </a:tr>
              <a:tr h="436626">
                <a:tc>
                  <a:txBody>
                    <a:bodyPr/>
                    <a:lstStyle/>
                    <a:p>
                      <a:pPr marL="95885" algn="ctr"/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</a:rPr>
                        <a:t>%5.2f</a:t>
                      </a:r>
                      <a:endParaRPr lang="en-US" sz="20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780" marR="17780" anchor="ctr"/>
                </a:tc>
                <a:tc>
                  <a:txBody>
                    <a:bodyPr/>
                    <a:lstStyle/>
                    <a:p>
                      <a:pPr marL="95885"/>
                      <a:r>
                        <a:rPr lang="en-US" altLang="zh-TW" sz="2000" dirty="0">
                          <a:effectLst/>
                        </a:rPr>
                        <a:t>5 </a:t>
                      </a:r>
                      <a:r>
                        <a:rPr lang="zh-TW" altLang="en-US" sz="2000" dirty="0">
                          <a:effectLst/>
                        </a:rPr>
                        <a:t>位數及</a:t>
                      </a:r>
                      <a:r>
                        <a:rPr lang="en-US" altLang="zh-TW" sz="2000" dirty="0">
                          <a:effectLst/>
                        </a:rPr>
                        <a:t>2 </a:t>
                      </a:r>
                      <a:r>
                        <a:rPr lang="zh-TW" altLang="en-US" sz="2000" dirty="0">
                          <a:effectLst/>
                        </a:rPr>
                        <a:t>小數點</a:t>
                      </a:r>
                      <a:endParaRPr lang="zh-TW" altLang="en-US" sz="20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780" marR="17780" anchor="ctr"/>
                </a:tc>
                <a:tc>
                  <a:txBody>
                    <a:bodyPr/>
                    <a:lstStyle/>
                    <a:p>
                      <a:pPr marL="95885" algn="ctr"/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</a:rPr>
                        <a:t>\"</a:t>
                      </a:r>
                      <a:endParaRPr lang="en-US" sz="20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780" marR="17780" anchor="ctr"/>
                </a:tc>
                <a:tc>
                  <a:txBody>
                    <a:bodyPr/>
                    <a:lstStyle/>
                    <a:p>
                      <a:pPr marL="95885"/>
                      <a:r>
                        <a:rPr lang="zh-TW" altLang="en-US" sz="2000">
                          <a:effectLst/>
                        </a:rPr>
                        <a:t>印出雙引號</a:t>
                      </a:r>
                      <a:endParaRPr lang="zh-TW" altLang="en-US" sz="2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780" marR="17780" anchor="ctr"/>
                </a:tc>
                <a:extLst>
                  <a:ext uri="{0D108BD9-81ED-4DB2-BD59-A6C34878D82A}">
                    <a16:rowId xmlns:a16="http://schemas.microsoft.com/office/drawing/2014/main" val="1436052558"/>
                  </a:ext>
                </a:extLst>
              </a:tr>
              <a:tr h="436626">
                <a:tc>
                  <a:txBody>
                    <a:bodyPr/>
                    <a:lstStyle/>
                    <a:p>
                      <a:pPr marL="95885" algn="ctr"/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</a:rPr>
                        <a:t>%.2f</a:t>
                      </a:r>
                      <a:endParaRPr lang="en-US" sz="20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780" marR="17780" anchor="ctr"/>
                </a:tc>
                <a:tc>
                  <a:txBody>
                    <a:bodyPr/>
                    <a:lstStyle/>
                    <a:p>
                      <a:pPr marL="95885"/>
                      <a:r>
                        <a:rPr lang="zh-TW" altLang="en-US" sz="2000" dirty="0">
                          <a:effectLst/>
                        </a:rPr>
                        <a:t>浮點數及</a:t>
                      </a:r>
                      <a:r>
                        <a:rPr lang="en-US" altLang="zh-TW" sz="2000" dirty="0">
                          <a:effectLst/>
                        </a:rPr>
                        <a:t>2</a:t>
                      </a:r>
                      <a:r>
                        <a:rPr lang="zh-TW" altLang="en-US" sz="2000" dirty="0">
                          <a:effectLst/>
                        </a:rPr>
                        <a:t>小數點</a:t>
                      </a:r>
                      <a:endParaRPr lang="zh-TW" altLang="en-US" sz="20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780" marR="17780" anchor="ctr"/>
                </a:tc>
                <a:tc>
                  <a:txBody>
                    <a:bodyPr/>
                    <a:lstStyle/>
                    <a:p>
                      <a:pPr marL="95885" algn="ctr"/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</a:rPr>
                        <a:t>\\</a:t>
                      </a:r>
                      <a:endParaRPr lang="en-US" sz="20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780" marR="17780" anchor="ctr"/>
                </a:tc>
                <a:tc>
                  <a:txBody>
                    <a:bodyPr/>
                    <a:lstStyle/>
                    <a:p>
                      <a:pPr marL="95885"/>
                      <a:r>
                        <a:rPr lang="zh-TW" altLang="en-US" sz="2000" dirty="0">
                          <a:effectLst/>
                        </a:rPr>
                        <a:t>印出反斜線</a:t>
                      </a:r>
                      <a:endParaRPr lang="zh-TW" altLang="en-US" sz="20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780" marR="17780" anchor="ctr"/>
                </a:tc>
                <a:extLst>
                  <a:ext uri="{0D108BD9-81ED-4DB2-BD59-A6C34878D82A}">
                    <a16:rowId xmlns:a16="http://schemas.microsoft.com/office/drawing/2014/main" val="1020963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628734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格式化輸出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簡單範例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412018" cy="3880772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 err="1"/>
              <a:t>System.out.printf</a:t>
            </a:r>
            <a:r>
              <a:rPr lang="en-US" altLang="zh-TW" dirty="0" smtClean="0"/>
              <a:t>(“%d</a:t>
            </a:r>
            <a:r>
              <a:rPr lang="en-US" altLang="zh-TW" dirty="0"/>
              <a:t>”, 123);</a:t>
            </a:r>
          </a:p>
          <a:p>
            <a:pPr marL="0" indent="0">
              <a:buNone/>
            </a:pPr>
            <a:r>
              <a:rPr lang="en-US" altLang="zh-TW" dirty="0" err="1" smtClean="0"/>
              <a:t>System.out.printf</a:t>
            </a:r>
            <a:r>
              <a:rPr lang="en-US" altLang="zh-TW" dirty="0" smtClean="0"/>
              <a:t>(“%5d”, 123);</a:t>
            </a:r>
          </a:p>
          <a:p>
            <a:pPr marL="0" indent="0">
              <a:buNone/>
            </a:pPr>
            <a:r>
              <a:rPr lang="en-US" altLang="zh-TW" dirty="0" err="1"/>
              <a:t>System.out.printf</a:t>
            </a:r>
            <a:r>
              <a:rPr lang="en-US" altLang="zh-TW" dirty="0" smtClean="0"/>
              <a:t>(“%-5d</a:t>
            </a:r>
            <a:r>
              <a:rPr lang="en-US" altLang="zh-TW" dirty="0"/>
              <a:t>”, 123);</a:t>
            </a:r>
            <a:endParaRPr lang="zh-TW" altLang="en-US" dirty="0"/>
          </a:p>
          <a:p>
            <a:pPr marL="0" indent="0">
              <a:buNone/>
            </a:pPr>
            <a:r>
              <a:rPr lang="en-US" altLang="zh-TW" dirty="0" err="1"/>
              <a:t>System.out.printf</a:t>
            </a:r>
            <a:r>
              <a:rPr lang="en-US" altLang="zh-TW" dirty="0" smtClean="0"/>
              <a:t>(“%05d</a:t>
            </a:r>
            <a:r>
              <a:rPr lang="en-US" altLang="zh-TW" dirty="0"/>
              <a:t>”, 123);</a:t>
            </a:r>
            <a:endParaRPr lang="zh-TW" altLang="en-US" dirty="0"/>
          </a:p>
          <a:p>
            <a:pPr marL="0" indent="0">
              <a:buNone/>
            </a:pPr>
            <a:r>
              <a:rPr lang="en-US" altLang="zh-TW" dirty="0" err="1"/>
              <a:t>System.out.printf</a:t>
            </a:r>
            <a:r>
              <a:rPr lang="en-US" altLang="zh-TW" dirty="0" smtClean="0"/>
              <a:t>(“%10d</a:t>
            </a:r>
            <a:r>
              <a:rPr lang="en-US" altLang="zh-TW" dirty="0"/>
              <a:t>”, </a:t>
            </a:r>
            <a:r>
              <a:rPr lang="en-US" altLang="zh-TW" dirty="0" smtClean="0"/>
              <a:t>1234567);</a:t>
            </a:r>
            <a:endParaRPr lang="zh-TW" altLang="en-US" dirty="0"/>
          </a:p>
          <a:p>
            <a:pPr marL="0" indent="0">
              <a:buNone/>
            </a:pPr>
            <a:r>
              <a:rPr lang="en-US" altLang="zh-TW" dirty="0" err="1"/>
              <a:t>System.out.printf</a:t>
            </a:r>
            <a:r>
              <a:rPr lang="en-US" altLang="zh-TW" dirty="0" smtClean="0"/>
              <a:t>(“%f”,3.456789f);</a:t>
            </a:r>
          </a:p>
          <a:p>
            <a:pPr marL="0" indent="0">
              <a:buNone/>
            </a:pPr>
            <a:r>
              <a:rPr lang="en-US" altLang="zh-TW" dirty="0" err="1"/>
              <a:t>System.out.printf</a:t>
            </a:r>
            <a:r>
              <a:rPr lang="en-US" altLang="zh-TW" dirty="0"/>
              <a:t>(“%</a:t>
            </a:r>
            <a:r>
              <a:rPr lang="en-US" altLang="zh-TW" dirty="0" smtClean="0"/>
              <a:t>5f</a:t>
            </a:r>
            <a:r>
              <a:rPr lang="en-US" altLang="zh-TW" dirty="0"/>
              <a:t>”,</a:t>
            </a:r>
            <a:r>
              <a:rPr lang="en-US" altLang="zh-TW" dirty="0" smtClean="0"/>
              <a:t>3.4f</a:t>
            </a:r>
            <a:r>
              <a:rPr lang="en-US" altLang="zh-TW" dirty="0"/>
              <a:t>);</a:t>
            </a:r>
            <a:endParaRPr lang="zh-TW" altLang="en-US" dirty="0"/>
          </a:p>
          <a:p>
            <a:pPr marL="0" indent="0">
              <a:buNone/>
            </a:pPr>
            <a:r>
              <a:rPr lang="en-US" altLang="zh-TW" dirty="0" err="1"/>
              <a:t>System.out.printf</a:t>
            </a:r>
            <a:r>
              <a:rPr lang="en-US" altLang="zh-TW" dirty="0"/>
              <a:t>(“%</a:t>
            </a:r>
            <a:r>
              <a:rPr lang="en-US" altLang="zh-TW" dirty="0" smtClean="0"/>
              <a:t>5.2f</a:t>
            </a:r>
            <a:r>
              <a:rPr lang="en-US" altLang="zh-TW" dirty="0"/>
              <a:t>”,</a:t>
            </a:r>
            <a:r>
              <a:rPr lang="en-US" altLang="zh-TW" dirty="0" smtClean="0"/>
              <a:t>3.456789f);</a:t>
            </a:r>
          </a:p>
          <a:p>
            <a:pPr marL="0" indent="0">
              <a:buNone/>
            </a:pPr>
            <a:r>
              <a:rPr lang="en-US" altLang="zh-TW" dirty="0" err="1"/>
              <a:t>System.out.printf</a:t>
            </a:r>
            <a:r>
              <a:rPr lang="en-US" altLang="zh-TW" dirty="0" smtClean="0"/>
              <a:t>(“%.</a:t>
            </a:r>
            <a:r>
              <a:rPr lang="en-US" altLang="zh-TW" dirty="0"/>
              <a:t>2f”,3.456789f);</a:t>
            </a:r>
            <a:endParaRPr lang="zh-TW" altLang="en-US" dirty="0"/>
          </a:p>
          <a:p>
            <a:pPr marL="0" indent="0">
              <a:buNone/>
            </a:pPr>
            <a:endParaRPr lang="zh-TW" altLang="en-US" dirty="0"/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806697757"/>
              </p:ext>
            </p:extLst>
          </p:nvPr>
        </p:nvGraphicFramePr>
        <p:xfrm>
          <a:off x="4824176" y="2160589"/>
          <a:ext cx="4184652" cy="36184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721">
                  <a:extLst>
                    <a:ext uri="{9D8B030D-6E8A-4147-A177-3AD203B41FA5}">
                      <a16:colId xmlns:a16="http://schemas.microsoft.com/office/drawing/2014/main" val="2444660359"/>
                    </a:ext>
                  </a:extLst>
                </a:gridCol>
                <a:gridCol w="348721">
                  <a:extLst>
                    <a:ext uri="{9D8B030D-6E8A-4147-A177-3AD203B41FA5}">
                      <a16:colId xmlns:a16="http://schemas.microsoft.com/office/drawing/2014/main" val="872390381"/>
                    </a:ext>
                  </a:extLst>
                </a:gridCol>
                <a:gridCol w="348721">
                  <a:extLst>
                    <a:ext uri="{9D8B030D-6E8A-4147-A177-3AD203B41FA5}">
                      <a16:colId xmlns:a16="http://schemas.microsoft.com/office/drawing/2014/main" val="3815490080"/>
                    </a:ext>
                  </a:extLst>
                </a:gridCol>
                <a:gridCol w="348721">
                  <a:extLst>
                    <a:ext uri="{9D8B030D-6E8A-4147-A177-3AD203B41FA5}">
                      <a16:colId xmlns:a16="http://schemas.microsoft.com/office/drawing/2014/main" val="3921324395"/>
                    </a:ext>
                  </a:extLst>
                </a:gridCol>
                <a:gridCol w="348721">
                  <a:extLst>
                    <a:ext uri="{9D8B030D-6E8A-4147-A177-3AD203B41FA5}">
                      <a16:colId xmlns:a16="http://schemas.microsoft.com/office/drawing/2014/main" val="3937226024"/>
                    </a:ext>
                  </a:extLst>
                </a:gridCol>
                <a:gridCol w="348721">
                  <a:extLst>
                    <a:ext uri="{9D8B030D-6E8A-4147-A177-3AD203B41FA5}">
                      <a16:colId xmlns:a16="http://schemas.microsoft.com/office/drawing/2014/main" val="3716861622"/>
                    </a:ext>
                  </a:extLst>
                </a:gridCol>
                <a:gridCol w="348721">
                  <a:extLst>
                    <a:ext uri="{9D8B030D-6E8A-4147-A177-3AD203B41FA5}">
                      <a16:colId xmlns:a16="http://schemas.microsoft.com/office/drawing/2014/main" val="1670150112"/>
                    </a:ext>
                  </a:extLst>
                </a:gridCol>
                <a:gridCol w="348721">
                  <a:extLst>
                    <a:ext uri="{9D8B030D-6E8A-4147-A177-3AD203B41FA5}">
                      <a16:colId xmlns:a16="http://schemas.microsoft.com/office/drawing/2014/main" val="668355990"/>
                    </a:ext>
                  </a:extLst>
                </a:gridCol>
                <a:gridCol w="348721">
                  <a:extLst>
                    <a:ext uri="{9D8B030D-6E8A-4147-A177-3AD203B41FA5}">
                      <a16:colId xmlns:a16="http://schemas.microsoft.com/office/drawing/2014/main" val="1854663972"/>
                    </a:ext>
                  </a:extLst>
                </a:gridCol>
                <a:gridCol w="348721">
                  <a:extLst>
                    <a:ext uri="{9D8B030D-6E8A-4147-A177-3AD203B41FA5}">
                      <a16:colId xmlns:a16="http://schemas.microsoft.com/office/drawing/2014/main" val="106618662"/>
                    </a:ext>
                  </a:extLst>
                </a:gridCol>
                <a:gridCol w="348721">
                  <a:extLst>
                    <a:ext uri="{9D8B030D-6E8A-4147-A177-3AD203B41FA5}">
                      <a16:colId xmlns:a16="http://schemas.microsoft.com/office/drawing/2014/main" val="1117420038"/>
                    </a:ext>
                  </a:extLst>
                </a:gridCol>
                <a:gridCol w="348721">
                  <a:extLst>
                    <a:ext uri="{9D8B030D-6E8A-4147-A177-3AD203B41FA5}">
                      <a16:colId xmlns:a16="http://schemas.microsoft.com/office/drawing/2014/main" val="4043410327"/>
                    </a:ext>
                  </a:extLst>
                </a:gridCol>
              </a:tblGrid>
              <a:tr h="410507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866506"/>
                  </a:ext>
                </a:extLst>
              </a:tr>
              <a:tr h="410507"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5039335"/>
                  </a:ext>
                </a:extLst>
              </a:tr>
              <a:tr h="410507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0765892"/>
                  </a:ext>
                </a:extLst>
              </a:tr>
              <a:tr h="410507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5343152"/>
                  </a:ext>
                </a:extLst>
              </a:tr>
              <a:tr h="410507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1362255"/>
                  </a:ext>
                </a:extLst>
              </a:tr>
              <a:tr h="410507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2870087"/>
                  </a:ext>
                </a:extLst>
              </a:tr>
              <a:tr h="410507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383690"/>
                  </a:ext>
                </a:extLst>
              </a:tr>
              <a:tr h="372432"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4985699"/>
                  </a:ext>
                </a:extLst>
              </a:tr>
              <a:tr h="372432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974591"/>
                  </a:ext>
                </a:extLst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6406638" y="179125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5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8043199" y="1860827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10</a:t>
            </a:r>
            <a:endParaRPr lang="zh-TW" altLang="en-US" dirty="0"/>
          </a:p>
        </p:txBody>
      </p:sp>
      <p:sp>
        <p:nvSpPr>
          <p:cNvPr id="9" name="向左箭號 8"/>
          <p:cNvSpPr/>
          <p:nvPr/>
        </p:nvSpPr>
        <p:spPr>
          <a:xfrm>
            <a:off x="7658428" y="4718302"/>
            <a:ext cx="1289304" cy="201168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9008828" y="4532296"/>
            <a:ext cx="2262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無效的設定！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r>
              <a:rPr lang="zh-TW" altLang="en-US" b="1" dirty="0">
                <a:solidFill>
                  <a:srgbClr val="FF0000"/>
                </a:solidFill>
              </a:rPr>
              <a:t>小數一定有六位數！</a:t>
            </a:r>
          </a:p>
        </p:txBody>
      </p:sp>
    </p:spTree>
    <p:extLst>
      <p:ext uri="{BB962C8B-B14F-4D97-AF65-F5344CB8AC3E}">
        <p14:creationId xmlns:p14="http://schemas.microsoft.com/office/powerpoint/2010/main" val="280231727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二維陣列初始化</a:t>
            </a:r>
            <a:endParaRPr lang="zh-TW" altLang="en-US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再回到陣列主題吧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0018483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二維陣列初始化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宣告二維陣列並設定初始</a:t>
            </a:r>
            <a:r>
              <a:rPr lang="zh-TW" altLang="en-US" dirty="0" smtClean="0"/>
              <a:t>值。</a:t>
            </a:r>
            <a:endParaRPr lang="zh-TW" altLang="en-US" dirty="0"/>
          </a:p>
          <a:p>
            <a:r>
              <a:rPr lang="zh-TW" altLang="en-US" dirty="0" smtClean="0"/>
              <a:t>語法：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/>
              <a:t>例如：</a:t>
            </a:r>
          </a:p>
        </p:txBody>
      </p:sp>
      <p:sp>
        <p:nvSpPr>
          <p:cNvPr id="6" name="矩形 5"/>
          <p:cNvSpPr/>
          <p:nvPr/>
        </p:nvSpPr>
        <p:spPr>
          <a:xfrm>
            <a:off x="1872804" y="2622748"/>
            <a:ext cx="6370320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資料型態   陣列名稱</a:t>
            </a:r>
            <a:r>
              <a:rPr lang="en-US" altLang="zh-TW" dirty="0">
                <a:solidFill>
                  <a:schemeClr val="bg1"/>
                </a:solidFill>
                <a:latin typeface="Consolas" panose="020B0609020204030204" pitchFamily="49" charset="0"/>
              </a:rPr>
              <a:t>[ ][ ]={ {</a:t>
            </a:r>
            <a:r>
              <a:rPr lang="zh-TW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第一列元素的初始值</a:t>
            </a:r>
            <a:r>
              <a:rPr lang="en-US" altLang="zh-TW" dirty="0">
                <a:solidFill>
                  <a:schemeClr val="bg1"/>
                </a:solidFill>
                <a:latin typeface="Consolas" panose="020B0609020204030204" pitchFamily="49" charset="0"/>
              </a:rPr>
              <a:t>},</a:t>
            </a:r>
          </a:p>
          <a:p>
            <a:r>
              <a:rPr lang="en-US" altLang="zh-TW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			</a:t>
            </a:r>
            <a:r>
              <a:rPr lang="zh-TW" alt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  <a:r>
              <a:rPr lang="zh-TW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第二列元素的初始值</a:t>
            </a:r>
            <a:r>
              <a:rPr lang="en-US" altLang="zh-TW" dirty="0">
                <a:solidFill>
                  <a:schemeClr val="bg1"/>
                </a:solidFill>
                <a:latin typeface="Consolas" panose="020B0609020204030204" pitchFamily="49" charset="0"/>
              </a:rPr>
              <a:t>},</a:t>
            </a:r>
          </a:p>
          <a:p>
            <a:r>
              <a:rPr lang="en-US" altLang="zh-TW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				  	</a:t>
            </a:r>
            <a:r>
              <a:rPr lang="zh-TW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：</a:t>
            </a:r>
          </a:p>
          <a:p>
            <a:r>
              <a:rPr lang="zh-TW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				  	：</a:t>
            </a:r>
          </a:p>
          <a:p>
            <a:r>
              <a:rPr lang="zh-TW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			</a:t>
            </a:r>
            <a:r>
              <a:rPr lang="zh-TW" alt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  <a:r>
              <a:rPr lang="zh-TW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最後一列元素的初始值</a:t>
            </a:r>
            <a:r>
              <a:rPr lang="en-US" altLang="zh-TW" dirty="0">
                <a:solidFill>
                  <a:schemeClr val="bg1"/>
                </a:solidFill>
                <a:latin typeface="Consolas" panose="020B0609020204030204" pitchFamily="49" charset="0"/>
              </a:rPr>
              <a:t>}};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72804" y="4331164"/>
            <a:ext cx="4066032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dirty="0" err="1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scores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[][]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r>
              <a:rPr lang="en-US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85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78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65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zh-TW" altLang="en-US" dirty="0">
                <a:solidFill>
                  <a:srgbClr val="D9E8F7"/>
                </a:solidFill>
                <a:latin typeface="Consolas" panose="020B0609020204030204" pitchFamily="49" charset="0"/>
              </a:rPr>
              <a:t>                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r>
              <a:rPr lang="en-US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75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85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69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zh-TW" altLang="en-US" dirty="0">
                <a:solidFill>
                  <a:srgbClr val="D9E8F7"/>
                </a:solidFill>
                <a:latin typeface="Consolas" panose="020B0609020204030204" pitchFamily="49" charset="0"/>
              </a:rPr>
              <a:t>                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r>
              <a:rPr lang="en-US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63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67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95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zh-TW" altLang="en-US" dirty="0">
                <a:solidFill>
                  <a:srgbClr val="D9E8F7"/>
                </a:solidFill>
                <a:latin typeface="Consolas" panose="020B0609020204030204" pitchFamily="49" charset="0"/>
              </a:rPr>
              <a:t>                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r>
              <a:rPr lang="en-US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94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92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88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zh-TW" altLang="en-US" dirty="0">
                <a:solidFill>
                  <a:srgbClr val="D9E8F7"/>
                </a:solidFill>
                <a:latin typeface="Consolas" panose="020B0609020204030204" pitchFamily="49" charset="0"/>
              </a:rPr>
              <a:t>                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r>
              <a:rPr lang="en-US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74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65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73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zh-TW" altLang="en-US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8264198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  <a:r>
              <a:rPr lang="zh-TW" altLang="en-US" dirty="0" smtClean="0"/>
              <a:t>六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成績表輸出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按照前頁二維陣列範例，顯示五位學生的三科成績</a:t>
            </a:r>
            <a:r>
              <a:rPr lang="en-US" altLang="zh-TW" dirty="0" smtClean="0"/>
              <a:t>(</a:t>
            </a:r>
            <a:r>
              <a:rPr lang="zh-TW" altLang="en-US" dirty="0" smtClean="0"/>
              <a:t>兩種方式</a:t>
            </a:r>
            <a:r>
              <a:rPr lang="en-US" altLang="zh-TW" dirty="0" smtClean="0"/>
              <a:t>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資料如右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/>
              <a:t>三科目分別是：數學、英文、</a:t>
            </a:r>
            <a:r>
              <a:rPr lang="zh-TW" altLang="en-US" dirty="0" smtClean="0"/>
              <a:t>理化</a:t>
            </a:r>
            <a:endParaRPr lang="en-US" altLang="zh-TW" dirty="0" smtClean="0"/>
          </a:p>
          <a:p>
            <a:r>
              <a:rPr lang="zh-TW" altLang="en-US" dirty="0"/>
              <a:t>請用橫式跟直</a:t>
            </a:r>
            <a:r>
              <a:rPr lang="zh-TW" altLang="en-US" dirty="0" smtClean="0"/>
              <a:t>式兩種方式輸出表格，如右。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2673096" y="2468880"/>
            <a:ext cx="5263896" cy="156966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sz="1600" dirty="0" err="1">
                <a:solidFill>
                  <a:schemeClr val="bg1"/>
                </a:solidFill>
              </a:rPr>
              <a:t>int</a:t>
            </a:r>
            <a:r>
              <a:rPr lang="en-US" altLang="zh-TW" sz="1600" dirty="0">
                <a:solidFill>
                  <a:schemeClr val="bg1"/>
                </a:solidFill>
              </a:rPr>
              <a:t> scores[][]={ {85,78,65},</a:t>
            </a:r>
          </a:p>
          <a:p>
            <a:r>
              <a:rPr lang="en-US" altLang="zh-TW" sz="1600" dirty="0">
                <a:solidFill>
                  <a:schemeClr val="bg1"/>
                </a:solidFill>
              </a:rPr>
              <a:t>       		 </a:t>
            </a:r>
            <a:r>
              <a:rPr lang="en-US" altLang="zh-TW" sz="1600" dirty="0" smtClean="0">
                <a:solidFill>
                  <a:schemeClr val="bg1"/>
                </a:solidFill>
              </a:rPr>
              <a:t> </a:t>
            </a:r>
            <a:r>
              <a:rPr lang="zh-TW" altLang="en-US" sz="1600" dirty="0" smtClean="0">
                <a:solidFill>
                  <a:schemeClr val="bg1"/>
                </a:solidFill>
              </a:rPr>
              <a:t> </a:t>
            </a:r>
            <a:r>
              <a:rPr lang="en-US" altLang="zh-TW" sz="1600" dirty="0" smtClean="0">
                <a:solidFill>
                  <a:schemeClr val="bg1"/>
                </a:solidFill>
              </a:rPr>
              <a:t>{</a:t>
            </a:r>
            <a:r>
              <a:rPr lang="en-US" altLang="zh-TW" sz="1600" dirty="0">
                <a:solidFill>
                  <a:schemeClr val="bg1"/>
                </a:solidFill>
              </a:rPr>
              <a:t>75,85,69},</a:t>
            </a:r>
          </a:p>
          <a:p>
            <a:r>
              <a:rPr lang="en-US" altLang="zh-TW" sz="1600" dirty="0">
                <a:solidFill>
                  <a:schemeClr val="bg1"/>
                </a:solidFill>
              </a:rPr>
              <a:t>       		 </a:t>
            </a:r>
            <a:r>
              <a:rPr lang="en-US" altLang="zh-TW" sz="1600" dirty="0" smtClean="0">
                <a:solidFill>
                  <a:schemeClr val="bg1"/>
                </a:solidFill>
              </a:rPr>
              <a:t> </a:t>
            </a:r>
            <a:r>
              <a:rPr lang="zh-TW" altLang="en-US" sz="1600" dirty="0" smtClean="0">
                <a:solidFill>
                  <a:schemeClr val="bg1"/>
                </a:solidFill>
              </a:rPr>
              <a:t> </a:t>
            </a:r>
            <a:r>
              <a:rPr lang="en-US" altLang="zh-TW" sz="1600" dirty="0" smtClean="0">
                <a:solidFill>
                  <a:schemeClr val="bg1"/>
                </a:solidFill>
              </a:rPr>
              <a:t>{</a:t>
            </a:r>
            <a:r>
              <a:rPr lang="en-US" altLang="zh-TW" sz="1600" dirty="0">
                <a:solidFill>
                  <a:schemeClr val="bg1"/>
                </a:solidFill>
              </a:rPr>
              <a:t>63,67,95},</a:t>
            </a:r>
          </a:p>
          <a:p>
            <a:r>
              <a:rPr lang="en-US" altLang="zh-TW" sz="1600" dirty="0">
                <a:solidFill>
                  <a:schemeClr val="bg1"/>
                </a:solidFill>
              </a:rPr>
              <a:t>       		 </a:t>
            </a:r>
            <a:r>
              <a:rPr lang="en-US" altLang="zh-TW" sz="1600" dirty="0" smtClean="0">
                <a:solidFill>
                  <a:schemeClr val="bg1"/>
                </a:solidFill>
              </a:rPr>
              <a:t> </a:t>
            </a:r>
            <a:r>
              <a:rPr lang="zh-TW" altLang="en-US" sz="1600" dirty="0" smtClean="0">
                <a:solidFill>
                  <a:schemeClr val="bg1"/>
                </a:solidFill>
              </a:rPr>
              <a:t> </a:t>
            </a:r>
            <a:r>
              <a:rPr lang="en-US" altLang="zh-TW" sz="1600" dirty="0" smtClean="0">
                <a:solidFill>
                  <a:schemeClr val="bg1"/>
                </a:solidFill>
              </a:rPr>
              <a:t>{94,92,88</a:t>
            </a:r>
            <a:r>
              <a:rPr lang="en-US" altLang="zh-TW" sz="1600" dirty="0">
                <a:solidFill>
                  <a:schemeClr val="bg1"/>
                </a:solidFill>
              </a:rPr>
              <a:t>},</a:t>
            </a:r>
          </a:p>
          <a:p>
            <a:r>
              <a:rPr lang="en-US" altLang="zh-TW" sz="1600" dirty="0">
                <a:solidFill>
                  <a:schemeClr val="bg1"/>
                </a:solidFill>
              </a:rPr>
              <a:t>       		 </a:t>
            </a:r>
            <a:r>
              <a:rPr lang="en-US" altLang="zh-TW" sz="1600" dirty="0" smtClean="0">
                <a:solidFill>
                  <a:schemeClr val="bg1"/>
                </a:solidFill>
              </a:rPr>
              <a:t> </a:t>
            </a:r>
            <a:r>
              <a:rPr lang="zh-TW" altLang="en-US" sz="1600" dirty="0" smtClean="0">
                <a:solidFill>
                  <a:schemeClr val="bg1"/>
                </a:solidFill>
              </a:rPr>
              <a:t> </a:t>
            </a:r>
            <a:r>
              <a:rPr lang="en-US" altLang="zh-TW" sz="1600" dirty="0" smtClean="0">
                <a:solidFill>
                  <a:schemeClr val="bg1"/>
                </a:solidFill>
              </a:rPr>
              <a:t>{</a:t>
            </a:r>
            <a:r>
              <a:rPr lang="en-US" altLang="zh-TW" sz="1600" dirty="0">
                <a:solidFill>
                  <a:schemeClr val="bg1"/>
                </a:solidFill>
              </a:rPr>
              <a:t>74,65,73} };</a:t>
            </a:r>
          </a:p>
          <a:p>
            <a:r>
              <a:rPr lang="en-US" altLang="zh-TW" sz="1600" dirty="0" smtClean="0">
                <a:solidFill>
                  <a:schemeClr val="bg1"/>
                </a:solidFill>
              </a:rPr>
              <a:t>String names[] </a:t>
            </a:r>
            <a:r>
              <a:rPr lang="en-US" altLang="zh-TW" sz="1600" dirty="0">
                <a:solidFill>
                  <a:schemeClr val="bg1"/>
                </a:solidFill>
              </a:rPr>
              <a:t>= {"Jack", "Rose", "Peter", "Paul", "Sam"};</a:t>
            </a:r>
            <a:endParaRPr lang="zh-TW" altLang="en-US" sz="1600" dirty="0">
              <a:solidFill>
                <a:schemeClr val="bg1"/>
              </a:solidFill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8425" y="4166556"/>
            <a:ext cx="3902029" cy="2391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91816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練習六參考程式碼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84" y="1930400"/>
            <a:ext cx="6964115" cy="4579938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8683" y="1930400"/>
            <a:ext cx="5450542" cy="3039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56728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不對稱陣列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哎哎哎，歪</a:t>
            </a:r>
            <a:r>
              <a:rPr lang="en-US" altLang="zh-TW" dirty="0" smtClean="0"/>
              <a:t>….</a:t>
            </a:r>
            <a:r>
              <a:rPr lang="zh-TW" altLang="en-US" dirty="0" smtClean="0"/>
              <a:t>歪樓了～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9699214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不對稱陣列，不完整陣列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二維以上陣列，不是一定都要方方正正的！</a:t>
            </a:r>
            <a:endParaRPr lang="en-US" altLang="zh-TW" dirty="0" smtClean="0"/>
          </a:p>
          <a:p>
            <a:r>
              <a:rPr lang="zh-TW" altLang="en-US" dirty="0"/>
              <a:t>因為</a:t>
            </a:r>
            <a:r>
              <a:rPr lang="zh-TW" alt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生成</a:t>
            </a:r>
            <a:r>
              <a:rPr lang="zh-TW" alt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時</a:t>
            </a:r>
            <a:r>
              <a:rPr lang="en-US" altLang="zh-TW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(new)</a:t>
            </a:r>
            <a:r>
              <a:rPr lang="zh-TW" alt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可以</a:t>
            </a:r>
            <a:r>
              <a:rPr lang="zh-TW" alt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不一樣</a:t>
            </a:r>
            <a:r>
              <a:rPr lang="zh-TW" alt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！</a:t>
            </a:r>
            <a:endParaRPr lang="en-US" altLang="zh-TW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zh-TW" altLang="en-US" dirty="0"/>
              <a:t>舉例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第一維產生五個，但是第二為產生時逐步遞增。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造成右圖那樣的不對稱陣列。</a:t>
            </a:r>
            <a:endParaRPr lang="zh-TW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8099710"/>
              </p:ext>
            </p:extLst>
          </p:nvPr>
        </p:nvGraphicFramePr>
        <p:xfrm>
          <a:off x="6713728" y="2743238"/>
          <a:ext cx="3536695" cy="20688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339">
                  <a:extLst>
                    <a:ext uri="{9D8B030D-6E8A-4147-A177-3AD203B41FA5}">
                      <a16:colId xmlns:a16="http://schemas.microsoft.com/office/drawing/2014/main" val="3860628805"/>
                    </a:ext>
                  </a:extLst>
                </a:gridCol>
                <a:gridCol w="707339">
                  <a:extLst>
                    <a:ext uri="{9D8B030D-6E8A-4147-A177-3AD203B41FA5}">
                      <a16:colId xmlns:a16="http://schemas.microsoft.com/office/drawing/2014/main" val="3704570709"/>
                    </a:ext>
                  </a:extLst>
                </a:gridCol>
                <a:gridCol w="707339">
                  <a:extLst>
                    <a:ext uri="{9D8B030D-6E8A-4147-A177-3AD203B41FA5}">
                      <a16:colId xmlns:a16="http://schemas.microsoft.com/office/drawing/2014/main" val="1965854247"/>
                    </a:ext>
                  </a:extLst>
                </a:gridCol>
                <a:gridCol w="707339">
                  <a:extLst>
                    <a:ext uri="{9D8B030D-6E8A-4147-A177-3AD203B41FA5}">
                      <a16:colId xmlns:a16="http://schemas.microsoft.com/office/drawing/2014/main" val="3237612844"/>
                    </a:ext>
                  </a:extLst>
                </a:gridCol>
                <a:gridCol w="707339">
                  <a:extLst>
                    <a:ext uri="{9D8B030D-6E8A-4147-A177-3AD203B41FA5}">
                      <a16:colId xmlns:a16="http://schemas.microsoft.com/office/drawing/2014/main" val="987049632"/>
                    </a:ext>
                  </a:extLst>
                </a:gridCol>
              </a:tblGrid>
              <a:tr h="413766"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[0,0]</a:t>
                      </a:r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1638783"/>
                  </a:ext>
                </a:extLst>
              </a:tr>
              <a:tr h="413766"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[1,0]</a:t>
                      </a:r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[1,1]</a:t>
                      </a:r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1040680"/>
                  </a:ext>
                </a:extLst>
              </a:tr>
              <a:tr h="413766"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[2,0]</a:t>
                      </a:r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[2,1]</a:t>
                      </a:r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[2,2]</a:t>
                      </a:r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9736912"/>
                  </a:ext>
                </a:extLst>
              </a:tr>
              <a:tr h="413766"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[3,0]</a:t>
                      </a:r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[3,1]</a:t>
                      </a:r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[3,2]</a:t>
                      </a:r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[3,3]</a:t>
                      </a:r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029770"/>
                  </a:ext>
                </a:extLst>
              </a:tr>
              <a:tr h="413766"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[4,0]</a:t>
                      </a:r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[4,1]</a:t>
                      </a:r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[4,2]</a:t>
                      </a:r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[4,3]</a:t>
                      </a:r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[4,4]</a:t>
                      </a:r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9690359"/>
                  </a:ext>
                </a:extLst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1786128" y="2973800"/>
            <a:ext cx="4102608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dirty="0" err="1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F2F200"/>
                </a:solidFill>
                <a:latin typeface="Consolas" panose="020B0609020204030204" pitchFamily="49" charset="0"/>
              </a:rPr>
              <a:t>yarray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[][]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[</a:t>
            </a:r>
            <a:r>
              <a:rPr lang="en-US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5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][]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endParaRPr lang="zh-TW" altLang="en-US" dirty="0">
              <a:latin typeface="Consolas" panose="020B0609020204030204" pitchFamily="49" charset="0"/>
            </a:endParaRPr>
          </a:p>
          <a:p>
            <a:r>
              <a:rPr lang="nn-NO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for</a:t>
            </a:r>
            <a:r>
              <a:rPr lang="nn-NO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nn-NO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5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++</a:t>
            </a:r>
            <a:r>
              <a:rPr lang="nn-NO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yarray</a:t>
            </a:r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[</a:t>
            </a:r>
            <a:r>
              <a:rPr lang="en-US" altLang="zh-TW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]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[</a:t>
            </a:r>
            <a:r>
              <a:rPr lang="en-US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n-US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]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3821361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不對稱陣列，不完整陣列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使用時機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記憶體受限制時，為減少記憶體消耗，可以把某些特殊情況用不到的矩陣資料省下來。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例如上三角矩陣。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平行處理時，用不到的資料部分可以不要</a:t>
            </a:r>
            <a:r>
              <a:rPr lang="en-US" altLang="zh-TW" dirty="0" smtClean="0"/>
              <a:t>new</a:t>
            </a:r>
            <a:r>
              <a:rPr lang="zh-TW" altLang="en-US" dirty="0" smtClean="0"/>
              <a:t>出來占空間。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稀疏矩陣，某些情況其實陣列中資料大多為空，可以藉此減少空間占用。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09768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Java</a:t>
            </a:r>
            <a:r>
              <a:rPr lang="zh-TW" altLang="en-US" dirty="0"/>
              <a:t>的</a:t>
            </a:r>
            <a:r>
              <a:rPr lang="zh-TW" altLang="en-US" dirty="0" smtClean="0"/>
              <a:t>陣列</a:t>
            </a:r>
            <a:r>
              <a:rPr lang="zh-TW" altLang="en-US" dirty="0"/>
              <a:t>使用方式</a:t>
            </a:r>
            <a:r>
              <a:rPr lang="en-US" altLang="zh-TW" dirty="0"/>
              <a:t>--</a:t>
            </a:r>
            <a:r>
              <a:rPr lang="zh-TW" altLang="en-US" dirty="0"/>
              <a:t>基本型</a:t>
            </a:r>
            <a:r>
              <a:rPr lang="en-US" altLang="zh-TW" dirty="0" smtClean="0"/>
              <a:t>(3)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4827354" cy="3880773"/>
          </a:xfrm>
        </p:spPr>
        <p:txBody>
          <a:bodyPr/>
          <a:lstStyle/>
          <a:p>
            <a:r>
              <a:rPr lang="zh-TW" altLang="en-US" dirty="0" smtClean="0"/>
              <a:t>程式做完右邊的宣告後，會得到</a:t>
            </a:r>
            <a:r>
              <a:rPr lang="en-US" altLang="zh-TW" b="1" u="sng" dirty="0" smtClean="0">
                <a:solidFill>
                  <a:srgbClr val="FF0000"/>
                </a:solidFill>
              </a:rPr>
              <a:t>2</a:t>
            </a:r>
            <a:r>
              <a:rPr lang="zh-TW" altLang="en-US" b="1" u="sng" dirty="0" smtClean="0">
                <a:solidFill>
                  <a:srgbClr val="FF0000"/>
                </a:solidFill>
              </a:rPr>
              <a:t>塊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記憶體配置，類似於右圖。</a:t>
            </a:r>
            <a:endParaRPr lang="en-US" altLang="zh-TW" dirty="0" smtClean="0"/>
          </a:p>
          <a:p>
            <a:r>
              <a:rPr lang="zh-TW" altLang="en-US" dirty="0" smtClean="0"/>
              <a:t>特別注意！</a:t>
            </a:r>
            <a:r>
              <a:rPr lang="en-US" altLang="zh-TW" b="1" dirty="0" smtClean="0">
                <a:solidFill>
                  <a:srgbClr val="C00000"/>
                </a:solidFill>
              </a:rPr>
              <a:t>Java</a:t>
            </a:r>
            <a:r>
              <a:rPr lang="zh-TW" altLang="en-US" b="1" dirty="0" smtClean="0">
                <a:solidFill>
                  <a:srgbClr val="C00000"/>
                </a:solidFill>
              </a:rPr>
              <a:t>陣列的編號是由</a:t>
            </a:r>
            <a:r>
              <a:rPr lang="en-US" altLang="zh-TW" sz="2800" b="1" u="sng" dirty="0" smtClean="0">
                <a:solidFill>
                  <a:srgbClr val="C00000"/>
                </a:solidFill>
              </a:rPr>
              <a:t>0</a:t>
            </a:r>
            <a:r>
              <a:rPr lang="zh-TW" altLang="en-US" b="1" dirty="0" smtClean="0">
                <a:solidFill>
                  <a:srgbClr val="C00000"/>
                </a:solidFill>
              </a:rPr>
              <a:t>開始。</a:t>
            </a:r>
            <a:endParaRPr lang="en-US" altLang="zh-TW" b="1" dirty="0" smtClean="0">
              <a:solidFill>
                <a:srgbClr val="C00000"/>
              </a:solidFill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926034" y="2216116"/>
            <a:ext cx="2371393" cy="584775"/>
          </a:xfrm>
          <a:prstGeom prst="rect">
            <a:avLst/>
          </a:prstGeom>
          <a:solidFill>
            <a:srgbClr val="FEC6FD"/>
          </a:solidFill>
          <a:ln w="9525">
            <a:solidFill>
              <a:srgbClr val="CC99FF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1600" spc="3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char Name[ ];</a:t>
            </a:r>
          </a:p>
          <a:p>
            <a:pPr>
              <a:defRPr/>
            </a:pPr>
            <a:r>
              <a:rPr lang="en-US" altLang="zh-TW" sz="1600" spc="30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Name = </a:t>
            </a:r>
            <a:r>
              <a:rPr lang="en-US" altLang="zh-TW" sz="1600" spc="30" dirty="0" err="1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ew</a:t>
            </a:r>
            <a:r>
              <a:rPr lang="en-US" altLang="zh-TW" sz="1600" spc="30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char[6];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8163380" y="1516925"/>
          <a:ext cx="896632" cy="523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6632">
                  <a:extLst>
                    <a:ext uri="{9D8B030D-6E8A-4147-A177-3AD203B41FA5}">
                      <a16:colId xmlns:a16="http://schemas.microsoft.com/office/drawing/2014/main" val="1718580820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b="1" dirty="0" smtClean="0"/>
                        <a:t>．</a:t>
                      </a:r>
                      <a:endParaRPr lang="en-US" altLang="zh-TW" sz="1100" b="1" dirty="0" smtClean="0"/>
                    </a:p>
                    <a:p>
                      <a:pPr algn="ctr"/>
                      <a:r>
                        <a:rPr lang="zh-TW" altLang="en-US" sz="1100" b="1" dirty="0" smtClean="0"/>
                        <a:t>．</a:t>
                      </a:r>
                      <a:endParaRPr lang="en-US" altLang="zh-TW" sz="1100" b="1" dirty="0" smtClean="0"/>
                    </a:p>
                    <a:p>
                      <a:pPr algn="ctr"/>
                      <a:r>
                        <a:rPr lang="zh-TW" altLang="en-US" sz="1100" b="1" dirty="0" smtClean="0"/>
                        <a:t>．</a:t>
                      </a:r>
                      <a:endParaRPr lang="zh-TW" altLang="en-US" sz="11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08387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202012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09027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0315529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018088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39721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2944756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063307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4497084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75499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664043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420782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135314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dirty="0" smtClean="0"/>
                        <a:t>．</a:t>
                      </a:r>
                      <a:endParaRPr lang="en-US" altLang="zh-TW" sz="1600" b="1" dirty="0" smtClean="0"/>
                    </a:p>
                    <a:p>
                      <a:pPr algn="ctr"/>
                      <a:r>
                        <a:rPr lang="zh-TW" altLang="en-US" sz="1600" b="1" dirty="0" smtClean="0"/>
                        <a:t>．</a:t>
                      </a:r>
                      <a:endParaRPr lang="en-US" altLang="zh-TW" sz="1600" b="1" dirty="0" smtClean="0"/>
                    </a:p>
                    <a:p>
                      <a:pPr algn="ctr"/>
                      <a:r>
                        <a:rPr lang="zh-TW" altLang="en-US" sz="1600" b="1" dirty="0" smtClean="0"/>
                        <a:t>．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65404"/>
                  </a:ext>
                </a:extLst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9060010" y="3594020"/>
            <a:ext cx="8771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Name[</a:t>
            </a:r>
            <a:r>
              <a:rPr lang="en-US" altLang="zh-TW" sz="1400" b="1" dirty="0" smtClean="0">
                <a:solidFill>
                  <a:srgbClr val="FF0000"/>
                </a:solidFill>
              </a:rPr>
              <a:t>0</a:t>
            </a:r>
            <a:r>
              <a:rPr lang="en-US" altLang="zh-TW" sz="1400" dirty="0" smtClean="0"/>
              <a:t>]</a:t>
            </a:r>
            <a:endParaRPr lang="zh-TW" altLang="en-US" sz="1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9060010" y="3938921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Name[1]</a:t>
            </a:r>
            <a:endParaRPr lang="zh-TW" altLang="en-US" sz="1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9060010" y="4256157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Name[2]</a:t>
            </a:r>
            <a:endParaRPr lang="zh-TW" altLang="en-US" sz="1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9060010" y="4588047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Name[3]</a:t>
            </a:r>
            <a:endParaRPr lang="zh-TW" altLang="en-US" sz="14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9060010" y="4931163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Name[4]</a:t>
            </a:r>
            <a:endParaRPr lang="zh-TW" altLang="en-US" sz="14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9060010" y="5257640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Name[5]</a:t>
            </a:r>
            <a:endParaRPr lang="zh-TW" altLang="en-US" sz="14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7411248" y="3568502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202012</a:t>
            </a:r>
            <a:endParaRPr lang="zh-TW" altLang="en-US" sz="14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7411248" y="3934142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202013</a:t>
            </a:r>
            <a:endParaRPr lang="zh-TW" altLang="en-US" sz="14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7411249" y="4258546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202014</a:t>
            </a:r>
            <a:endParaRPr lang="zh-TW" altLang="en-US" sz="14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7411249" y="4583349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202015</a:t>
            </a:r>
            <a:endParaRPr lang="zh-TW" altLang="en-US" sz="14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7411250" y="4895824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202016</a:t>
            </a:r>
            <a:endParaRPr lang="zh-TW" altLang="en-US" sz="14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7411251" y="5227459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202017</a:t>
            </a:r>
            <a:endParaRPr lang="zh-TW" altLang="en-US" sz="14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7411248" y="3257960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</a:t>
            </a:r>
            <a:r>
              <a:rPr lang="en-US" altLang="zh-TW" sz="1400" dirty="0"/>
              <a:t>1</a:t>
            </a:r>
            <a:endParaRPr lang="zh-TW" altLang="en-US" sz="1400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7411251" y="5557671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202018</a:t>
            </a:r>
            <a:endParaRPr lang="zh-TW" altLang="en-US" sz="14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8016020" y="1045800"/>
            <a:ext cx="1191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記憶體</a:t>
            </a:r>
            <a:r>
              <a:rPr lang="en-US" altLang="zh-TW" sz="1400" dirty="0" smtClean="0"/>
              <a:t>(RAM)</a:t>
            </a:r>
            <a:endParaRPr lang="zh-TW" altLang="en-US" sz="14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7297427" y="1411496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000000</a:t>
            </a:r>
            <a:endParaRPr lang="zh-TW" altLang="en-US" sz="14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7297427" y="6218096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FFFFFF</a:t>
            </a:r>
            <a:endParaRPr lang="zh-TW" altLang="en-US" sz="14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7378161" y="2239587"/>
            <a:ext cx="7537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20200E</a:t>
            </a:r>
            <a:endParaRPr lang="zh-TW" altLang="en-US" sz="14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9060009" y="2257583"/>
            <a:ext cx="6399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Name</a:t>
            </a:r>
            <a:endParaRPr lang="zh-TW" altLang="en-US" sz="1400" dirty="0"/>
          </a:p>
        </p:txBody>
      </p:sp>
      <p:sp>
        <p:nvSpPr>
          <p:cNvPr id="25" name="右大括弧 24"/>
          <p:cNvSpPr/>
          <p:nvPr/>
        </p:nvSpPr>
        <p:spPr>
          <a:xfrm>
            <a:off x="9821022" y="3594021"/>
            <a:ext cx="271240" cy="194121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文字方塊 25"/>
          <p:cNvSpPr txBox="1"/>
          <p:nvPr/>
        </p:nvSpPr>
        <p:spPr>
          <a:xfrm>
            <a:off x="10092262" y="443264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陣列實體</a:t>
            </a:r>
            <a:endParaRPr lang="zh-TW" altLang="en-US" sz="1400" dirty="0"/>
          </a:p>
        </p:txBody>
      </p:sp>
      <p:grpSp>
        <p:nvGrpSpPr>
          <p:cNvPr id="35" name="群組 34"/>
          <p:cNvGrpSpPr/>
          <p:nvPr/>
        </p:nvGrpSpPr>
        <p:grpSpPr>
          <a:xfrm>
            <a:off x="6256816" y="1993507"/>
            <a:ext cx="3143215" cy="526650"/>
            <a:chOff x="6256816" y="1993507"/>
            <a:chExt cx="3143215" cy="526650"/>
          </a:xfrm>
        </p:grpSpPr>
        <p:sp>
          <p:nvSpPr>
            <p:cNvPr id="33" name="弧形 32"/>
            <p:cNvSpPr/>
            <p:nvPr/>
          </p:nvSpPr>
          <p:spPr>
            <a:xfrm>
              <a:off x="7068312" y="1994003"/>
              <a:ext cx="1499616" cy="463074"/>
            </a:xfrm>
            <a:prstGeom prst="arc">
              <a:avLst/>
            </a:prstGeom>
            <a:ln w="19050">
              <a:solidFill>
                <a:srgbClr val="FF0000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弧形 33"/>
            <p:cNvSpPr/>
            <p:nvPr/>
          </p:nvSpPr>
          <p:spPr>
            <a:xfrm flipH="1">
              <a:off x="6256816" y="1993507"/>
              <a:ext cx="3143215" cy="526650"/>
            </a:xfrm>
            <a:prstGeom prst="arc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7" name="弧形 36"/>
          <p:cNvSpPr/>
          <p:nvPr/>
        </p:nvSpPr>
        <p:spPr>
          <a:xfrm>
            <a:off x="5861304" y="2640206"/>
            <a:ext cx="2779775" cy="1856127"/>
          </a:xfrm>
          <a:prstGeom prst="arc">
            <a:avLst/>
          </a:prstGeom>
          <a:ln w="19050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42" name="群組 41"/>
          <p:cNvGrpSpPr/>
          <p:nvPr/>
        </p:nvGrpSpPr>
        <p:grpSpPr>
          <a:xfrm>
            <a:off x="1050398" y="3397972"/>
            <a:ext cx="7704505" cy="537097"/>
            <a:chOff x="1050398" y="3397972"/>
            <a:chExt cx="7704505" cy="537097"/>
          </a:xfrm>
        </p:grpSpPr>
        <p:sp>
          <p:nvSpPr>
            <p:cNvPr id="39" name="文字方塊 38"/>
            <p:cNvSpPr txBox="1"/>
            <p:nvPr/>
          </p:nvSpPr>
          <p:spPr>
            <a:xfrm>
              <a:off x="8459629" y="3565737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rgbClr val="C00000"/>
                  </a:solidFill>
                </a:rPr>
                <a:t>J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1050398" y="3397972"/>
              <a:ext cx="6096000" cy="369332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altLang="zh-TW" b="1" dirty="0">
                  <a:solidFill>
                    <a:srgbClr val="C00000"/>
                  </a:solidFill>
                </a:rPr>
                <a:t>Name[0] = ‘J’;		//</a:t>
              </a:r>
              <a:r>
                <a:rPr lang="zh-TW" altLang="en-US" b="1" dirty="0">
                  <a:solidFill>
                    <a:srgbClr val="C00000"/>
                  </a:solidFill>
                </a:rPr>
                <a:t>把字放進陣列</a:t>
              </a:r>
              <a:r>
                <a:rPr lang="zh-TW" altLang="en-US" b="1" dirty="0" smtClean="0">
                  <a:solidFill>
                    <a:srgbClr val="C00000"/>
                  </a:solidFill>
                </a:rPr>
                <a:t>中</a:t>
              </a:r>
              <a:endParaRPr lang="en-US" altLang="zh-TW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44" name="群組 43"/>
          <p:cNvGrpSpPr/>
          <p:nvPr/>
        </p:nvGrpSpPr>
        <p:grpSpPr>
          <a:xfrm>
            <a:off x="1050398" y="3853608"/>
            <a:ext cx="7710115" cy="398799"/>
            <a:chOff x="1050398" y="3853608"/>
            <a:chExt cx="7710115" cy="398799"/>
          </a:xfrm>
        </p:grpSpPr>
        <p:sp>
          <p:nvSpPr>
            <p:cNvPr id="41" name="矩形 40"/>
            <p:cNvSpPr/>
            <p:nvPr/>
          </p:nvSpPr>
          <p:spPr>
            <a:xfrm>
              <a:off x="1050398" y="3853608"/>
              <a:ext cx="428835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b="1" dirty="0">
                  <a:solidFill>
                    <a:srgbClr val="C00000"/>
                  </a:solidFill>
                </a:rPr>
                <a:t>Name[1] = ‘a’;		//</a:t>
              </a:r>
              <a:r>
                <a:rPr lang="zh-TW" altLang="en-US" b="1" dirty="0">
                  <a:solidFill>
                    <a:srgbClr val="C00000"/>
                  </a:solidFill>
                </a:rPr>
                <a:t>把字放進陣列中</a:t>
              </a:r>
            </a:p>
          </p:txBody>
        </p:sp>
        <p:sp>
          <p:nvSpPr>
            <p:cNvPr id="43" name="矩形 42"/>
            <p:cNvSpPr/>
            <p:nvPr/>
          </p:nvSpPr>
          <p:spPr>
            <a:xfrm>
              <a:off x="8454019" y="3883075"/>
              <a:ext cx="3064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 smtClean="0">
                  <a:solidFill>
                    <a:srgbClr val="C00000"/>
                  </a:solidFill>
                </a:rPr>
                <a:t>a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</p:grpSp>
      <p:sp>
        <p:nvSpPr>
          <p:cNvPr id="45" name="弧形 44"/>
          <p:cNvSpPr/>
          <p:nvPr/>
        </p:nvSpPr>
        <p:spPr>
          <a:xfrm>
            <a:off x="8453844" y="2520296"/>
            <a:ext cx="820158" cy="1055162"/>
          </a:xfrm>
          <a:prstGeom prst="arc">
            <a:avLst>
              <a:gd name="adj1" fmla="val 16800161"/>
              <a:gd name="adj2" fmla="val 5024802"/>
            </a:avLst>
          </a:prstGeom>
          <a:ln w="28575">
            <a:solidFill>
              <a:srgbClr val="0070C0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文字方塊 45"/>
          <p:cNvSpPr txBox="1"/>
          <p:nvPr/>
        </p:nvSpPr>
        <p:spPr>
          <a:xfrm>
            <a:off x="7511972" y="265271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②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6860563" y="166187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①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3356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陣列的自帶武功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物件導向，讓每一類別的物件都可以自帶武功。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3401502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常用的陣列自帶武功</a:t>
            </a:r>
            <a:r>
              <a:rPr lang="en-US" altLang="zh-TW" dirty="0" smtClean="0"/>
              <a:t>(</a:t>
            </a:r>
            <a:r>
              <a:rPr lang="zh-TW" altLang="en-US" dirty="0" smtClean="0"/>
              <a:t>糧草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假如陣列宣告為：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myArray</a:t>
            </a:r>
            <a:r>
              <a:rPr lang="zh-TW" altLang="en-US" dirty="0" smtClean="0"/>
              <a:t>，那麼他常用的自帶武功與糧草有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myArray.length</a:t>
            </a:r>
            <a:r>
              <a:rPr lang="en-US" altLang="zh-TW" dirty="0"/>
              <a:t> </a:t>
            </a:r>
            <a:r>
              <a:rPr lang="en-US" altLang="zh-TW" dirty="0" smtClean="0"/>
              <a:t> : </a:t>
            </a:r>
            <a:r>
              <a:rPr lang="zh-TW" altLang="en-US" dirty="0" smtClean="0"/>
              <a:t>取得陣列長度。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myArray.clone</a:t>
            </a:r>
            <a:r>
              <a:rPr lang="en-US" altLang="zh-TW" dirty="0" smtClean="0"/>
              <a:t>()  : </a:t>
            </a:r>
            <a:r>
              <a:rPr lang="zh-TW" altLang="en-US" dirty="0" smtClean="0"/>
              <a:t>複製陣列。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myArray.equals</a:t>
            </a:r>
            <a:r>
              <a:rPr lang="en-US" altLang="zh-TW" dirty="0" smtClean="0"/>
              <a:t>(</a:t>
            </a:r>
            <a:r>
              <a:rPr lang="zh-TW" altLang="en-US" dirty="0" smtClean="0"/>
              <a:t> </a:t>
            </a:r>
            <a:r>
              <a:rPr lang="zh-TW" altLang="en-US" dirty="0"/>
              <a:t>別的</a:t>
            </a:r>
            <a:r>
              <a:rPr lang="zh-TW" altLang="en-US" dirty="0" smtClean="0"/>
              <a:t>陣列 </a:t>
            </a:r>
            <a:r>
              <a:rPr lang="en-US" altLang="zh-TW" dirty="0" smtClean="0"/>
              <a:t>) : </a:t>
            </a:r>
            <a:r>
              <a:rPr lang="zh-TW" altLang="en-US" dirty="0" smtClean="0"/>
              <a:t>判斷兩個陣列式相等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myArray.toString</a:t>
            </a:r>
            <a:r>
              <a:rPr lang="en-US" altLang="zh-TW" dirty="0" smtClean="0"/>
              <a:t>() : </a:t>
            </a:r>
            <a:r>
              <a:rPr lang="zh-TW" altLang="en-US" dirty="0" smtClean="0"/>
              <a:t>將陣列內容轉成字串 如 </a:t>
            </a:r>
            <a:r>
              <a:rPr lang="en-US" altLang="zh-TW" dirty="0" smtClean="0"/>
              <a:t>"[1, 2, 3,5]"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5742778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Arrays Class</a:t>
            </a:r>
            <a:r>
              <a:rPr lang="zh-TW" altLang="en-US" dirty="0" smtClean="0"/>
              <a:t>大家長的福利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Arrays</a:t>
            </a:r>
            <a:r>
              <a:rPr lang="zh-TW" altLang="en-US" dirty="0" smtClean="0"/>
              <a:t> </a:t>
            </a:r>
            <a:r>
              <a:rPr lang="en-US" altLang="zh-TW" dirty="0" smtClean="0"/>
              <a:t>class</a:t>
            </a:r>
            <a:r>
              <a:rPr lang="zh-TW" altLang="en-US" dirty="0" smtClean="0"/>
              <a:t>是</a:t>
            </a:r>
            <a:r>
              <a:rPr lang="en-US" altLang="zh-TW" dirty="0" smtClean="0"/>
              <a:t>Java</a:t>
            </a:r>
            <a:r>
              <a:rPr lang="zh-TW" altLang="en-US" dirty="0"/>
              <a:t>內建的，</a:t>
            </a:r>
            <a:r>
              <a:rPr lang="zh-TW" altLang="en-US" dirty="0" smtClean="0"/>
              <a:t>對陣列提供很多方便的操作。</a:t>
            </a:r>
            <a:endParaRPr lang="en-US" altLang="zh-TW" dirty="0" smtClean="0"/>
          </a:p>
          <a:p>
            <a:r>
              <a:rPr lang="zh-TW" altLang="en-US" dirty="0"/>
              <a:t>常用功能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Arrays.binarySearch</a:t>
            </a:r>
            <a:r>
              <a:rPr lang="en-US" altLang="zh-TW" dirty="0" smtClean="0"/>
              <a:t>( </a:t>
            </a:r>
            <a:r>
              <a:rPr lang="zh-TW" altLang="en-US" dirty="0" smtClean="0"/>
              <a:t>參數很多種 </a:t>
            </a:r>
            <a:r>
              <a:rPr lang="en-US" altLang="zh-TW" dirty="0" smtClean="0"/>
              <a:t>)</a:t>
            </a:r>
            <a:r>
              <a:rPr lang="zh-TW" altLang="en-US" dirty="0" smtClean="0"/>
              <a:t> </a:t>
            </a:r>
            <a:r>
              <a:rPr lang="en-US" altLang="zh-TW" dirty="0" smtClean="0"/>
              <a:t>:</a:t>
            </a:r>
            <a:r>
              <a:rPr lang="zh-TW" altLang="en-US" dirty="0" smtClean="0"/>
              <a:t> 幫你在陣列中用</a:t>
            </a:r>
            <a:r>
              <a:rPr lang="zh-TW" altLang="en-US" b="1" dirty="0" smtClean="0"/>
              <a:t>二元搜循法</a:t>
            </a:r>
            <a:r>
              <a:rPr lang="zh-TW" altLang="en-US" dirty="0" smtClean="0"/>
              <a:t>找標的資料。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Arrays.equals</a:t>
            </a:r>
            <a:r>
              <a:rPr lang="en-US" altLang="zh-TW" dirty="0" smtClean="0"/>
              <a:t>( </a:t>
            </a:r>
            <a:r>
              <a:rPr lang="zh-TW" altLang="en-US" dirty="0" smtClean="0"/>
              <a:t>參數</a:t>
            </a:r>
            <a:r>
              <a:rPr lang="zh-TW" altLang="en-US" dirty="0"/>
              <a:t>很多</a:t>
            </a:r>
            <a:r>
              <a:rPr lang="zh-TW" altLang="en-US" dirty="0" smtClean="0"/>
              <a:t>種 </a:t>
            </a:r>
            <a:r>
              <a:rPr lang="en-US" altLang="zh-TW" dirty="0" smtClean="0"/>
              <a:t>) : </a:t>
            </a:r>
            <a:r>
              <a:rPr lang="zh-TW" altLang="en-US" dirty="0" smtClean="0"/>
              <a:t>判斷兩個陣列是否相等。</a:t>
            </a:r>
            <a:r>
              <a:rPr lang="en-US" altLang="zh-TW" dirty="0" smtClean="0"/>
              <a:t>(</a:t>
            </a:r>
            <a:r>
              <a:rPr lang="zh-TW" altLang="en-US" dirty="0" smtClean="0"/>
              <a:t>跟前一頁的好像？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err="1" smtClean="0"/>
              <a:t>Arrays.fill</a:t>
            </a:r>
            <a:r>
              <a:rPr lang="en-US" altLang="zh-TW" dirty="0" smtClean="0"/>
              <a:t>( </a:t>
            </a:r>
            <a:r>
              <a:rPr lang="zh-TW" altLang="en-US" dirty="0"/>
              <a:t>參數很多種 </a:t>
            </a:r>
            <a:r>
              <a:rPr lang="en-US" altLang="zh-TW" dirty="0"/>
              <a:t>) : </a:t>
            </a:r>
            <a:r>
              <a:rPr lang="zh-TW" altLang="en-US" dirty="0" smtClean="0"/>
              <a:t>把陣列在指定範圍或全部填入指定資料內容。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Arrays.copyOf</a:t>
            </a:r>
            <a:r>
              <a:rPr lang="en-US" altLang="zh-TW" dirty="0" smtClean="0"/>
              <a:t>( </a:t>
            </a:r>
            <a:r>
              <a:rPr lang="zh-TW" altLang="en-US" dirty="0"/>
              <a:t>參數很多種 </a:t>
            </a:r>
            <a:r>
              <a:rPr lang="en-US" altLang="zh-TW" dirty="0"/>
              <a:t>) </a:t>
            </a:r>
            <a:r>
              <a:rPr lang="en-US" altLang="zh-TW" dirty="0" smtClean="0"/>
              <a:t>:</a:t>
            </a:r>
            <a:r>
              <a:rPr lang="zh-TW" altLang="en-US" dirty="0" smtClean="0"/>
              <a:t>複製陣列</a:t>
            </a:r>
            <a:r>
              <a:rPr lang="zh-TW" altLang="en-US" dirty="0"/>
              <a:t>在指定範圍或</a:t>
            </a:r>
            <a:r>
              <a:rPr lang="zh-TW" altLang="en-US" dirty="0" smtClean="0"/>
              <a:t>全部的資料。</a:t>
            </a:r>
            <a:endParaRPr lang="zh-TW" altLang="en-US" dirty="0"/>
          </a:p>
          <a:p>
            <a:pPr lvl="1"/>
            <a:r>
              <a:rPr lang="en-US" altLang="zh-TW" dirty="0" err="1" smtClean="0"/>
              <a:t>Arrays.sort</a:t>
            </a:r>
            <a:r>
              <a:rPr lang="en-US" altLang="zh-TW" dirty="0" smtClean="0"/>
              <a:t>( </a:t>
            </a:r>
            <a:r>
              <a:rPr lang="zh-TW" altLang="en-US" dirty="0"/>
              <a:t>參數很多種 </a:t>
            </a:r>
            <a:r>
              <a:rPr lang="en-US" altLang="zh-TW" dirty="0"/>
              <a:t>) </a:t>
            </a:r>
            <a:r>
              <a:rPr lang="en-US" altLang="zh-TW" dirty="0" smtClean="0"/>
              <a:t>:</a:t>
            </a:r>
            <a:r>
              <a:rPr lang="zh-TW" altLang="en-US" dirty="0"/>
              <a:t>把陣列在指定範圍或</a:t>
            </a:r>
            <a:r>
              <a:rPr lang="zh-TW" altLang="en-US" dirty="0" smtClean="0"/>
              <a:t>全部按照</a:t>
            </a:r>
            <a:r>
              <a:rPr lang="en-US" altLang="zh-TW" dirty="0" smtClean="0"/>
              <a:t>”</a:t>
            </a:r>
            <a:r>
              <a:rPr lang="zh-TW" altLang="en-US" dirty="0" smtClean="0"/>
              <a:t>升序</a:t>
            </a:r>
            <a:r>
              <a:rPr lang="en-US" altLang="zh-TW" dirty="0" smtClean="0"/>
              <a:t>”</a:t>
            </a:r>
            <a:r>
              <a:rPr lang="zh-TW" altLang="en-US" dirty="0" smtClean="0"/>
              <a:t>排列。</a:t>
            </a:r>
            <a:endParaRPr lang="en-US" altLang="zh-TW" dirty="0" smtClean="0"/>
          </a:p>
          <a:p>
            <a:pPr lvl="1"/>
            <a:endParaRPr lang="en-US" altLang="zh-TW" dirty="0"/>
          </a:p>
          <a:p>
            <a:r>
              <a:rPr lang="zh-TW" altLang="en-US" dirty="0" smtClean="0"/>
              <a:t>還有個路人甲</a:t>
            </a:r>
            <a:r>
              <a:rPr lang="en-US" altLang="zh-TW" dirty="0" smtClean="0"/>
              <a:t>System</a:t>
            </a:r>
            <a:r>
              <a:rPr lang="zh-TW" altLang="en-US" dirty="0" smtClean="0"/>
              <a:t>也提供陣列複製功能，語法如下： 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System.arraycopy</a:t>
            </a:r>
            <a:r>
              <a:rPr lang="en-US" altLang="zh-TW" dirty="0" smtClean="0"/>
              <a:t>(</a:t>
            </a:r>
            <a:r>
              <a:rPr lang="fr-FR" altLang="zh-TW" dirty="0"/>
              <a:t>arraycopy(Object src,  int srcPos, Object dest, </a:t>
            </a:r>
            <a:r>
              <a:rPr lang="fr-FR" altLang="zh-TW" dirty="0" smtClean="0"/>
              <a:t>int </a:t>
            </a:r>
            <a:r>
              <a:rPr lang="fr-FR" altLang="zh-TW" dirty="0"/>
              <a:t>destPos, int length)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03909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Java</a:t>
            </a:r>
            <a:r>
              <a:rPr lang="zh-TW" altLang="en-US" dirty="0"/>
              <a:t>的</a:t>
            </a:r>
            <a:r>
              <a:rPr lang="zh-TW" altLang="en-US" dirty="0" smtClean="0"/>
              <a:t>陣列</a:t>
            </a:r>
            <a:r>
              <a:rPr lang="zh-TW" altLang="en-US" dirty="0"/>
              <a:t>使用方式</a:t>
            </a:r>
            <a:r>
              <a:rPr lang="en-US" altLang="zh-TW" dirty="0"/>
              <a:t>--</a:t>
            </a:r>
            <a:r>
              <a:rPr lang="zh-TW" altLang="en-US" dirty="0"/>
              <a:t>基本型</a:t>
            </a:r>
            <a:r>
              <a:rPr lang="en-US" altLang="zh-TW" dirty="0" smtClean="0"/>
              <a:t>(4)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400" b="1" u="sng" dirty="0" smtClean="0"/>
              <a:t>合併兩步驟的方式</a:t>
            </a:r>
            <a:endParaRPr lang="en-US" altLang="zh-TW" sz="2400" b="1" u="sng" dirty="0" smtClean="0"/>
          </a:p>
          <a:p>
            <a:r>
              <a:rPr lang="zh-TW" altLang="en-US" dirty="0"/>
              <a:t>可以將步驟</a:t>
            </a:r>
            <a:r>
              <a:rPr lang="zh-TW" altLang="en-US" dirty="0" smtClean="0"/>
              <a:t>一與二</a:t>
            </a:r>
            <a:r>
              <a:rPr lang="zh-TW" altLang="en-US" dirty="0"/>
              <a:t>合併為</a:t>
            </a:r>
            <a:r>
              <a:rPr lang="zh-TW" altLang="en-US" dirty="0" smtClean="0"/>
              <a:t>一行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/>
              <a:t>合併與分開各有適用場合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>
                <a:solidFill>
                  <a:schemeClr val="accent1">
                    <a:lumMod val="50000"/>
                  </a:schemeClr>
                </a:solidFill>
              </a:rPr>
              <a:t>如果預先知道陣列的大小，適合用合併方式</a:t>
            </a:r>
            <a:r>
              <a:rPr lang="zh-TW" altLang="en-US" dirty="0" smtClean="0">
                <a:solidFill>
                  <a:schemeClr val="accent1">
                    <a:lumMod val="50000"/>
                  </a:schemeClr>
                </a:solidFill>
              </a:rPr>
              <a:t>。</a:t>
            </a:r>
            <a:endParaRPr lang="en-US" altLang="zh-TW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lvl="1"/>
            <a:r>
              <a:rPr lang="zh-TW" altLang="en-US" dirty="0">
                <a:solidFill>
                  <a:schemeClr val="accent1">
                    <a:lumMod val="50000"/>
                  </a:schemeClr>
                </a:solidFill>
              </a:rPr>
              <a:t>如果程式執行到某階段才能確定陣列大小，適合分開方式。</a:t>
            </a:r>
            <a:endParaRPr lang="en-US" altLang="zh-TW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altLang="zh-TW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zh-TW" alt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356570" y="3067418"/>
            <a:ext cx="3705902" cy="338554"/>
          </a:xfrm>
          <a:prstGeom prst="rect">
            <a:avLst/>
          </a:prstGeom>
          <a:solidFill>
            <a:srgbClr val="FEC6FD"/>
          </a:solidFill>
          <a:ln w="9525">
            <a:solidFill>
              <a:srgbClr val="CC99FF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1600" spc="3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char Name[ ]</a:t>
            </a:r>
            <a:r>
              <a:rPr lang="en-US" altLang="zh-TW" sz="1600" spc="30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= new char[6];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8163380" y="1516925"/>
          <a:ext cx="896632" cy="523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6632">
                  <a:extLst>
                    <a:ext uri="{9D8B030D-6E8A-4147-A177-3AD203B41FA5}">
                      <a16:colId xmlns:a16="http://schemas.microsoft.com/office/drawing/2014/main" val="1718580820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b="1" dirty="0" smtClean="0"/>
                        <a:t>．</a:t>
                      </a:r>
                      <a:endParaRPr lang="en-US" altLang="zh-TW" sz="1100" b="1" dirty="0" smtClean="0"/>
                    </a:p>
                    <a:p>
                      <a:pPr algn="ctr"/>
                      <a:r>
                        <a:rPr lang="zh-TW" altLang="en-US" sz="1100" b="1" dirty="0" smtClean="0"/>
                        <a:t>．</a:t>
                      </a:r>
                      <a:endParaRPr lang="en-US" altLang="zh-TW" sz="1100" b="1" dirty="0" smtClean="0"/>
                    </a:p>
                    <a:p>
                      <a:pPr algn="ctr"/>
                      <a:r>
                        <a:rPr lang="zh-TW" altLang="en-US" sz="1100" b="1" dirty="0" smtClean="0"/>
                        <a:t>．</a:t>
                      </a:r>
                      <a:endParaRPr lang="zh-TW" altLang="en-US" sz="11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08387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202012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09027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0315529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018088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39721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2944756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063307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4497084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75499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664043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420782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135314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dirty="0" smtClean="0"/>
                        <a:t>．</a:t>
                      </a:r>
                      <a:endParaRPr lang="en-US" altLang="zh-TW" sz="1600" b="1" dirty="0" smtClean="0"/>
                    </a:p>
                    <a:p>
                      <a:pPr algn="ctr"/>
                      <a:r>
                        <a:rPr lang="zh-TW" altLang="en-US" sz="1600" b="1" dirty="0" smtClean="0"/>
                        <a:t>．</a:t>
                      </a:r>
                      <a:endParaRPr lang="en-US" altLang="zh-TW" sz="1600" b="1" dirty="0" smtClean="0"/>
                    </a:p>
                    <a:p>
                      <a:pPr algn="ctr"/>
                      <a:r>
                        <a:rPr lang="zh-TW" altLang="en-US" sz="1600" b="1" dirty="0" smtClean="0"/>
                        <a:t>．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65404"/>
                  </a:ext>
                </a:extLst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9060010" y="3594020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Name[0]</a:t>
            </a:r>
            <a:endParaRPr lang="zh-TW" altLang="en-US" sz="1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9060010" y="3938921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Name[1]</a:t>
            </a:r>
            <a:endParaRPr lang="zh-TW" altLang="en-US" sz="1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9060010" y="4256157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Name[2]</a:t>
            </a:r>
            <a:endParaRPr lang="zh-TW" altLang="en-US" sz="1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9060010" y="4588047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Name[3]</a:t>
            </a:r>
            <a:endParaRPr lang="zh-TW" altLang="en-US" sz="14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9060010" y="4931163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Name[4]</a:t>
            </a:r>
            <a:endParaRPr lang="zh-TW" altLang="en-US" sz="14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9060010" y="5257640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Name[5]</a:t>
            </a:r>
            <a:endParaRPr lang="zh-TW" altLang="en-US" sz="14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7411248" y="3568502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202012</a:t>
            </a:r>
            <a:endParaRPr lang="zh-TW" altLang="en-US" sz="14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7411248" y="3934142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202013</a:t>
            </a:r>
            <a:endParaRPr lang="zh-TW" altLang="en-US" sz="14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7411249" y="4258546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202014</a:t>
            </a:r>
            <a:endParaRPr lang="zh-TW" altLang="en-US" sz="14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7411249" y="4583349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202015</a:t>
            </a:r>
            <a:endParaRPr lang="zh-TW" altLang="en-US" sz="14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7411250" y="4895824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202016</a:t>
            </a:r>
            <a:endParaRPr lang="zh-TW" altLang="en-US" sz="14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7411251" y="5227459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202017</a:t>
            </a:r>
            <a:endParaRPr lang="zh-TW" altLang="en-US" sz="14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7411248" y="3257960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</a:t>
            </a:r>
            <a:r>
              <a:rPr lang="en-US" altLang="zh-TW" sz="1400" dirty="0"/>
              <a:t>1</a:t>
            </a:r>
            <a:endParaRPr lang="zh-TW" altLang="en-US" sz="1400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7411251" y="5557671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202018</a:t>
            </a:r>
            <a:endParaRPr lang="zh-TW" altLang="en-US" sz="14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8016020" y="1045800"/>
            <a:ext cx="1191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記憶體</a:t>
            </a:r>
            <a:r>
              <a:rPr lang="en-US" altLang="zh-TW" sz="1400" dirty="0" smtClean="0"/>
              <a:t>(RAM)</a:t>
            </a:r>
            <a:endParaRPr lang="zh-TW" altLang="en-US" sz="14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7297427" y="1411496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000000</a:t>
            </a:r>
            <a:endParaRPr lang="zh-TW" altLang="en-US" sz="14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7297427" y="6218096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FFFFFF</a:t>
            </a:r>
            <a:endParaRPr lang="zh-TW" altLang="en-US" sz="14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7378161" y="2239587"/>
            <a:ext cx="7537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20200E</a:t>
            </a:r>
            <a:endParaRPr lang="zh-TW" altLang="en-US" sz="14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9060009" y="2257583"/>
            <a:ext cx="6399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Name</a:t>
            </a:r>
            <a:endParaRPr lang="zh-TW" altLang="en-US" sz="1400" dirty="0"/>
          </a:p>
        </p:txBody>
      </p:sp>
      <p:sp>
        <p:nvSpPr>
          <p:cNvPr id="25" name="右大括弧 24"/>
          <p:cNvSpPr/>
          <p:nvPr/>
        </p:nvSpPr>
        <p:spPr>
          <a:xfrm>
            <a:off x="9821022" y="3594021"/>
            <a:ext cx="271240" cy="194121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文字方塊 25"/>
          <p:cNvSpPr txBox="1"/>
          <p:nvPr/>
        </p:nvSpPr>
        <p:spPr>
          <a:xfrm>
            <a:off x="10092262" y="443264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陣列實體</a:t>
            </a:r>
            <a:endParaRPr lang="zh-TW" altLang="en-US" sz="1400" dirty="0"/>
          </a:p>
        </p:txBody>
      </p:sp>
      <p:grpSp>
        <p:nvGrpSpPr>
          <p:cNvPr id="27" name="群組 26"/>
          <p:cNvGrpSpPr/>
          <p:nvPr/>
        </p:nvGrpSpPr>
        <p:grpSpPr>
          <a:xfrm>
            <a:off x="3337560" y="2048864"/>
            <a:ext cx="6642164" cy="2058541"/>
            <a:chOff x="6038819" y="2016164"/>
            <a:chExt cx="3682611" cy="842547"/>
          </a:xfrm>
        </p:grpSpPr>
        <p:sp>
          <p:nvSpPr>
            <p:cNvPr id="28" name="弧形 27"/>
            <p:cNvSpPr/>
            <p:nvPr/>
          </p:nvSpPr>
          <p:spPr>
            <a:xfrm>
              <a:off x="6814483" y="2016164"/>
              <a:ext cx="2085148" cy="463074"/>
            </a:xfrm>
            <a:prstGeom prst="arc">
              <a:avLst>
                <a:gd name="adj1" fmla="val 16200000"/>
                <a:gd name="adj2" fmla="val 20857219"/>
              </a:avLst>
            </a:prstGeom>
            <a:ln w="19050">
              <a:solidFill>
                <a:srgbClr val="FF0000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弧形 28"/>
            <p:cNvSpPr/>
            <p:nvPr/>
          </p:nvSpPr>
          <p:spPr>
            <a:xfrm flipH="1">
              <a:off x="6038819" y="2016193"/>
              <a:ext cx="3682611" cy="842518"/>
            </a:xfrm>
            <a:prstGeom prst="arc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0" name="弧形 29"/>
          <p:cNvSpPr/>
          <p:nvPr/>
        </p:nvSpPr>
        <p:spPr>
          <a:xfrm>
            <a:off x="2356570" y="3228284"/>
            <a:ext cx="6051489" cy="613115"/>
          </a:xfrm>
          <a:prstGeom prst="arc">
            <a:avLst/>
          </a:prstGeom>
          <a:ln w="19050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弧形 30"/>
          <p:cNvSpPr/>
          <p:nvPr/>
        </p:nvSpPr>
        <p:spPr>
          <a:xfrm>
            <a:off x="8453844" y="2520296"/>
            <a:ext cx="820158" cy="1055162"/>
          </a:xfrm>
          <a:prstGeom prst="arc">
            <a:avLst>
              <a:gd name="adj1" fmla="val 16800161"/>
              <a:gd name="adj2" fmla="val 5024802"/>
            </a:avLst>
          </a:prstGeom>
          <a:ln w="28575">
            <a:solidFill>
              <a:srgbClr val="0070C0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Text Box 4"/>
          <p:cNvSpPr txBox="1">
            <a:spLocks noChangeArrowheads="1"/>
          </p:cNvSpPr>
          <p:nvPr/>
        </p:nvSpPr>
        <p:spPr bwMode="auto">
          <a:xfrm>
            <a:off x="251408" y="5365959"/>
            <a:ext cx="3705902" cy="338554"/>
          </a:xfrm>
          <a:prstGeom prst="rect">
            <a:avLst/>
          </a:prstGeom>
          <a:solidFill>
            <a:srgbClr val="FEC6FD"/>
          </a:solidFill>
          <a:ln w="9525">
            <a:solidFill>
              <a:srgbClr val="CC99FF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1600" spc="3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char Name[ ]</a:t>
            </a:r>
            <a:r>
              <a:rPr lang="en-US" altLang="zh-TW" sz="1600" spc="30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= new char[6];</a:t>
            </a:r>
          </a:p>
        </p:txBody>
      </p:sp>
      <p:sp>
        <p:nvSpPr>
          <p:cNvPr id="33" name="Text Box 4"/>
          <p:cNvSpPr txBox="1">
            <a:spLocks noChangeArrowheads="1"/>
          </p:cNvSpPr>
          <p:nvPr/>
        </p:nvSpPr>
        <p:spPr bwMode="auto">
          <a:xfrm>
            <a:off x="4766347" y="4980642"/>
            <a:ext cx="2371393" cy="1138773"/>
          </a:xfrm>
          <a:prstGeom prst="rect">
            <a:avLst/>
          </a:prstGeom>
          <a:solidFill>
            <a:srgbClr val="FEC6FD"/>
          </a:solidFill>
          <a:ln w="9525">
            <a:solidFill>
              <a:srgbClr val="CC99FF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1600" spc="3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char Name[ ];</a:t>
            </a:r>
          </a:p>
          <a:p>
            <a:pPr>
              <a:defRPr/>
            </a:pPr>
            <a:r>
              <a:rPr lang="en-US" altLang="zh-TW" sz="1200" b="1" spc="3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en-US" altLang="zh-TW" sz="1200" b="1" spc="3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</a:p>
          <a:p>
            <a:pPr>
              <a:defRPr/>
            </a:pPr>
            <a:r>
              <a:rPr lang="en-US" altLang="zh-TW" sz="1200" b="1" spc="3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en-US" altLang="zh-TW" sz="1200" b="1" spc="3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</a:p>
          <a:p>
            <a:pPr>
              <a:defRPr/>
            </a:pPr>
            <a:r>
              <a:rPr lang="en-US" altLang="zh-TW" sz="1200" b="1" spc="3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en-US" altLang="zh-TW" sz="1200" b="1" spc="3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</a:p>
          <a:p>
            <a:pPr>
              <a:defRPr/>
            </a:pPr>
            <a:r>
              <a:rPr lang="en-US" altLang="zh-TW" sz="1600" spc="30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Name = new char[6];</a:t>
            </a:r>
          </a:p>
        </p:txBody>
      </p:sp>
      <p:sp>
        <p:nvSpPr>
          <p:cNvPr id="34" name="文字方塊 33"/>
          <p:cNvSpPr txBox="1"/>
          <p:nvPr/>
        </p:nvSpPr>
        <p:spPr>
          <a:xfrm>
            <a:off x="4145698" y="5381347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Vs.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9457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  <a:r>
              <a:rPr lang="zh-TW" altLang="en-US" dirty="0" smtClean="0"/>
              <a:t>一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記住十個數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6767328" cy="3880773"/>
          </a:xfrm>
        </p:spPr>
        <p:txBody>
          <a:bodyPr>
            <a:normAutofit/>
          </a:bodyPr>
          <a:lstStyle/>
          <a:p>
            <a:r>
              <a:rPr lang="zh-TW" altLang="en-US" dirty="0"/>
              <a:t>寫一個程式可以輸入</a:t>
            </a:r>
            <a:r>
              <a:rPr lang="en-US" altLang="zh-TW" dirty="0"/>
              <a:t>10</a:t>
            </a:r>
            <a:r>
              <a:rPr lang="zh-TW" altLang="en-US" dirty="0" smtClean="0"/>
              <a:t>個數字，然後再次顯示出來。</a:t>
            </a:r>
            <a:endParaRPr lang="en-US" altLang="zh-TW" dirty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</a:t>
            </a:r>
            <a:r>
              <a:rPr lang="zh-TW" altLang="en-US" dirty="0" smtClean="0"/>
              <a:t>：十個</a:t>
            </a:r>
            <a:r>
              <a:rPr lang="zh-TW" altLang="en-US" dirty="0"/>
              <a:t>整數</a:t>
            </a:r>
            <a:endParaRPr lang="en-US" altLang="zh-TW" dirty="0"/>
          </a:p>
          <a:p>
            <a:pPr lvl="1"/>
            <a:r>
              <a:rPr lang="zh-TW" altLang="en-US" dirty="0"/>
              <a:t>運算</a:t>
            </a:r>
            <a:r>
              <a:rPr lang="zh-TW" altLang="en-US" dirty="0" smtClean="0"/>
              <a:t>：如何存放十個數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輸出</a:t>
            </a:r>
            <a:r>
              <a:rPr lang="zh-TW" altLang="en-US" dirty="0"/>
              <a:t>：</a:t>
            </a:r>
            <a:r>
              <a:rPr lang="zh-TW" altLang="en-US" dirty="0" smtClean="0"/>
              <a:t>顯示十數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用甚麼迴圈？</a:t>
            </a:r>
            <a:endParaRPr lang="en-US" altLang="zh-TW" dirty="0">
              <a:sym typeface="Wingdings" panose="05000000000000000000" pitchFamily="2" charset="2"/>
            </a:endParaRPr>
          </a:p>
        </p:txBody>
      </p:sp>
      <p:grpSp>
        <p:nvGrpSpPr>
          <p:cNvPr id="8" name="群組 7"/>
          <p:cNvGrpSpPr/>
          <p:nvPr/>
        </p:nvGrpSpPr>
        <p:grpSpPr>
          <a:xfrm>
            <a:off x="7598664" y="2670048"/>
            <a:ext cx="4358247" cy="4023360"/>
            <a:chOff x="8833104" y="502920"/>
            <a:chExt cx="2587752" cy="1427480"/>
          </a:xfrm>
        </p:grpSpPr>
        <p:sp>
          <p:nvSpPr>
            <p:cNvPr id="9" name="圓角矩形 8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輸入數字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1=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100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輸入數字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2=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88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輸入數字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3=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70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輸入數字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4=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99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輸入數字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5=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100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en-US" altLang="zh-TW" dirty="0">
                  <a:solidFill>
                    <a:schemeClr val="tx1"/>
                  </a:solidFill>
                </a:rPr>
                <a:t>	.</a:t>
              </a:r>
            </a:p>
            <a:p>
              <a:r>
                <a:rPr lang="en-US" altLang="zh-TW" dirty="0">
                  <a:solidFill>
                    <a:schemeClr val="tx1"/>
                  </a:solidFill>
                </a:rPr>
                <a:t>	.</a:t>
              </a:r>
            </a:p>
            <a:p>
              <a:r>
                <a:rPr lang="en-US" altLang="zh-TW" dirty="0">
                  <a:solidFill>
                    <a:schemeClr val="tx1"/>
                  </a:solidFill>
                </a:rPr>
                <a:t>	.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100, 88, 70, 99, 100………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1" name="梯形 10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2" name="文字方塊 11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Example06_01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080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範例一參考程式碼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2240" y="2160589"/>
            <a:ext cx="3717928" cy="340633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2160589"/>
            <a:ext cx="6705600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95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4022</TotalTime>
  <Words>4702</Words>
  <Application>Microsoft Office PowerPoint</Application>
  <PresentationFormat>寬螢幕</PresentationFormat>
  <Paragraphs>1009</Paragraphs>
  <Slides>62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62</vt:i4>
      </vt:variant>
    </vt:vector>
  </HeadingPairs>
  <TitlesOfParts>
    <vt:vector size="73" baseType="lpstr">
      <vt:lpstr>Open Sans</vt:lpstr>
      <vt:lpstr>微軟正黑體</vt:lpstr>
      <vt:lpstr>新細明體</vt:lpstr>
      <vt:lpstr>標楷體</vt:lpstr>
      <vt:lpstr>Arial</vt:lpstr>
      <vt:lpstr>Consolas</vt:lpstr>
      <vt:lpstr>Times New Roman</vt:lpstr>
      <vt:lpstr>Trebuchet MS</vt:lpstr>
      <vt:lpstr>Wingdings</vt:lpstr>
      <vt:lpstr>Wingdings 3</vt:lpstr>
      <vt:lpstr>多面向</vt:lpstr>
      <vt:lpstr>臨兵斗者皆”陣列”前行</vt:lpstr>
      <vt:lpstr>陣列基本說明</vt:lpstr>
      <vt:lpstr>陣列應用時機</vt:lpstr>
      <vt:lpstr>Java的陣列使用方式--基本型(1)</vt:lpstr>
      <vt:lpstr>Java的陣列使用方式--基本型(2)</vt:lpstr>
      <vt:lpstr>Java的陣列使用方式--基本型(3)</vt:lpstr>
      <vt:lpstr>Java的陣列使用方式--基本型(4)</vt:lpstr>
      <vt:lpstr>範例一 記住十個數</vt:lpstr>
      <vt:lpstr>範例一參考程式碼</vt:lpstr>
      <vt:lpstr>範例二 計算五個數的總和、平均</vt:lpstr>
      <vt:lpstr>範例二參考程式碼</vt:lpstr>
      <vt:lpstr>練習一 找最大值最小值</vt:lpstr>
      <vt:lpstr>練習一思考提示</vt:lpstr>
      <vt:lpstr>練習一參考程式碼</vt:lpstr>
      <vt:lpstr>練習二 輸入整數求各個位數之倒序</vt:lpstr>
      <vt:lpstr>練習二參考程式碼</vt:lpstr>
      <vt:lpstr>範例三 用排除法(用陣列)找N以內之質數</vt:lpstr>
      <vt:lpstr>範例三思考提示</vt:lpstr>
      <vt:lpstr>範例三參考程式碼</vt:lpstr>
      <vt:lpstr>陣列資料結構的常用方式</vt:lpstr>
      <vt:lpstr>練習三 陣列之搜尋</vt:lpstr>
      <vt:lpstr>練習四 排列組合</vt:lpstr>
      <vt:lpstr>練習四思考提示</vt:lpstr>
      <vt:lpstr>練習四不完美參考程式碼 </vt:lpstr>
      <vt:lpstr>範例四(有點難度，思考方法訓練) Missing Number</vt:lpstr>
      <vt:lpstr>範例四思考方式一</vt:lpstr>
      <vt:lpstr>範例四參考程式碼(一)</vt:lpstr>
      <vt:lpstr>範例四思考方式二</vt:lpstr>
      <vt:lpstr>範例四參考程式碼(二)</vt:lpstr>
      <vt:lpstr>範例四參考程式碼(三)---再精簡一點</vt:lpstr>
      <vt:lpstr>陣列的初始化</vt:lpstr>
      <vt:lpstr>陣列初始化範例</vt:lpstr>
      <vt:lpstr>練習五 Two sum-----leetcode天字第一題改編</vt:lpstr>
      <vt:lpstr>練習五參考程式碼 不太理想，重複輸出了！再改進一下！</vt:lpstr>
      <vt:lpstr>泡泡排序法(Bubble sort)</vt:lpstr>
      <vt:lpstr>泡泡排序法參考程式碼</vt:lpstr>
      <vt:lpstr>陣列的一些好用功能</vt:lpstr>
      <vt:lpstr>陣列長度</vt:lpstr>
      <vt:lpstr>foreach迴圈</vt:lpstr>
      <vt:lpstr>陣列共用？複製？</vt:lpstr>
      <vt:lpstr>陣列複製方法</vt:lpstr>
      <vt:lpstr>多維陣列</vt:lpstr>
      <vt:lpstr>多維陣列(一)</vt:lpstr>
      <vt:lpstr>多維陣列(二)</vt:lpstr>
      <vt:lpstr>Java的二維陣列</vt:lpstr>
      <vt:lpstr>Java多維陣列的宣告 以二維陣列為例</vt:lpstr>
      <vt:lpstr>範例五 Pascal三角形</vt:lpstr>
      <vt:lpstr>範例五參考程式碼 輸出要改進！</vt:lpstr>
      <vt:lpstr>插隊一下     ----格式化輸出System.out.printf()</vt:lpstr>
      <vt:lpstr>Java中的格式化輸出</vt:lpstr>
      <vt:lpstr>列印文字與格式(簡表)</vt:lpstr>
      <vt:lpstr>格式化輸出 簡單範例</vt:lpstr>
      <vt:lpstr>二維陣列初始化</vt:lpstr>
      <vt:lpstr>二維陣列初始化</vt:lpstr>
      <vt:lpstr>練習六 成績表輸出</vt:lpstr>
      <vt:lpstr>練習六參考程式碼</vt:lpstr>
      <vt:lpstr>不對稱陣列</vt:lpstr>
      <vt:lpstr>不對稱陣列，不完整陣列</vt:lpstr>
      <vt:lpstr>不對稱陣列，不完整陣列</vt:lpstr>
      <vt:lpstr>陣列的自帶武功</vt:lpstr>
      <vt:lpstr>常用的陣列自帶武功(糧草)</vt:lpstr>
      <vt:lpstr>Arrays Class大家長的福利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臨兵鬥者皆”陣列”前行</dc:title>
  <dc:creator>oldinmo@gmail.com</dc:creator>
  <cp:lastModifiedBy>oldinmo@gmail.com</cp:lastModifiedBy>
  <cp:revision>82</cp:revision>
  <dcterms:created xsi:type="dcterms:W3CDTF">2020-11-25T03:26:27Z</dcterms:created>
  <dcterms:modified xsi:type="dcterms:W3CDTF">2020-12-27T06:18:55Z</dcterms:modified>
</cp:coreProperties>
</file>