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285750">
              <a:defRPr lang="zh-TW" altLang="en-US" sz="16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marL="742950" lvl="1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604287" y="6488668"/>
            <a:ext cx="6127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https://github.com/liulawsi/Java-Class-Reference-Codes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604287" y="6488668"/>
            <a:ext cx="6127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https://github.com/liulawsi/Java-Class-Reference-Codes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604287" y="6488668"/>
            <a:ext cx="6127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https://github.com/liulawsi/Java-Class-Reference-Codes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字串一定要會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劉崇汎</a:t>
            </a:r>
            <a:endParaRPr lang="en-US" altLang="zh-TW" dirty="0"/>
          </a:p>
          <a:p>
            <a:fld id="{4805910D-2C61-424F-80CE-807290CF0E1E}" type="datetime4">
              <a:rPr lang="zh-TW" altLang="zh-TW"/>
              <a:pPr/>
              <a:t>109年12月27日星期日</a:t>
            </a:fld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07" y="3437300"/>
            <a:ext cx="4151248" cy="23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886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字串是甚麼？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好吃嗎？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由</a:t>
            </a:r>
            <a:r>
              <a:rPr lang="zh-TW" altLang="en-US" b="1" dirty="0" smtClean="0">
                <a:solidFill>
                  <a:srgbClr val="FF0000"/>
                </a:solidFill>
              </a:rPr>
              <a:t>字元</a:t>
            </a:r>
            <a:r>
              <a:rPr lang="en-US" altLang="zh-TW" b="1" dirty="0" smtClean="0">
                <a:solidFill>
                  <a:srgbClr val="FF0000"/>
                </a:solidFill>
              </a:rPr>
              <a:t>(char)</a:t>
            </a:r>
            <a:r>
              <a:rPr lang="zh-TW" altLang="en-US" dirty="0" smtClean="0"/>
              <a:t>所</a:t>
            </a:r>
            <a:r>
              <a:rPr lang="zh-TW" altLang="en-US" dirty="0"/>
              <a:t>組成的一串</a:t>
            </a:r>
            <a:r>
              <a:rPr lang="zh-TW" altLang="en-US" b="1" dirty="0"/>
              <a:t>文字符號</a:t>
            </a:r>
            <a:r>
              <a:rPr lang="zh-TW" altLang="en-US" dirty="0"/>
              <a:t>，稱之為字串，在</a:t>
            </a:r>
            <a:r>
              <a:rPr lang="en-US" altLang="zh-TW" dirty="0"/>
              <a:t>Java</a:t>
            </a:r>
            <a:r>
              <a:rPr lang="zh-TW" altLang="en-US" dirty="0"/>
              <a:t>中字串可以使用</a:t>
            </a:r>
            <a:r>
              <a:rPr lang="en-US" altLang="zh-TW" b="1" dirty="0">
                <a:solidFill>
                  <a:srgbClr val="FF0000"/>
                </a:solidFill>
              </a:rPr>
              <a:t>String</a:t>
            </a:r>
            <a:r>
              <a:rPr lang="zh-TW" altLang="en-US" b="1" dirty="0"/>
              <a:t>類別</a:t>
            </a:r>
            <a:r>
              <a:rPr lang="zh-TW" altLang="en-US" dirty="0"/>
              <a:t>來建</a:t>
            </a:r>
            <a:r>
              <a:rPr lang="zh-TW" altLang="en-US" dirty="0" smtClean="0"/>
              <a:t>構。</a:t>
            </a:r>
            <a:endParaRPr lang="en-US" altLang="zh-TW" dirty="0" smtClean="0"/>
          </a:p>
          <a:p>
            <a:r>
              <a:rPr lang="zh-TW" altLang="en-US" dirty="0"/>
              <a:t>字串的本質是</a:t>
            </a:r>
            <a:r>
              <a:rPr lang="zh-TW" altLang="en-US" b="1" dirty="0"/>
              <a:t>字元</a:t>
            </a:r>
            <a:r>
              <a:rPr lang="zh-TW" altLang="en-US" dirty="0"/>
              <a:t>（</a:t>
            </a:r>
            <a:r>
              <a:rPr lang="en-US" altLang="zh-TW" dirty="0" smtClean="0"/>
              <a:t>char</a:t>
            </a:r>
            <a:r>
              <a:rPr lang="zh-TW" altLang="en-US" dirty="0" smtClean="0"/>
              <a:t>）</a:t>
            </a:r>
            <a:r>
              <a:rPr lang="zh-TW" altLang="en-US" dirty="0"/>
              <a:t>型態的</a:t>
            </a:r>
            <a:r>
              <a:rPr lang="zh-TW" altLang="en-US" b="1" dirty="0" smtClean="0"/>
              <a:t>陣列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假設字串宣告如下：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String s = “Hello”;</a:t>
            </a:r>
          </a:p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你</a:t>
            </a:r>
            <a:r>
              <a:rPr lang="zh-TW" altLang="en-US" dirty="0"/>
              <a:t>可以把它想像</a:t>
            </a:r>
            <a:r>
              <a:rPr lang="zh-TW" altLang="en-US" dirty="0" smtClean="0"/>
              <a:t>成是由如下的字元陣列。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char cc[] = new char[] {‘H’, ‘e’, ‘l’, ‘l’, ‘o’};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068583"/>
              </p:ext>
            </p:extLst>
          </p:nvPr>
        </p:nvGraphicFramePr>
        <p:xfrm>
          <a:off x="2861058" y="4980770"/>
          <a:ext cx="2695785" cy="478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157">
                  <a:extLst>
                    <a:ext uri="{9D8B030D-6E8A-4147-A177-3AD203B41FA5}">
                      <a16:colId xmlns:a16="http://schemas.microsoft.com/office/drawing/2014/main" val="2544122927"/>
                    </a:ext>
                  </a:extLst>
                </a:gridCol>
                <a:gridCol w="539157">
                  <a:extLst>
                    <a:ext uri="{9D8B030D-6E8A-4147-A177-3AD203B41FA5}">
                      <a16:colId xmlns:a16="http://schemas.microsoft.com/office/drawing/2014/main" val="2200045634"/>
                    </a:ext>
                  </a:extLst>
                </a:gridCol>
                <a:gridCol w="539157">
                  <a:extLst>
                    <a:ext uri="{9D8B030D-6E8A-4147-A177-3AD203B41FA5}">
                      <a16:colId xmlns:a16="http://schemas.microsoft.com/office/drawing/2014/main" val="2309776055"/>
                    </a:ext>
                  </a:extLst>
                </a:gridCol>
                <a:gridCol w="539157">
                  <a:extLst>
                    <a:ext uri="{9D8B030D-6E8A-4147-A177-3AD203B41FA5}">
                      <a16:colId xmlns:a16="http://schemas.microsoft.com/office/drawing/2014/main" val="2502311654"/>
                    </a:ext>
                  </a:extLst>
                </a:gridCol>
                <a:gridCol w="539157">
                  <a:extLst>
                    <a:ext uri="{9D8B030D-6E8A-4147-A177-3AD203B41FA5}">
                      <a16:colId xmlns:a16="http://schemas.microsoft.com/office/drawing/2014/main" val="405381161"/>
                    </a:ext>
                  </a:extLst>
                </a:gridCol>
              </a:tblGrid>
              <a:tr h="478198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rgbClr val="FF0000"/>
                          </a:solidFill>
                        </a:rPr>
                        <a:t>‘H’</a:t>
                      </a:r>
                      <a:endParaRPr lang="zh-TW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rgbClr val="FF0000"/>
                          </a:solidFill>
                        </a:rPr>
                        <a:t>‘e’</a:t>
                      </a:r>
                      <a:endParaRPr lang="zh-TW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rgbClr val="FF0000"/>
                          </a:solidFill>
                        </a:rPr>
                        <a:t>‘l’</a:t>
                      </a:r>
                      <a:endParaRPr lang="zh-TW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rgbClr val="FF0000"/>
                          </a:solidFill>
                        </a:rPr>
                        <a:t>‘l’</a:t>
                      </a:r>
                      <a:endParaRPr lang="zh-TW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rgbClr val="FF0000"/>
                          </a:solidFill>
                        </a:rPr>
                        <a:t>‘o’</a:t>
                      </a:r>
                      <a:endParaRPr lang="zh-TW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209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4550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懂字串前先要認識字元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315290" cy="3880773"/>
          </a:xfrm>
        </p:spPr>
        <p:txBody>
          <a:bodyPr/>
          <a:lstStyle/>
          <a:p>
            <a:r>
              <a:rPr lang="zh-TW" altLang="en-US" dirty="0"/>
              <a:t>字元</a:t>
            </a:r>
            <a:r>
              <a:rPr lang="en-US" altLang="zh-TW" dirty="0"/>
              <a:t>(char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，在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中是兩個</a:t>
            </a:r>
            <a:r>
              <a:rPr lang="en-US" altLang="zh-TW" dirty="0" smtClean="0"/>
              <a:t>byte</a:t>
            </a:r>
            <a:r>
              <a:rPr lang="zh-TW" altLang="en-US" dirty="0" smtClean="0"/>
              <a:t>的基本資料型態。</a:t>
            </a:r>
            <a:endParaRPr lang="en-US" altLang="zh-TW" dirty="0" smtClean="0"/>
          </a:p>
          <a:p>
            <a:pPr lvl="1"/>
            <a:r>
              <a:rPr lang="zh-TW" altLang="en-US" dirty="0"/>
              <a:t>古</a:t>
            </a:r>
            <a:r>
              <a:rPr lang="zh-TW" altLang="en-US" dirty="0" smtClean="0"/>
              <a:t>早的語言</a:t>
            </a:r>
            <a:r>
              <a:rPr lang="en-US" altLang="zh-TW" dirty="0" smtClean="0"/>
              <a:t>char</a:t>
            </a:r>
            <a:r>
              <a:rPr lang="zh-TW" altLang="en-US" dirty="0" smtClean="0"/>
              <a:t>只有一個</a:t>
            </a:r>
            <a:r>
              <a:rPr lang="en-US" altLang="zh-TW" dirty="0" smtClean="0"/>
              <a:t>byte</a:t>
            </a:r>
            <a:r>
              <a:rPr lang="zh-TW" altLang="en-US" dirty="0" smtClean="0"/>
              <a:t>，只能存放</a:t>
            </a:r>
            <a:r>
              <a:rPr lang="en-US" altLang="zh-TW" dirty="0" smtClean="0"/>
              <a:t>ASCII code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Java</a:t>
            </a:r>
            <a:r>
              <a:rPr lang="zh-TW" altLang="en-US" dirty="0" smtClean="0"/>
              <a:t>中是兩個</a:t>
            </a:r>
            <a:r>
              <a:rPr lang="en-US" altLang="zh-TW" dirty="0" smtClean="0"/>
              <a:t>byte</a:t>
            </a:r>
            <a:r>
              <a:rPr lang="zh-TW" altLang="en-US" dirty="0" smtClean="0"/>
              <a:t>，可以放</a:t>
            </a:r>
            <a:r>
              <a:rPr lang="en-US" altLang="zh-TW" dirty="0" smtClean="0"/>
              <a:t>Unicode</a:t>
            </a:r>
            <a:r>
              <a:rPr lang="zh-TW" altLang="en-US" dirty="0" smtClean="0"/>
              <a:t>，也就是說，一個</a:t>
            </a:r>
            <a:r>
              <a:rPr lang="en-US" altLang="zh-TW" dirty="0" smtClean="0"/>
              <a:t>char</a:t>
            </a:r>
            <a:r>
              <a:rPr lang="zh-TW" altLang="en-US" dirty="0" smtClean="0"/>
              <a:t>不只是可以放</a:t>
            </a:r>
            <a:r>
              <a:rPr lang="en-US" altLang="zh-TW" dirty="0" smtClean="0"/>
              <a:t>ASCII code(</a:t>
            </a:r>
            <a:r>
              <a:rPr lang="zh-TW" altLang="en-US" dirty="0" smtClean="0"/>
              <a:t>英文與符號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，還可以放一個中文字！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pic>
        <p:nvPicPr>
          <p:cNvPr id="1026" name="Picture 2" descr="演算法] Caesar Cipher: 往後或往前推移英文字母~ PJCHENder&lt;br&gt;那些沒告訴你的小細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256" y="1837944"/>
            <a:ext cx="7095194" cy="4718304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249044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Character</a:t>
            </a:r>
            <a:r>
              <a:rPr lang="zh-TW" altLang="en-US" dirty="0" smtClean="0"/>
              <a:t>類別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提供不少好東西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33157"/>
            <a:ext cx="8596668" cy="3880773"/>
          </a:xfrm>
        </p:spPr>
        <p:txBody>
          <a:bodyPr/>
          <a:lstStyle/>
          <a:p>
            <a:r>
              <a:rPr lang="en-US" altLang="zh-TW" dirty="0"/>
              <a:t>Character Class </a:t>
            </a:r>
            <a:r>
              <a:rPr lang="zh-TW" altLang="en-US" dirty="0"/>
              <a:t>是一個</a:t>
            </a:r>
            <a:r>
              <a:rPr lang="en-US" altLang="zh-TW" dirty="0"/>
              <a:t>a wrapper class</a:t>
            </a:r>
            <a:r>
              <a:rPr lang="zh-TW" altLang="en-US" dirty="0"/>
              <a:t>，在 </a:t>
            </a:r>
            <a:r>
              <a:rPr lang="en-US" altLang="zh-TW" dirty="0" err="1"/>
              <a:t>java.lang</a:t>
            </a:r>
            <a:r>
              <a:rPr lang="en-US" altLang="zh-TW" dirty="0"/>
              <a:t> package</a:t>
            </a:r>
            <a:r>
              <a:rPr lang="zh-TW" altLang="en-US" dirty="0"/>
              <a:t>內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Character</a:t>
            </a:r>
            <a:r>
              <a:rPr lang="zh-TW" altLang="en-US" dirty="0" smtClean="0"/>
              <a:t> 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提供的常用</a:t>
            </a:r>
            <a:r>
              <a:rPr lang="en-US" altLang="zh-TW" dirty="0" smtClean="0"/>
              <a:t>methods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620226"/>
              </p:ext>
            </p:extLst>
          </p:nvPr>
        </p:nvGraphicFramePr>
        <p:xfrm>
          <a:off x="944834" y="3019778"/>
          <a:ext cx="832916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9502">
                  <a:extLst>
                    <a:ext uri="{9D8B030D-6E8A-4147-A177-3AD203B41FA5}">
                      <a16:colId xmlns:a16="http://schemas.microsoft.com/office/drawing/2014/main" val="1456553428"/>
                    </a:ext>
                  </a:extLst>
                </a:gridCol>
                <a:gridCol w="4299666">
                  <a:extLst>
                    <a:ext uri="{9D8B030D-6E8A-4147-A177-3AD203B41FA5}">
                      <a16:colId xmlns:a16="http://schemas.microsoft.com/office/drawing/2014/main" val="461583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方法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(methods)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說明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89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en-US" altLang="zh-TW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6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zh-TW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isLetter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(char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作用是判斷該字元是否為字母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501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en-US" altLang="zh-TW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6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zh-TW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isDigit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(char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作用是判斷該字元是否為數字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434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en-US" altLang="zh-TW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6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zh-TW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isLowerCase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(char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作用是判斷該字元是否為小寫字母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000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en-US" altLang="zh-TW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6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zh-TW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isUpperCase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(char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作用是判斷該字元是否為大寫字母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542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en-US" altLang="zh-TW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6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zh-TW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isSpaceChar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(char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作用是判斷該字元是否是</a:t>
                      </a:r>
                      <a:r>
                        <a:rPr lang="en-US" altLang="zh-TW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Unicode</a:t>
                      </a:r>
                      <a:r>
                        <a:rPr lang="zh-TW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的空白符號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35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en-US" altLang="zh-TW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char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toUpperCase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(char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作用是將該字元轉換成大寫字母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311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en-US" altLang="zh-TW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char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toLowerCase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(char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作用是將該字元轉換成小寫字母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911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 String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(char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作用是將該字元轉換成字串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936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8800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dirty="0"/>
              <a:t>三者區別</a:t>
            </a:r>
            <a:br>
              <a:rPr lang="zh-TW" altLang="en-US" dirty="0"/>
            </a:br>
            <a:r>
              <a:rPr lang="zh-TW" altLang="en-US" dirty="0"/>
              <a:t>使用策略</a:t>
            </a:r>
            <a:br>
              <a:rPr lang="zh-TW" altLang="en-US" dirty="0"/>
            </a:br>
            <a:r>
              <a:rPr lang="en-US" altLang="zh-TW" dirty="0"/>
              <a:t>String            </a:t>
            </a:r>
            <a:r>
              <a:rPr lang="zh-TW" altLang="en-US" dirty="0"/>
              <a:t>少量數據的操作用</a:t>
            </a:r>
            <a:r>
              <a:rPr lang="en-US" altLang="zh-TW" dirty="0"/>
              <a:t>String</a:t>
            </a:r>
            <a:br>
              <a:rPr lang="en-US" altLang="zh-TW" dirty="0"/>
            </a:br>
            <a:r>
              <a:rPr lang="en-US" altLang="zh-TW" dirty="0" err="1"/>
              <a:t>StringBulider</a:t>
            </a:r>
            <a:r>
              <a:rPr lang="en-US" altLang="zh-TW" dirty="0"/>
              <a:t>    </a:t>
            </a:r>
            <a:r>
              <a:rPr lang="zh-TW" altLang="en-US" dirty="0"/>
              <a:t>單線程操作大量數據  單執行序</a:t>
            </a:r>
            <a:br>
              <a:rPr lang="zh-TW" altLang="en-US" dirty="0"/>
            </a:br>
            <a:r>
              <a:rPr lang="en-US" altLang="zh-TW" dirty="0" err="1"/>
              <a:t>StringBuffer</a:t>
            </a:r>
            <a:r>
              <a:rPr lang="en-US" altLang="zh-TW" dirty="0"/>
              <a:t>    </a:t>
            </a:r>
            <a:r>
              <a:rPr lang="zh-TW" altLang="en-US" dirty="0"/>
              <a:t>多線程操作大量數據  多執行序</a:t>
            </a:r>
          </a:p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en-US" altLang="zh-TW" dirty="0"/>
              <a:t>String </a:t>
            </a:r>
            <a:r>
              <a:rPr lang="zh-TW" altLang="en-US" dirty="0"/>
              <a:t>類型和</a:t>
            </a:r>
            <a:r>
              <a:rPr lang="en-US" altLang="zh-TW" dirty="0" err="1"/>
              <a:t>StringBuffer</a:t>
            </a:r>
            <a:r>
              <a:rPr lang="zh-TW" altLang="en-US" dirty="0"/>
              <a:t>的主要性能區別：</a:t>
            </a:r>
            <a:br>
              <a:rPr lang="zh-TW" altLang="en-US" dirty="0"/>
            </a:br>
            <a:r>
              <a:rPr lang="en-US" altLang="zh-TW" dirty="0"/>
              <a:t>String</a:t>
            </a:r>
            <a:r>
              <a:rPr lang="zh-TW" altLang="en-US" dirty="0"/>
              <a:t>是不可變的對象</a:t>
            </a:r>
            <a:r>
              <a:rPr lang="en-US" altLang="zh-TW" dirty="0"/>
              <a:t>, </a:t>
            </a:r>
            <a:r>
              <a:rPr lang="zh-TW" altLang="en-US" dirty="0"/>
              <a:t>因此在每次對 </a:t>
            </a:r>
            <a:r>
              <a:rPr lang="en-US" altLang="zh-TW" dirty="0"/>
              <a:t>String </a:t>
            </a:r>
            <a:r>
              <a:rPr lang="zh-TW" altLang="en-US" dirty="0"/>
              <a:t>類型進行改變的時候，都會生成一個新的 </a:t>
            </a:r>
            <a:r>
              <a:rPr lang="en-US" altLang="zh-TW" dirty="0"/>
              <a:t>String </a:t>
            </a:r>
            <a:r>
              <a:rPr lang="zh-TW" altLang="en-US" dirty="0"/>
              <a:t>對象，</a:t>
            </a:r>
            <a:br>
              <a:rPr lang="zh-TW" altLang="en-US" dirty="0"/>
            </a:br>
            <a:r>
              <a:rPr lang="zh-TW" altLang="en-US" dirty="0"/>
              <a:t>然後將指針指向新的 </a:t>
            </a:r>
            <a:r>
              <a:rPr lang="en-US" altLang="zh-TW" dirty="0"/>
              <a:t>String </a:t>
            </a:r>
            <a:r>
              <a:rPr lang="zh-TW" altLang="en-US" dirty="0"/>
              <a:t>對象，所以經常改變內容的字符串最好不要用 </a:t>
            </a:r>
            <a:r>
              <a:rPr lang="en-US" altLang="zh-TW" dirty="0"/>
              <a:t>String </a:t>
            </a:r>
            <a:r>
              <a:rPr lang="zh-TW" altLang="en-US" dirty="0"/>
              <a:t>，</a:t>
            </a:r>
            <a:br>
              <a:rPr lang="zh-TW" altLang="en-US" dirty="0"/>
            </a:br>
            <a:r>
              <a:rPr lang="zh-TW" altLang="en-US" dirty="0"/>
              <a:t>每次生成對象都會對系統性能產生影響，特別當內存中無引用對象多了以後， </a:t>
            </a:r>
            <a:r>
              <a:rPr lang="en-US" altLang="zh-TW" dirty="0"/>
              <a:t>JVM </a:t>
            </a:r>
            <a:r>
              <a:rPr lang="zh-TW" altLang="en-US" dirty="0"/>
              <a:t>的 </a:t>
            </a:r>
            <a:r>
              <a:rPr lang="en-US" altLang="zh-TW" dirty="0"/>
              <a:t>GC </a:t>
            </a:r>
            <a:r>
              <a:rPr lang="zh-TW" altLang="en-US" dirty="0"/>
              <a:t>就會開始工作，性能就會降低。</a:t>
            </a:r>
            <a:br>
              <a:rPr lang="zh-TW" altLang="en-US" dirty="0"/>
            </a:br>
            <a:r>
              <a:rPr lang="zh-TW" altLang="en-US" dirty="0"/>
              <a:t>使用 </a:t>
            </a:r>
            <a:r>
              <a:rPr lang="en-US" altLang="zh-TW" dirty="0" err="1"/>
              <a:t>StringBuffer</a:t>
            </a:r>
            <a:r>
              <a:rPr lang="en-US" altLang="zh-TW" dirty="0"/>
              <a:t> </a:t>
            </a:r>
            <a:r>
              <a:rPr lang="zh-TW" altLang="en-US" dirty="0"/>
              <a:t>類時，每次都會對 </a:t>
            </a:r>
            <a:r>
              <a:rPr lang="en-US" altLang="zh-TW" dirty="0" err="1"/>
              <a:t>StringBuffer</a:t>
            </a:r>
            <a:r>
              <a:rPr lang="en-US" altLang="zh-TW" dirty="0"/>
              <a:t> </a:t>
            </a:r>
            <a:r>
              <a:rPr lang="zh-TW" altLang="en-US" dirty="0"/>
              <a:t>對象本身進行操作，而不是生成新的對象並改變對象引用。</a:t>
            </a:r>
            <a:br>
              <a:rPr lang="zh-TW" altLang="en-US" dirty="0"/>
            </a:br>
            <a:r>
              <a:rPr lang="zh-TW" altLang="en-US" dirty="0"/>
              <a:t>所以多數情況下推薦使用 </a:t>
            </a:r>
            <a:r>
              <a:rPr lang="en-US" altLang="zh-TW" dirty="0" err="1"/>
              <a:t>StringBuffer</a:t>
            </a:r>
            <a:r>
              <a:rPr lang="en-US" altLang="zh-TW" dirty="0"/>
              <a:t> </a:t>
            </a:r>
            <a:r>
              <a:rPr lang="zh-TW" altLang="en-US" dirty="0"/>
              <a:t>，特別是字符串對象經常改變的情況下。</a:t>
            </a:r>
            <a:br>
              <a:rPr lang="zh-TW" altLang="en-US" dirty="0"/>
            </a:br>
            <a:r>
              <a:rPr lang="zh-TW" altLang="en-US" dirty="0"/>
              <a:t>在某些特別情況下， </a:t>
            </a:r>
            <a:r>
              <a:rPr lang="en-US" altLang="zh-TW" dirty="0"/>
              <a:t>String </a:t>
            </a:r>
            <a:r>
              <a:rPr lang="zh-TW" altLang="en-US" dirty="0"/>
              <a:t>對象的字符串拼接其實是被 </a:t>
            </a:r>
            <a:r>
              <a:rPr lang="en-US" altLang="zh-TW" dirty="0"/>
              <a:t>JVM </a:t>
            </a:r>
            <a:r>
              <a:rPr lang="zh-TW" altLang="en-US" dirty="0"/>
              <a:t>解釋成了 </a:t>
            </a:r>
            <a:r>
              <a:rPr lang="en-US" altLang="zh-TW" dirty="0" err="1"/>
              <a:t>StringBuffer</a:t>
            </a:r>
            <a:r>
              <a:rPr lang="en-US" altLang="zh-TW" dirty="0"/>
              <a:t> </a:t>
            </a:r>
            <a:r>
              <a:rPr lang="zh-TW" altLang="en-US" dirty="0"/>
              <a:t>對象的拼接，</a:t>
            </a:r>
            <a:br>
              <a:rPr lang="zh-TW" altLang="en-US" dirty="0"/>
            </a:br>
            <a:r>
              <a:rPr lang="zh-TW" altLang="en-US" dirty="0"/>
              <a:t>所以這些時候 </a:t>
            </a:r>
            <a:r>
              <a:rPr lang="en-US" altLang="zh-TW" dirty="0"/>
              <a:t>String </a:t>
            </a:r>
            <a:r>
              <a:rPr lang="zh-TW" altLang="en-US" dirty="0"/>
              <a:t>對象的速度並不會比 </a:t>
            </a:r>
            <a:r>
              <a:rPr lang="en-US" altLang="zh-TW" dirty="0" err="1"/>
              <a:t>StringBuffer</a:t>
            </a:r>
            <a:r>
              <a:rPr lang="en-US" altLang="zh-TW" dirty="0"/>
              <a:t> </a:t>
            </a:r>
            <a:r>
              <a:rPr lang="zh-TW" altLang="en-US" dirty="0"/>
              <a:t>對象慢</a:t>
            </a:r>
            <a:br>
              <a:rPr lang="zh-TW" altLang="en-US" dirty="0"/>
            </a:br>
            <a:endParaRPr lang="zh-TW" altLang="en-US" dirty="0"/>
          </a:p>
          <a:p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9331697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287</TotalTime>
  <Words>577</Words>
  <Application>Microsoft Office PowerPoint</Application>
  <PresentationFormat>寬螢幕</PresentationFormat>
  <Paragraphs>43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微軟正黑體</vt:lpstr>
      <vt:lpstr>Arial</vt:lpstr>
      <vt:lpstr>Trebuchet MS</vt:lpstr>
      <vt:lpstr>Wingdings 3</vt:lpstr>
      <vt:lpstr>多面向</vt:lpstr>
      <vt:lpstr>字串一定要會</vt:lpstr>
      <vt:lpstr>字串是甚麼？ 好吃嗎？</vt:lpstr>
      <vt:lpstr>懂字串前先要認識字元</vt:lpstr>
      <vt:lpstr>Character類別 提供不少好東西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字串一定要會</dc:title>
  <dc:creator>oldinmo@gmail.com</dc:creator>
  <cp:lastModifiedBy>oldinmo@gmail.com</cp:lastModifiedBy>
  <cp:revision>9</cp:revision>
  <dcterms:created xsi:type="dcterms:W3CDTF">2020-12-09T08:06:07Z</dcterms:created>
  <dcterms:modified xsi:type="dcterms:W3CDTF">2020-12-27T06:20:13Z</dcterms:modified>
</cp:coreProperties>
</file>