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5" r:id="rId4"/>
    <p:sldId id="258" r:id="rId5"/>
    <p:sldId id="259" r:id="rId6"/>
    <p:sldId id="278" r:id="rId7"/>
    <p:sldId id="279" r:id="rId8"/>
    <p:sldId id="262" r:id="rId9"/>
    <p:sldId id="263" r:id="rId10"/>
    <p:sldId id="264" r:id="rId11"/>
    <p:sldId id="260" r:id="rId12"/>
    <p:sldId id="261" r:id="rId13"/>
    <p:sldId id="266" r:id="rId14"/>
    <p:sldId id="280" r:id="rId15"/>
    <p:sldId id="267" r:id="rId16"/>
    <p:sldId id="268" r:id="rId17"/>
    <p:sldId id="269" r:id="rId18"/>
    <p:sldId id="270" r:id="rId19"/>
    <p:sldId id="271" r:id="rId20"/>
    <p:sldId id="277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109年12月30日星期三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9" y="1509051"/>
            <a:ext cx="4619625" cy="4762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1288" y="4750825"/>
            <a:ext cx="3246120" cy="129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5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三數找最大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76394" cy="3880773"/>
          </a:xfrm>
        </p:spPr>
        <p:txBody>
          <a:bodyPr/>
          <a:lstStyle/>
          <a:p>
            <a:r>
              <a:rPr lang="zh-TW" altLang="en-US" dirty="0" smtClean="0"/>
              <a:t>讓使用者輸入三個數字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，然後顯示最大數是多少？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判斷哪個數字最大</a:t>
            </a:r>
            <a:endParaRPr lang="en-US" altLang="zh-TW" dirty="0" smtClean="0"/>
          </a:p>
          <a:p>
            <a:pPr lvl="1"/>
            <a:r>
              <a:rPr lang="zh-TW" altLang="en-US" dirty="0"/>
              <a:t>輸出：最大數的數字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9190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… else ….</a:t>
            </a:r>
            <a:r>
              <a:rPr lang="zh-TW" altLang="en-US" dirty="0" smtClean="0"/>
              <a:t>寫法非唯一。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561" y="1930400"/>
            <a:ext cx="3716881" cy="435209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23" y="3694969"/>
            <a:ext cx="3331095" cy="25765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659" y="2514600"/>
            <a:ext cx="3581738" cy="37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……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 …..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的變形蟲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……</a:t>
            </a:r>
            <a:r>
              <a:rPr lang="en-US" altLang="zh-TW" dirty="0" err="1"/>
              <a:t>elif</a:t>
            </a:r>
            <a:r>
              <a:rPr lang="en-US" altLang="zh-TW" dirty="0"/>
              <a:t> …..</a:t>
            </a:r>
            <a:r>
              <a:rPr lang="en-US" altLang="zh-TW" dirty="0" err="1"/>
              <a:t>elif</a:t>
            </a:r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用在於一連串的判斷。</a:t>
            </a:r>
            <a:endParaRPr lang="en-US" altLang="zh-TW" dirty="0" smtClean="0"/>
          </a:p>
          <a:p>
            <a:r>
              <a:rPr lang="zh-TW" altLang="en-US" dirty="0" smtClean="0"/>
              <a:t>當第一個條件不符合時，進行第二個判斷。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dirty="0" smtClean="0"/>
              <a:t>: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else if</a:t>
            </a:r>
            <a:r>
              <a:rPr lang="zh-TW" altLang="en-US" dirty="0" smtClean="0"/>
              <a:t>偷懶合併了。</a:t>
            </a:r>
            <a:endParaRPr lang="en-US" altLang="zh-TW" dirty="0" smtClean="0"/>
          </a:p>
          <a:p>
            <a:r>
              <a:rPr lang="zh-TW" altLang="en-US" dirty="0" smtClean="0"/>
              <a:t>語法：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96" y="3412462"/>
            <a:ext cx="1371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季節判斷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月份的數字，回應這是哪個季節。</a:t>
            </a:r>
            <a:r>
              <a:rPr lang="en-US" altLang="zh-TW" dirty="0" smtClean="0"/>
              <a:t>(1-3</a:t>
            </a:r>
            <a:r>
              <a:rPr lang="zh-TW" altLang="en-US" dirty="0" smtClean="0"/>
              <a:t>春季</a:t>
            </a:r>
            <a:r>
              <a:rPr lang="en-US" altLang="zh-TW" dirty="0" smtClean="0"/>
              <a:t>, 4-6</a:t>
            </a:r>
            <a:r>
              <a:rPr lang="zh-TW" altLang="en-US" dirty="0" smtClean="0"/>
              <a:t>夏季</a:t>
            </a:r>
            <a:r>
              <a:rPr lang="en-US" altLang="zh-TW" dirty="0" smtClean="0"/>
              <a:t>...)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判斷是哪個季節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：春</a:t>
            </a:r>
            <a:r>
              <a:rPr lang="en-US" altLang="zh-TW" dirty="0" smtClean="0"/>
              <a:t>/</a:t>
            </a:r>
            <a:r>
              <a:rPr lang="zh-TW" altLang="en-US" dirty="0" smtClean="0"/>
              <a:t>夏</a:t>
            </a:r>
            <a:r>
              <a:rPr lang="en-US" altLang="zh-TW" dirty="0" smtClean="0"/>
              <a:t>/</a:t>
            </a:r>
            <a:r>
              <a:rPr lang="zh-TW" altLang="en-US" dirty="0" smtClean="0"/>
              <a:t>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if….else if…..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09562" y="3721608"/>
            <a:ext cx="4908613" cy="2953512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請輸入月份：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月是春季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24" y="1560195"/>
            <a:ext cx="4429125" cy="4762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60195"/>
            <a:ext cx="4619625" cy="47434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163056" y="3493008"/>
            <a:ext cx="612648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163056" y="5593080"/>
            <a:ext cx="612648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816656" y="3829304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多一點檢查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覺得每次測試都要重新執行煩嗎？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來學個</a:t>
            </a:r>
            <a:r>
              <a:rPr lang="zh-TW" altLang="en-US" dirty="0">
                <a:solidFill>
                  <a:srgbClr val="C00000"/>
                </a:solidFill>
              </a:rPr>
              <a:t>永久迴圈</a:t>
            </a:r>
            <a:r>
              <a:rPr lang="zh-TW" altLang="en-US" dirty="0"/>
              <a:t>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989082"/>
            <a:ext cx="4895850" cy="5362575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True: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把剛剛的程式碼加工一下如右圖所示：</a:t>
            </a:r>
            <a:endParaRPr lang="en-US" altLang="zh-TW" dirty="0" smtClean="0"/>
          </a:p>
          <a:p>
            <a:r>
              <a:rPr lang="zh-TW" altLang="en-US" dirty="0" smtClean="0"/>
              <a:t>執行畫面如下，可連續輸入了！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94070" y="2569464"/>
            <a:ext cx="1494282" cy="270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086195" y="4185826"/>
            <a:ext cx="448056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5623788" y="2967548"/>
            <a:ext cx="471678" cy="2902900"/>
          </a:xfrm>
          <a:prstGeom prst="leftBrace">
            <a:avLst>
              <a:gd name="adj1" fmla="val 8333"/>
              <a:gd name="adj2" fmla="val 49370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763029" y="45582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縮排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zh-TW" altLang="en-US" dirty="0" smtClean="0"/>
              <a:t>迴圈簡單解說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用口語</a:t>
            </a:r>
            <a:r>
              <a:rPr lang="zh-TW" altLang="en-US" dirty="0" smtClean="0"/>
              <a:t>講就是：當 </a:t>
            </a:r>
            <a:r>
              <a:rPr lang="zh-TW" altLang="en-US" b="1" dirty="0" smtClean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成立時就做</a:t>
            </a:r>
            <a:r>
              <a:rPr lang="zh-TW" altLang="en-US" b="1" dirty="0" smtClean="0">
                <a:solidFill>
                  <a:srgbClr val="FF0000"/>
                </a:solidFill>
              </a:rPr>
              <a:t>：</a:t>
            </a:r>
            <a:r>
              <a:rPr lang="zh-TW" altLang="en-US" dirty="0" smtClean="0"/>
              <a:t>後的事。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而且做完後再重頭檢查</a:t>
            </a:r>
            <a:r>
              <a:rPr lang="zh-TW" altLang="en-US" b="1" dirty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是否成立，如果成立再做一次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以此類推。</a:t>
            </a:r>
            <a:endParaRPr lang="en-US" altLang="zh-TW" dirty="0" smtClean="0"/>
          </a:p>
          <a:p>
            <a:r>
              <a:rPr lang="zh-TW" altLang="en-US" dirty="0"/>
              <a:t>所以程式會重複</a:t>
            </a:r>
            <a:r>
              <a:rPr lang="zh-TW" altLang="en-US" dirty="0" smtClean="0"/>
              <a:t>執行。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b="1" dirty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寫成 </a:t>
            </a:r>
            <a:r>
              <a:rPr lang="en-US" altLang="zh-TW" b="1" dirty="0" smtClean="0">
                <a:solidFill>
                  <a:srgbClr val="FF0000"/>
                </a:solidFill>
              </a:rPr>
              <a:t>True</a:t>
            </a:r>
            <a:r>
              <a:rPr lang="zh-TW" altLang="en-US" dirty="0" smtClean="0"/>
              <a:t>時，表示條件</a:t>
            </a:r>
            <a:r>
              <a:rPr lang="zh-TW" altLang="en-US" b="1" dirty="0" smtClean="0">
                <a:solidFill>
                  <a:srgbClr val="FF0000"/>
                </a:solidFill>
              </a:rPr>
              <a:t>永遠成立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後的事情</a:t>
            </a:r>
            <a:r>
              <a:rPr lang="zh-TW" altLang="en-US" dirty="0" smtClean="0"/>
              <a:t>會永遠無限制地重複！也就是程式不會停止！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的詳細用法，後面單元再講解。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60" y="2160588"/>
            <a:ext cx="2062963" cy="11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if---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….else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6127325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流程控制是用在於希望程式</a:t>
            </a:r>
            <a:r>
              <a:rPr lang="zh-TW" altLang="en-US" b="1" dirty="0" smtClean="0">
                <a:solidFill>
                  <a:srgbClr val="C00000"/>
                </a:solidFill>
              </a:rPr>
              <a:t>依照不同條件或情況，可以執行不同的程式碼。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換成口語</a:t>
            </a:r>
            <a:r>
              <a:rPr lang="zh-TW" altLang="en-US" dirty="0" smtClean="0"/>
              <a:t>：</a:t>
            </a:r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zh-TW" altLang="en-US" b="1" u="sng" dirty="0" smtClean="0">
                <a:solidFill>
                  <a:srgbClr val="0070C0"/>
                </a:solidFill>
              </a:rPr>
              <a:t> </a:t>
            </a:r>
            <a:r>
              <a:rPr lang="en-US" altLang="zh-TW" b="1" u="sng" dirty="0" smtClean="0">
                <a:solidFill>
                  <a:srgbClr val="0070C0"/>
                </a:solidFill>
              </a:rPr>
              <a:t>(1)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就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(2) </a:t>
            </a:r>
            <a:r>
              <a:rPr lang="zh-TW" altLang="en-US" dirty="0" smtClean="0">
                <a:solidFill>
                  <a:schemeClr val="tx1"/>
                </a:solidFill>
              </a:rPr>
              <a:t>，否則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(3) 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是條件</a:t>
            </a:r>
            <a:r>
              <a:rPr lang="en-US" altLang="zh-TW" dirty="0" smtClean="0"/>
              <a:t>(2)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分別是符合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的條件做的事跟不符合的時候做的事。</a:t>
            </a:r>
            <a:endParaRPr lang="en-US" altLang="zh-TW" dirty="0"/>
          </a:p>
          <a:p>
            <a:r>
              <a:rPr lang="zh-TW" altLang="en-US" dirty="0" smtClean="0"/>
              <a:t>再完整說：如果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的條件成立就做</a:t>
            </a:r>
            <a:r>
              <a:rPr lang="en-US" altLang="zh-TW" dirty="0" smtClean="0"/>
              <a:t>(2)</a:t>
            </a:r>
            <a:r>
              <a:rPr lang="zh-TW" altLang="en-US" dirty="0" smtClean="0"/>
              <a:t>，否則做</a:t>
            </a:r>
            <a:r>
              <a:rPr lang="en-US" altLang="zh-TW" dirty="0" smtClean="0"/>
              <a:t>(3)</a:t>
            </a:r>
            <a:r>
              <a:rPr lang="zh-TW" altLang="en-US" dirty="0" smtClean="0"/>
              <a:t>的事。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e</a:t>
            </a:r>
            <a:r>
              <a:rPr lang="en-US" altLang="zh-TW" b="1" dirty="0" smtClean="0">
                <a:solidFill>
                  <a:srgbClr val="FF0000"/>
                </a:solidFill>
              </a:rPr>
              <a:t>lse</a:t>
            </a:r>
            <a:r>
              <a:rPr lang="zh-TW" altLang="en-US" b="1" dirty="0" smtClean="0">
                <a:solidFill>
                  <a:srgbClr val="FF0000"/>
                </a:solidFill>
              </a:rPr>
              <a:t>不是一定要有。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687518" y="115576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3509" y="3370851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257556" y="1547941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244008" y="4544568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582310" y="3370850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257556" y="2896191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228999" y="4129609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657499" y="549268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041404" y="2032225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473708" y="2464208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217818" y="4104767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257556" y="294181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399314" y="24267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019350" y="20322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019350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989262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58" y="2796070"/>
            <a:ext cx="2238428" cy="167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成績分</a:t>
            </a:r>
            <a:r>
              <a:rPr lang="en-US" altLang="zh-TW" dirty="0" smtClean="0"/>
              <a:t>ABCDE</a:t>
            </a:r>
            <a:r>
              <a:rPr lang="zh-TW" altLang="en-US" dirty="0" smtClean="0"/>
              <a:t>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依照輸入的成績</a:t>
            </a:r>
            <a:r>
              <a:rPr lang="en-US" altLang="zh-TW" dirty="0" smtClean="0"/>
              <a:t>(0~100)</a:t>
            </a:r>
            <a:r>
              <a:rPr lang="zh-TW" altLang="en-US" dirty="0" smtClean="0"/>
              <a:t>區分為</a:t>
            </a:r>
            <a:r>
              <a:rPr lang="en-US" altLang="zh-TW" dirty="0" smtClean="0"/>
              <a:t>A, B, C, D, E</a:t>
            </a:r>
            <a:r>
              <a:rPr lang="zh-TW" altLang="en-US" dirty="0" smtClean="0"/>
              <a:t>，每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分一級，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分以下都為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</a:t>
            </a:r>
            <a:r>
              <a:rPr lang="zh-TW" altLang="en-US" dirty="0"/>
              <a:t>：</a:t>
            </a:r>
            <a:r>
              <a:rPr lang="en-US" altLang="zh-TW" dirty="0"/>
              <a:t>0~100</a:t>
            </a:r>
            <a:r>
              <a:rPr lang="zh-TW" altLang="en-US" dirty="0"/>
              <a:t>的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輸出：</a:t>
            </a:r>
            <a:r>
              <a:rPr lang="en-US" altLang="zh-TW" dirty="0"/>
              <a:t>A,B,C,D,E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if…..else if….else if…..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02170" y="3547872"/>
            <a:ext cx="4908613" cy="2953512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請輸入成績：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98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98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分是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級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---------------------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請輸入成績：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1737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Switch……Case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聰明偷懶法，但是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73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switch </a:t>
            </a:r>
            <a:r>
              <a:rPr lang="zh-TW" altLang="en-US" dirty="0" smtClean="0"/>
              <a:t>多</a:t>
            </a:r>
            <a:r>
              <a:rPr lang="zh-TW" altLang="en-US" dirty="0"/>
              <a:t>條件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b="1" dirty="0">
                <a:solidFill>
                  <a:srgbClr val="FF0000"/>
                </a:solidFill>
              </a:rPr>
              <a:t>但是 </a:t>
            </a:r>
            <a:r>
              <a:rPr lang="en-US" altLang="zh-TW" b="1" dirty="0">
                <a:solidFill>
                  <a:srgbClr val="FF0000"/>
                </a:solidFill>
              </a:rPr>
              <a:t>Python</a:t>
            </a:r>
            <a:r>
              <a:rPr lang="zh-TW" altLang="en-US" b="1" dirty="0">
                <a:solidFill>
                  <a:srgbClr val="FF0000"/>
                </a:solidFill>
              </a:rPr>
              <a:t>沒有</a:t>
            </a:r>
            <a:r>
              <a:rPr lang="en-US" altLang="zh-TW" b="1" dirty="0">
                <a:solidFill>
                  <a:srgbClr val="FF0000"/>
                </a:solidFill>
              </a:rPr>
              <a:t>Switch- </a:t>
            </a:r>
            <a:r>
              <a:rPr lang="en-US" altLang="zh-TW" b="1" dirty="0" smtClean="0">
                <a:solidFill>
                  <a:srgbClr val="FF0000"/>
                </a:solidFill>
              </a:rPr>
              <a:t>Case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080082" cy="3880773"/>
          </a:xfrm>
        </p:spPr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</a:rPr>
              <a:t>多選一</a:t>
            </a:r>
            <a:r>
              <a:rPr lang="zh-TW" altLang="en-US" dirty="0"/>
              <a:t>的敘述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相當於一連串的 </a:t>
            </a:r>
            <a:r>
              <a:rPr lang="en-US" altLang="zh-TW" dirty="0" smtClean="0"/>
              <a:t>if...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....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......</a:t>
            </a:r>
          </a:p>
          <a:p>
            <a:r>
              <a:rPr lang="zh-TW" altLang="en-US" dirty="0" smtClean="0"/>
              <a:t>根據切換的依據</a:t>
            </a:r>
            <a:r>
              <a:rPr lang="en-US" altLang="zh-TW" dirty="0"/>
              <a:t>(</a:t>
            </a:r>
            <a:r>
              <a:rPr lang="zh-TW" altLang="en-US" dirty="0" smtClean="0"/>
              <a:t>條件</a:t>
            </a:r>
            <a:r>
              <a:rPr lang="zh-TW" altLang="en-US" dirty="0"/>
              <a:t>運算</a:t>
            </a:r>
            <a:r>
              <a:rPr lang="zh-TW" altLang="en-US" dirty="0" smtClean="0"/>
              <a:t>式</a:t>
            </a:r>
            <a:r>
              <a:rPr lang="en-US" altLang="zh-TW" dirty="0" smtClean="0"/>
              <a:t>), </a:t>
            </a:r>
            <a:r>
              <a:rPr lang="zh-TW" altLang="en-US" dirty="0"/>
              <a:t>選擇接下來要執行哪一個  </a:t>
            </a:r>
            <a:r>
              <a:rPr lang="en-US" altLang="zh-TW" dirty="0"/>
              <a:t>case </a:t>
            </a:r>
            <a:r>
              <a:rPr lang="zh-TW" altLang="en-US" dirty="0"/>
              <a:t>內的動作。</a:t>
            </a:r>
          </a:p>
          <a:p>
            <a:r>
              <a:rPr lang="en-US" altLang="zh-TW" dirty="0" smtClean="0"/>
              <a:t>case</a:t>
            </a:r>
            <a:r>
              <a:rPr lang="zh-TW" altLang="en-US" dirty="0"/>
              <a:t>：列出個別的條件。</a:t>
            </a:r>
          </a:p>
          <a:p>
            <a:r>
              <a:rPr lang="en-US" altLang="zh-TW" dirty="0" smtClean="0"/>
              <a:t>break</a:t>
            </a:r>
            <a:r>
              <a:rPr lang="zh-TW" altLang="en-US" dirty="0"/>
              <a:t>：</a:t>
            </a:r>
            <a:r>
              <a:rPr lang="zh-TW" altLang="en-US" dirty="0" smtClean="0"/>
              <a:t>結束這個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不每個</a:t>
            </a:r>
            <a:r>
              <a:rPr lang="en-US" altLang="zh-TW" dirty="0"/>
              <a:t>case</a:t>
            </a:r>
            <a:r>
              <a:rPr lang="zh-TW" altLang="en-US" dirty="0"/>
              <a:t>結束會很特別！</a:t>
            </a:r>
          </a:p>
          <a:p>
            <a:r>
              <a:rPr lang="en-US" altLang="zh-TW" dirty="0" smtClean="0"/>
              <a:t>Default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都不符合時要執行的預設動作。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非必須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只能用</a:t>
            </a:r>
            <a:r>
              <a:rPr lang="en-US" altLang="zh-TW" b="1" dirty="0" smtClean="0">
                <a:solidFill>
                  <a:srgbClr val="FF0000"/>
                </a:solidFill>
              </a:rPr>
              <a:t>if…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</a:p>
          <a:p>
            <a:pPr lvl="1"/>
            <a:r>
              <a:rPr lang="zh-TW" altLang="en-US" dirty="0"/>
              <a:t>其實也可以了！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46" y="2160589"/>
            <a:ext cx="3190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2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賣電影票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賣三種票：全票</a:t>
            </a:r>
            <a:r>
              <a:rPr lang="en-US" altLang="zh-TW" dirty="0" smtClean="0"/>
              <a:t>(300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、優待票</a:t>
            </a:r>
            <a:r>
              <a:rPr lang="en-US" altLang="zh-TW" dirty="0" smtClean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 smtClean="0"/>
              <a:t>、星光票</a:t>
            </a:r>
            <a:r>
              <a:rPr lang="en-US" altLang="zh-TW" dirty="0" smtClean="0"/>
              <a:t>(200</a:t>
            </a:r>
            <a:r>
              <a:rPr lang="zh-TW" altLang="en-US" dirty="0"/>
              <a:t>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1/2/3</a:t>
            </a:r>
          </a:p>
          <a:p>
            <a:r>
              <a:rPr lang="zh-TW" altLang="en-US" dirty="0"/>
              <a:t>輸出：票價或是輸入錯誤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沒</a:t>
            </a:r>
            <a:r>
              <a:rPr lang="en-US" altLang="zh-TW" dirty="0" smtClean="0"/>
              <a:t>switch-case </a:t>
            </a:r>
            <a:r>
              <a:rPr lang="zh-TW" altLang="en-US" smtClean="0"/>
              <a:t>只好用</a:t>
            </a:r>
            <a:r>
              <a:rPr lang="en-US" altLang="zh-TW" smtClean="0"/>
              <a:t>if…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優待票一張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1.</a:t>
              </a:r>
              <a:r>
                <a:rPr lang="zh-TW" altLang="en-US" dirty="0">
                  <a:solidFill>
                    <a:schemeClr val="tx1"/>
                  </a:solidFill>
                </a:rPr>
                <a:t>全票</a:t>
              </a:r>
              <a:r>
                <a:rPr lang="en-US" altLang="zh-TW" dirty="0">
                  <a:solidFill>
                    <a:schemeClr val="tx1"/>
                  </a:solidFill>
                </a:rPr>
                <a:t>, 2.</a:t>
              </a:r>
              <a:r>
                <a:rPr lang="zh-TW" altLang="en-US" dirty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>
                  <a:solidFill>
                    <a:schemeClr val="tx1"/>
                  </a:solidFill>
                </a:rPr>
                <a:t>, 3.</a:t>
              </a:r>
              <a:r>
                <a:rPr lang="zh-TW" altLang="en-US" dirty="0">
                  <a:solidFill>
                    <a:schemeClr val="tx1"/>
                  </a:solidFill>
                </a:rPr>
                <a:t>星光票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601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12287"/>
            <a:ext cx="56007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0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電影票價計算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賣三種票：全票</a:t>
            </a:r>
            <a:r>
              <a:rPr lang="en-US" altLang="zh-TW" dirty="0"/>
              <a:t>(300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  <a:r>
              <a:rPr lang="zh-TW" altLang="en-US" dirty="0"/>
              <a:t>、優待票</a:t>
            </a:r>
            <a:r>
              <a:rPr lang="en-US" altLang="zh-TW" dirty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/>
              <a:t>、星光票</a:t>
            </a:r>
            <a:r>
              <a:rPr lang="en-US" altLang="zh-TW" dirty="0"/>
              <a:t>(200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1/2/3</a:t>
            </a:r>
            <a:r>
              <a:rPr lang="zh-TW" altLang="en-US" dirty="0" smtClean="0"/>
              <a:t>後再輸入幾張</a:t>
            </a:r>
            <a:endParaRPr lang="en-US" altLang="zh-TW" dirty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票價總金額或是</a:t>
            </a:r>
            <a:r>
              <a:rPr lang="zh-TW" altLang="en-US" dirty="0"/>
              <a:t>輸入錯誤！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if…</a:t>
            </a:r>
            <a:r>
              <a:rPr lang="en-US" altLang="zh-TW" dirty="0" err="1"/>
              <a:t>elif</a:t>
            </a:r>
            <a:r>
              <a:rPr lang="en-US" altLang="zh-TW" dirty="0"/>
              <a:t>…</a:t>
            </a:r>
            <a:r>
              <a:rPr lang="en-US" altLang="zh-TW" dirty="0" err="1"/>
              <a:t>elif</a:t>
            </a:r>
            <a:r>
              <a:rPr lang="en-US" altLang="zh-TW" dirty="0"/>
              <a:t>…</a:t>
            </a:r>
            <a:r>
              <a:rPr lang="zh-TW" altLang="en-US" dirty="0"/>
              <a:t>語法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請輸入買幾張：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票價總額為 </a:t>
              </a:r>
              <a:r>
                <a:rPr lang="en-US" altLang="zh-TW" dirty="0">
                  <a:solidFill>
                    <a:schemeClr val="tx1"/>
                  </a:solidFill>
                </a:rPr>
                <a:t>750</a:t>
              </a:r>
              <a:r>
                <a:rPr lang="zh-TW" altLang="en-US" dirty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6619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縮排的意義與使用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連續同樣的縮排代表同一個</a:t>
            </a:r>
            <a:r>
              <a:rPr lang="zh-TW" altLang="en-US" b="1" dirty="0" smtClean="0">
                <a:solidFill>
                  <a:srgbClr val="C00000"/>
                </a:solidFill>
              </a:rPr>
              <a:t>程式區塊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意思是把某些程式碼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打包成一體。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也就是集合起來</a:t>
            </a:r>
            <a:r>
              <a:rPr lang="zh-TW" altLang="en-US" dirty="0" smtClean="0">
                <a:solidFill>
                  <a:srgbClr val="C00000"/>
                </a:solidFill>
              </a:rPr>
              <a:t>完成某件工作或達成某種目的的</a:t>
            </a:r>
            <a:r>
              <a:rPr lang="zh-TW" altLang="en-US" b="1" dirty="0" smtClean="0">
                <a:solidFill>
                  <a:srgbClr val="C00000"/>
                </a:solidFill>
              </a:rPr>
              <a:t>指令包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所以會有多重</a:t>
            </a:r>
            <a:r>
              <a:rPr lang="en-US" altLang="zh-TW" dirty="0"/>
              <a:t>if </a:t>
            </a:r>
            <a:r>
              <a:rPr lang="zh-TW" altLang="en-US" dirty="0" smtClean="0"/>
              <a:t> </a:t>
            </a:r>
            <a:r>
              <a:rPr lang="en-US" altLang="zh-TW" dirty="0" smtClean="0"/>
              <a:t>else</a:t>
            </a:r>
            <a:r>
              <a:rPr lang="zh-TW" altLang="en-US" dirty="0"/>
              <a:t>結構，或是其他組合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冒號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與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縮</a:t>
            </a:r>
            <a:r>
              <a:rPr lang="zh-TW" altLang="en-US" sz="2800" b="1" dirty="0">
                <a:solidFill>
                  <a:srgbClr val="FF0000"/>
                </a:solidFill>
              </a:rPr>
              <a:t>排不可省略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58" y="2887510"/>
            <a:ext cx="2225802" cy="1661730"/>
          </a:xfrm>
          <a:prstGeom prst="rect">
            <a:avLst/>
          </a:prstGeom>
        </p:spPr>
      </p:pic>
      <p:sp>
        <p:nvSpPr>
          <p:cNvPr id="5" name="右大括弧 4"/>
          <p:cNvSpPr/>
          <p:nvPr/>
        </p:nvSpPr>
        <p:spPr>
          <a:xfrm>
            <a:off x="4023360" y="3258610"/>
            <a:ext cx="301752" cy="4023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041648" y="3968794"/>
            <a:ext cx="301752" cy="4023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379976" y="3136612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這邊可以放很多行，同樣縮排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表示同一包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群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79976" y="3877574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這邊可以放很多行，同樣縮排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表示同一包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群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8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輸入成績，輸出評語，如果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以上輸出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思考重點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：一個成績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：判斷有沒有大於等於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輸出：及格或是不及格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範例程式一參考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144" y="1833943"/>
            <a:ext cx="2060192" cy="9142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33943"/>
            <a:ext cx="51720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輸入任一整數，幫我判斷是不是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一個整數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</a:t>
            </a:r>
            <a:r>
              <a:rPr lang="zh-TW" altLang="en-US" dirty="0" smtClean="0"/>
              <a:t>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的倍數，是不是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輸出：是或不是</a:t>
            </a:r>
            <a:r>
              <a:rPr lang="en-US" altLang="zh-TW" dirty="0" smtClean="0"/>
              <a:t>2,3</a:t>
            </a:r>
            <a:r>
              <a:rPr lang="zh-TW" altLang="en-US" dirty="0" smtClean="0"/>
              <a:t>的倍數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這個運算很有用，如遊戲、找零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7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</a:t>
            </a:r>
            <a:r>
              <a:rPr lang="zh-TW" altLang="en-US" dirty="0"/>
              <a:t>二</a:t>
            </a:r>
            <a:r>
              <a:rPr lang="zh-TW" altLang="en-US" dirty="0" smtClean="0"/>
              <a:t>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" y="1960970"/>
            <a:ext cx="4381119" cy="44064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861" y="1960970"/>
            <a:ext cx="1827031" cy="1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二數，顯示誰大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二個</a:t>
            </a:r>
            <a:r>
              <a:rPr lang="zh-TW" altLang="en-US" dirty="0"/>
              <a:t>數字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，然後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A&gt;B, A&lt;B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A=B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</a:t>
            </a:r>
            <a:r>
              <a:rPr lang="en-US" altLang="zh-TW" dirty="0"/>
              <a:t>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  <a:r>
              <a:rPr lang="zh-TW" altLang="en-US" dirty="0" smtClean="0"/>
              <a:t>是哪一種狀況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/>
              <a:t> 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A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&lt;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B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1345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</a:t>
            </a:r>
            <a:r>
              <a:rPr lang="zh-TW" altLang="en-US" dirty="0"/>
              <a:t>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8312"/>
            <a:ext cx="4762500" cy="45053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92" y="1848312"/>
            <a:ext cx="1878363" cy="11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2636</TotalTime>
  <Words>1187</Words>
  <Application>Microsoft Office PowerPoint</Application>
  <PresentationFormat>寬螢幕</PresentationFormat>
  <Paragraphs>167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微軟正黑體</vt:lpstr>
      <vt:lpstr>Arial</vt:lpstr>
      <vt:lpstr>Trebuchet MS</vt:lpstr>
      <vt:lpstr>Wingdings 3</vt:lpstr>
      <vt:lpstr>多面向</vt:lpstr>
      <vt:lpstr>流程控制(分支)</vt:lpstr>
      <vt:lpstr>流程控制– if---:….else:…</vt:lpstr>
      <vt:lpstr>縮排的意義與使用</vt:lpstr>
      <vt:lpstr>範例程式一</vt:lpstr>
      <vt:lpstr>範例程式一參考程式碼</vt:lpstr>
      <vt:lpstr>範例程式二</vt:lpstr>
      <vt:lpstr>範例程式二參考程式碼</vt:lpstr>
      <vt:lpstr>練習一 輸入A,B二數，顯示誰大</vt:lpstr>
      <vt:lpstr>練習一參考解答(1)</vt:lpstr>
      <vt:lpstr>練習一參考解答(2)</vt:lpstr>
      <vt:lpstr>練習二 三數找最大</vt:lpstr>
      <vt:lpstr>練習二參考解答</vt:lpstr>
      <vt:lpstr>If ……elif …..elif…..</vt:lpstr>
      <vt:lpstr>If ……elif …..elif…..</vt:lpstr>
      <vt:lpstr>範例程式三 季節判斷</vt:lpstr>
      <vt:lpstr>範例程式三參考程式碼</vt:lpstr>
      <vt:lpstr>覺得每次測試都要重新執行煩嗎？ 來學個永久迴圈吧！</vt:lpstr>
      <vt:lpstr>while True:</vt:lpstr>
      <vt:lpstr>while 迴圈簡單解說</vt:lpstr>
      <vt:lpstr>練習三 輸入成績分ABCDE等級</vt:lpstr>
      <vt:lpstr>Switch……Case語法</vt:lpstr>
      <vt:lpstr>switch 多條件分支 但是 Python沒有Switch- Case！</vt:lpstr>
      <vt:lpstr>範例程式四 賣電影票</vt:lpstr>
      <vt:lpstr>範例程式參考程式碼</vt:lpstr>
      <vt:lpstr>練習四 電影票價計算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44</cp:revision>
  <dcterms:created xsi:type="dcterms:W3CDTF">2020-11-15T08:32:50Z</dcterms:created>
  <dcterms:modified xsi:type="dcterms:W3CDTF">2020-12-30T06:15:34Z</dcterms:modified>
</cp:coreProperties>
</file>