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327" r:id="rId3"/>
    <p:sldId id="329" r:id="rId4"/>
    <p:sldId id="358" r:id="rId5"/>
    <p:sldId id="331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9" r:id="rId22"/>
    <p:sldId id="374" r:id="rId23"/>
    <p:sldId id="375" r:id="rId24"/>
    <p:sldId id="376" r:id="rId25"/>
    <p:sldId id="377" r:id="rId26"/>
    <p:sldId id="3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cumquwx" TargetMode="External"/><Relationship Id="rId2" Type="http://schemas.openxmlformats.org/officeDocument/2006/relationships/hyperlink" Target="https://tinyurl.com/ybgtj8zj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67912"/>
            <a:ext cx="9448800" cy="10607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劉崇汎</a:t>
            </a:r>
            <a:endParaRPr lang="en-US" altLang="zh-TW" dirty="0" smtClean="0"/>
          </a:p>
          <a:p>
            <a:pPr>
              <a:defRPr/>
            </a:pPr>
            <a:fld id="{4844D8D4-723F-40A6-B98F-A2C2312E33A8}" type="datetime5">
              <a:rPr lang="zh-TW" altLang="en-US" smtClean="0"/>
              <a:t>2022年9月19日星期一</a:t>
            </a:fld>
            <a:endParaRPr lang="zh-TW" altLang="en-US" dirty="0"/>
          </a:p>
        </p:txBody>
      </p:sp>
      <p:sp>
        <p:nvSpPr>
          <p:cNvPr id="13315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5400" dirty="0" smtClean="0"/>
              <a:t>你的</a:t>
            </a:r>
            <a:r>
              <a:rPr lang="en-US" altLang="zh-TW" sz="5400" dirty="0" smtClean="0"/>
              <a:t>BMI</a:t>
            </a:r>
            <a:r>
              <a:rPr lang="zh-TW" altLang="en-US" sz="5400" dirty="0" smtClean="0"/>
              <a:t>正常嗎？</a:t>
            </a:r>
          </a:p>
        </p:txBody>
      </p:sp>
    </p:spTree>
    <p:extLst>
      <p:ext uri="{BB962C8B-B14F-4D97-AF65-F5344CB8AC3E}">
        <p14:creationId xmlns:p14="http://schemas.microsoft.com/office/powerpoint/2010/main" val="11667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放置標籤到表格配置元件內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92" y="2057401"/>
            <a:ext cx="8153400" cy="4657725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653143" y="2493279"/>
            <a:ext cx="1483567" cy="853659"/>
          </a:xfrm>
          <a:prstGeom prst="wedgeRoundRectCallout">
            <a:avLst>
              <a:gd name="adj1" fmla="val 88662"/>
              <a:gd name="adj2" fmla="val 22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先點選開</a:t>
            </a:r>
            <a:endParaRPr lang="en-US" altLang="zh-TW" dirty="0" smtClean="0"/>
          </a:p>
          <a:p>
            <a:pPr algn="ctr"/>
            <a:r>
              <a:rPr lang="zh-TW" altLang="en-US" dirty="0"/>
              <a:t>使用者介面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648478" y="3484097"/>
            <a:ext cx="1483567" cy="853659"/>
          </a:xfrm>
          <a:prstGeom prst="wedgeRoundRectCallout">
            <a:avLst>
              <a:gd name="adj1" fmla="val 88662"/>
              <a:gd name="adj2" fmla="val 1392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再點選</a:t>
            </a:r>
            <a:endParaRPr lang="en-US" altLang="zh-TW" dirty="0" smtClean="0"/>
          </a:p>
          <a:p>
            <a:pPr algn="ctr"/>
            <a:r>
              <a:rPr lang="zh-TW" altLang="en-US" dirty="0"/>
              <a:t>標籤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89" y="4663751"/>
            <a:ext cx="4343400" cy="15240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3666931" y="5225143"/>
            <a:ext cx="2235458" cy="167951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圖說文字 10"/>
          <p:cNvSpPr/>
          <p:nvPr/>
        </p:nvSpPr>
        <p:spPr>
          <a:xfrm>
            <a:off x="6246457" y="3091838"/>
            <a:ext cx="1483567" cy="853659"/>
          </a:xfrm>
          <a:prstGeom prst="wedgeRoundRectCallout">
            <a:avLst>
              <a:gd name="adj1" fmla="val -36496"/>
              <a:gd name="adj2" fmla="val 149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注意藍色框的位置</a:t>
            </a:r>
            <a:endParaRPr lang="en-US" altLang="zh-TW" dirty="0" smtClean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390" y="4653449"/>
            <a:ext cx="4343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2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把標籤與文字輸入盒放置好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繼續把標籤與文字輸入盒放好如右圖：</a:t>
            </a:r>
            <a:endParaRPr lang="en-US" altLang="zh-TW" dirty="0" smtClean="0"/>
          </a:p>
          <a:p>
            <a:pPr lvl="1"/>
            <a:r>
              <a:rPr lang="zh-TW" altLang="en-US" dirty="0"/>
              <a:t>右圖文字輸入盒顯示</a:t>
            </a:r>
            <a:r>
              <a:rPr lang="zh-TW" altLang="en-US" dirty="0" smtClean="0"/>
              <a:t>灰色是為了方便上課觀看。</a:t>
            </a:r>
            <a:endParaRPr lang="en-US" altLang="zh-TW" dirty="0" smtClean="0"/>
          </a:p>
          <a:p>
            <a:pPr lvl="1"/>
            <a:r>
              <a:rPr lang="zh-TW" altLang="en-US" dirty="0"/>
              <a:t>你的可以不改灰色。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接下來調整以下屬性：</a:t>
            </a:r>
            <a:endParaRPr lang="en-US" altLang="zh-TW" dirty="0" smtClean="0"/>
          </a:p>
          <a:p>
            <a:pPr lvl="1"/>
            <a:r>
              <a:rPr lang="zh-TW" altLang="en-US" dirty="0"/>
              <a:t>設定</a:t>
            </a:r>
            <a:r>
              <a:rPr lang="zh-TW" altLang="en-US" dirty="0" smtClean="0"/>
              <a:t>應該</a:t>
            </a:r>
            <a:r>
              <a:rPr lang="zh-TW" altLang="en-US" dirty="0"/>
              <a:t>顯示的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/>
              <a:t>設定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字體大小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</a:t>
            </a:r>
            <a:r>
              <a:rPr lang="zh-TW" altLang="en-US" dirty="0" smtClean="0"/>
              <a:t>等屬性</a:t>
            </a:r>
            <a:endParaRPr lang="en-US" altLang="zh-TW" dirty="0" smtClean="0"/>
          </a:p>
          <a:p>
            <a:pPr lvl="1"/>
            <a:r>
              <a:rPr lang="zh-TW" altLang="en-US" dirty="0"/>
              <a:t>文字輸入盒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zh-TW" altLang="en-US" dirty="0" smtClean="0"/>
              <a:t>設為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像素</a:t>
            </a:r>
            <a:endParaRPr lang="en-US" altLang="zh-TW" dirty="0" smtClean="0"/>
          </a:p>
          <a:p>
            <a:pPr lvl="1"/>
            <a:r>
              <a:rPr lang="zh-TW" altLang="en-US" dirty="0"/>
              <a:t>文字輸入盒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提示、文字</a:t>
            </a:r>
            <a:r>
              <a:rPr lang="zh-TW" altLang="en-US" dirty="0" smtClean="0"/>
              <a:t>都清空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194560"/>
            <a:ext cx="4013553" cy="28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階段性畫面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5453743" cy="4024125"/>
          </a:xfrm>
        </p:spPr>
        <p:txBody>
          <a:bodyPr/>
          <a:lstStyle/>
          <a:p>
            <a:r>
              <a:rPr lang="zh-TW" altLang="en-US" dirty="0"/>
              <a:t>到</a:t>
            </a:r>
            <a:r>
              <a:rPr lang="zh-TW" altLang="en-US" dirty="0" smtClean="0"/>
              <a:t>這邊我的畫面希望長這樣子。</a:t>
            </a:r>
            <a:endParaRPr lang="en-US" altLang="zh-TW" dirty="0" smtClean="0"/>
          </a:p>
          <a:p>
            <a:r>
              <a:rPr lang="zh-TW" altLang="en-US" dirty="0" smtClean="0"/>
              <a:t>不一樣？你</a:t>
            </a:r>
            <a:r>
              <a:rPr lang="zh-TW" altLang="en-US" dirty="0"/>
              <a:t>知道還有那些沒調整的屬性要調嗎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Screen</a:t>
            </a:r>
            <a:r>
              <a:rPr lang="zh-TW" altLang="en-US" dirty="0" smtClean="0"/>
              <a:t>元件，水平對齊、垂直對齊。</a:t>
            </a:r>
            <a:endParaRPr lang="en-US" altLang="zh-TW" dirty="0" smtClean="0"/>
          </a:p>
          <a:p>
            <a:r>
              <a:rPr lang="zh-TW" altLang="en-US" dirty="0" smtClean="0"/>
              <a:t>接下來比較簡單，試看看自己完成目標。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87" y="2033978"/>
            <a:ext cx="2846979" cy="46697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266" y="1982756"/>
            <a:ext cx="2914464" cy="469757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8920065" y="4077478"/>
            <a:ext cx="55050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4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提示一下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03" y="1136028"/>
            <a:ext cx="3550019" cy="5721972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6450560" y="3276254"/>
            <a:ext cx="4242321" cy="653144"/>
          </a:xfrm>
          <a:prstGeom prst="wedgeRoundRectCallout">
            <a:avLst>
              <a:gd name="adj1" fmla="val -96925"/>
              <a:gd name="adj2" fmla="val 720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按鈕</a:t>
            </a:r>
            <a:r>
              <a:rPr lang="zh-TW" altLang="en-US" dirty="0"/>
              <a:t>，</a:t>
            </a:r>
            <a:r>
              <a:rPr lang="zh-TW" altLang="en-US" dirty="0" smtClean="0"/>
              <a:t>圖、字體大小、顏色、文字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6450561" y="4066557"/>
            <a:ext cx="3990391" cy="653144"/>
          </a:xfrm>
          <a:prstGeom prst="wedgeRoundRectCallout">
            <a:avLst>
              <a:gd name="adj1" fmla="val -96944"/>
              <a:gd name="adj2" fmla="val 37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標籤，字體大小、顏色、文字內容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6450562" y="4856860"/>
            <a:ext cx="3990391" cy="653144"/>
          </a:xfrm>
          <a:prstGeom prst="wedgeRoundRectCallout">
            <a:avLst>
              <a:gd name="adj1" fmla="val -98815"/>
              <a:gd name="adj2" fmla="val -23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標籤，字體大小、顏色、文字內容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6450560" y="2447663"/>
            <a:ext cx="3990391" cy="653144"/>
          </a:xfrm>
          <a:prstGeom prst="wedgeRoundRectCallout">
            <a:avLst>
              <a:gd name="adj1" fmla="val -103725"/>
              <a:gd name="adj2" fmla="val 44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標籤，字體大小、顏色、文字內容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00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請幫元件改成如右的名字。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幫元件取名字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52" y="1033391"/>
            <a:ext cx="3550019" cy="5721972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8568609" y="2345026"/>
            <a:ext cx="1396485" cy="528802"/>
          </a:xfrm>
          <a:prstGeom prst="wedgeRoundRectCallout">
            <a:avLst>
              <a:gd name="adj1" fmla="val -178793"/>
              <a:gd name="adj2" fmla="val 1092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身高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8568608" y="2936342"/>
            <a:ext cx="1396485" cy="528802"/>
          </a:xfrm>
          <a:prstGeom prst="wedgeRoundRectCallout">
            <a:avLst>
              <a:gd name="adj1" fmla="val -178793"/>
              <a:gd name="adj2" fmla="val 61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體重</a:t>
            </a:r>
            <a:endParaRPr lang="zh-TW" alt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8568608" y="3575183"/>
            <a:ext cx="1396485" cy="528802"/>
          </a:xfrm>
          <a:prstGeom prst="wedgeRoundRectCallout">
            <a:avLst>
              <a:gd name="adj1" fmla="val -185474"/>
              <a:gd name="adj2" fmla="val 368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計算</a:t>
            </a:r>
            <a:endParaRPr lang="en-US" altLang="zh-TW" dirty="0" smtClean="0"/>
          </a:p>
        </p:txBody>
      </p:sp>
      <p:sp>
        <p:nvSpPr>
          <p:cNvPr id="12" name="圓角矩形圖說文字 11"/>
          <p:cNvSpPr/>
          <p:nvPr/>
        </p:nvSpPr>
        <p:spPr>
          <a:xfrm>
            <a:off x="8568608" y="4206774"/>
            <a:ext cx="1396485" cy="528802"/>
          </a:xfrm>
          <a:prstGeom prst="wedgeRoundRectCallout">
            <a:avLst>
              <a:gd name="adj1" fmla="val -180129"/>
              <a:gd name="adj2" fmla="val 17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</a:t>
            </a:r>
            <a:r>
              <a:rPr lang="en-US" altLang="zh-TW" dirty="0"/>
              <a:t>BMI</a:t>
            </a:r>
            <a:endParaRPr lang="zh-TW" altLang="en-US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8568608" y="4838365"/>
            <a:ext cx="1396485" cy="528802"/>
          </a:xfrm>
          <a:prstGeom prst="wedgeRoundRectCallout">
            <a:avLst>
              <a:gd name="adj1" fmla="val -188815"/>
              <a:gd name="adj2" fmla="val -372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評語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23" y="2638924"/>
            <a:ext cx="26098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開始寫程式方塊了！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只要處理一件事，就是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/>
              <a:t>]</a:t>
            </a:r>
            <a:r>
              <a:rPr lang="zh-TW" altLang="en-US" dirty="0" smtClean="0"/>
              <a:t>按鈕被點下去之後的事</a:t>
            </a:r>
            <a:endParaRPr lang="en-US" altLang="zh-TW" dirty="0" smtClean="0"/>
          </a:p>
          <a:p>
            <a:pPr lvl="1"/>
            <a:r>
              <a:rPr lang="zh-TW" altLang="en-US" dirty="0"/>
              <a:t>計算</a:t>
            </a:r>
            <a:r>
              <a:rPr lang="en-US" altLang="zh-TW" dirty="0"/>
              <a:t>BMI</a:t>
            </a:r>
            <a:r>
              <a:rPr lang="zh-TW" altLang="en-US" dirty="0"/>
              <a:t>並存到變數</a:t>
            </a:r>
            <a:r>
              <a:rPr lang="en-US" altLang="zh-TW" dirty="0" err="1"/>
              <a:t>bmi</a:t>
            </a:r>
            <a:r>
              <a:rPr lang="zh-TW" altLang="en-US" dirty="0"/>
              <a:t>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顯示</a:t>
            </a:r>
            <a:r>
              <a:rPr lang="en-US" altLang="zh-TW" dirty="0"/>
              <a:t>BMI</a:t>
            </a:r>
            <a:r>
              <a:rPr lang="zh-TW" altLang="en-US" dirty="0"/>
              <a:t>的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依據</a:t>
            </a:r>
            <a:r>
              <a:rPr lang="en-US" altLang="zh-TW" dirty="0"/>
              <a:t>BMI</a:t>
            </a:r>
            <a:r>
              <a:rPr lang="zh-TW" altLang="en-US" dirty="0"/>
              <a:t>的值，決定顯示甚麼評語。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73" y="3451540"/>
            <a:ext cx="5945544" cy="27671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914325" y="45871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4973216" y="4935894"/>
            <a:ext cx="755780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5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關於變數一二事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變數是用來存放某些運算結果、狀態、數值、文字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總之，需要手機記住的任何</a:t>
            </a:r>
            <a:r>
              <a:rPr lang="zh-TW" altLang="en-US" dirty="0" smtClean="0"/>
              <a:t>東西。</a:t>
            </a:r>
            <a:endParaRPr lang="en-US" altLang="zh-TW" dirty="0" smtClean="0"/>
          </a:p>
          <a:p>
            <a:r>
              <a:rPr lang="zh-TW" altLang="en-US" dirty="0"/>
              <a:t>變數一定有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r>
              <a:rPr lang="zh-TW" altLang="en-US" dirty="0"/>
              <a:t>跟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altLang="en-US" dirty="0"/>
              <a:t>兩部分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一定要先宣告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/>
          </a:p>
          <a:p>
            <a:r>
              <a:rPr lang="zh-TW" altLang="en-US" dirty="0"/>
              <a:t>變</a:t>
            </a:r>
            <a:r>
              <a:rPr lang="zh-TW" altLang="en-US" dirty="0" smtClean="0"/>
              <a:t>數值的取出用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要設定變數值</a:t>
            </a:r>
            <a:r>
              <a:rPr lang="zh-TW" altLang="en-US" dirty="0" smtClean="0">
                <a:sym typeface="Wingdings" panose="05000000000000000000" pitchFamily="2" charset="2"/>
              </a:rPr>
              <a:t>用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452521"/>
            <a:ext cx="2819400" cy="438150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4472470" y="4027830"/>
            <a:ext cx="948615" cy="528802"/>
          </a:xfrm>
          <a:prstGeom prst="wedgeRoundRectCallout">
            <a:avLst>
              <a:gd name="adj1" fmla="val -1744"/>
              <a:gd name="adj2" fmla="val -919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名稱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5865841" y="4027830"/>
            <a:ext cx="948615" cy="528802"/>
          </a:xfrm>
          <a:prstGeom prst="wedgeRoundRectCallout">
            <a:avLst>
              <a:gd name="adj1" fmla="val -51908"/>
              <a:gd name="adj2" fmla="val -936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內容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876" y="4730627"/>
            <a:ext cx="1819275" cy="4381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876" y="5167611"/>
            <a:ext cx="2362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目標程式碼方塊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35" y="1679511"/>
            <a:ext cx="10254163" cy="47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BMI</a:t>
            </a:r>
            <a:r>
              <a:rPr lang="zh-TW" altLang="en-US" dirty="0" smtClean="0"/>
              <a:t>的小數點太多位了！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如果是 </a:t>
                </a:r>
                <a:r>
                  <a:rPr lang="en-US" altLang="zh-TW" dirty="0" smtClean="0"/>
                  <a:t>20.123456</a:t>
                </a:r>
                <a:r>
                  <a:rPr lang="zh-TW" altLang="en-US" dirty="0" smtClean="0"/>
                  <a:t>，我如何變成</a:t>
                </a:r>
                <a:r>
                  <a:rPr lang="en-US" altLang="zh-TW" dirty="0" smtClean="0"/>
                  <a:t>20.1 </a:t>
                </a:r>
                <a:r>
                  <a:rPr lang="zh-TW" altLang="en-US" dirty="0" smtClean="0"/>
                  <a:t>？？</a:t>
                </a: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20.123456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 smtClean="0"/>
                  <a:t> 10 = 201.23456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201.23456</a:t>
                </a:r>
                <a:r>
                  <a:rPr lang="zh-TW" altLang="en-US" dirty="0" smtClean="0"/>
                  <a:t>四捨五入取整數變成 </a:t>
                </a:r>
                <a:r>
                  <a:rPr lang="en-US" altLang="zh-TW" dirty="0" smtClean="0"/>
                  <a:t>201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201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altLang="zh-TW" dirty="0" smtClean="0"/>
                  <a:t>10 = 20.1</a:t>
                </a:r>
              </a:p>
              <a:p>
                <a:r>
                  <a:rPr lang="zh-TW" altLang="en-US" dirty="0" smtClean="0"/>
                  <a:t>用以上方式把我們的輸出改良一下！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局部程式方塊如下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03" y="4405118"/>
            <a:ext cx="77914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基本款程式方塊，完成！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269" y1="6334" x2="6269" y2="6334"/>
                        <a14:foregroundMark x1="2985" y1="26296" x2="2985" y2="26296"/>
                        <a14:foregroundMark x1="5174" y1="25528" x2="5174" y2="25528"/>
                        <a14:foregroundMark x1="5075" y1="46449" x2="5075" y2="46449"/>
                        <a14:foregroundMark x1="4577" y1="59117" x2="4975" y2="62380"/>
                        <a14:foregroundMark x1="4776" y1="70250" x2="4776" y2="72937"/>
                        <a14:foregroundMark x1="9055" y1="33397" x2="9055" y2="33397"/>
                        <a14:foregroundMark x1="9751" y1="22649" x2="9751" y2="22649"/>
                        <a14:foregroundMark x1="12040" y1="13820" x2="12040" y2="13820"/>
                        <a14:foregroundMark x1="24975" y1="23608" x2="24975" y2="23608"/>
                        <a14:foregroundMark x1="26667" y1="19194" x2="26667" y2="19194"/>
                        <a14:foregroundMark x1="21990" y1="16699" x2="21990" y2="16699"/>
                        <a14:foregroundMark x1="24577" y1="55470" x2="24577" y2="55470"/>
                        <a14:foregroundMark x1="34129" y1="55086" x2="34129" y2="55086"/>
                        <a14:foregroundMark x1="52537" y1="33397" x2="52537" y2="33397"/>
                        <a14:foregroundMark x1="34726" y1="73512" x2="34726" y2="73512"/>
                        <a14:foregroundMark x1="31841" y1="71593" x2="31841" y2="71593"/>
                        <a14:foregroundMark x1="26468" y1="72937" x2="26468" y2="72937"/>
                        <a14:foregroundMark x1="15721" y1="84453" x2="15721" y2="84453"/>
                        <a14:foregroundMark x1="7264" y1="87524" x2="6866" y2="89060"/>
                        <a14:foregroundMark x1="10448" y1="4223" x2="10448" y2="4223"/>
                        <a14:foregroundMark x1="4279" y1="3839" x2="4279" y2="3839"/>
                        <a14:foregroundMark x1="18507" y1="4031" x2="18507" y2="4031"/>
                        <a14:foregroundMark x1="21692" y1="4223" x2="21692" y2="4223"/>
                        <a14:foregroundMark x1="3682" y1="14395" x2="3682" y2="14395"/>
                        <a14:foregroundMark x1="6567" y1="13244" x2="6866" y2="13244"/>
                        <a14:foregroundMark x1="3085" y1="12284" x2="3085" y2="12284"/>
                        <a14:foregroundMark x1="1692" y1="18426" x2="1891" y2="19002"/>
                        <a14:foregroundMark x1="6667" y1="24952" x2="6667" y2="266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818" y="1656865"/>
            <a:ext cx="95726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本章</a:t>
            </a:r>
            <a:r>
              <a:rPr lang="zh-TW" altLang="en-US" dirty="0" smtClean="0"/>
              <a:t>大綱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第二個</a:t>
                </a:r>
                <a:r>
                  <a:rPr lang="en-US" altLang="zh-TW" dirty="0" smtClean="0"/>
                  <a:t>APP</a:t>
                </a:r>
                <a:r>
                  <a:rPr lang="zh-TW" altLang="en-US" dirty="0" smtClean="0"/>
                  <a:t>，關心您的健康。</a:t>
                </a:r>
                <a:endParaRPr lang="en-US" altLang="zh-TW" dirty="0" smtClean="0"/>
              </a:p>
              <a:p>
                <a:r>
                  <a:rPr lang="zh-TW" altLang="en-US" dirty="0"/>
                  <a:t>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基本</a:t>
                </a:r>
                <a:r>
                  <a:rPr lang="zh-TW" altLang="en-US" dirty="0" smtClean="0"/>
                  <a:t>款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身高體重指數</a:t>
                </a:r>
                <a:r>
                  <a:rPr lang="en-US" altLang="zh-TW" dirty="0"/>
                  <a:t>BMI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體重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公斤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身高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公尺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/>
                  <a:t>學點基本畫面布局方式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告訴</a:t>
                </a:r>
                <a:r>
                  <a:rPr lang="zh-TW" altLang="en-US" dirty="0"/>
                  <a:t>我是太胖還是太瘦吧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總要面對現實的</a:t>
                </a:r>
                <a:r>
                  <a:rPr lang="en-US" altLang="zh-TW" dirty="0" smtClean="0"/>
                  <a:t>...</a:t>
                </a:r>
              </a:p>
              <a:p>
                <a:r>
                  <a:rPr lang="zh-TW" altLang="en-US" dirty="0" smtClean="0"/>
                  <a:t>加</a:t>
                </a:r>
                <a:r>
                  <a:rPr lang="zh-TW" altLang="en-US" dirty="0"/>
                  <a:t>點聲音，用講的跟說好嗎？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用講的好像比較炫</a:t>
                </a:r>
                <a:r>
                  <a:rPr lang="zh-TW" altLang="en-US" dirty="0" smtClean="0"/>
                  <a:t>酷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8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基本款太陽春了。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讓它講講話吧</a:t>
            </a:r>
            <a:r>
              <a:rPr lang="zh-TW" altLang="en-US" dirty="0" smtClean="0"/>
              <a:t>！告訴我</a:t>
            </a:r>
            <a:r>
              <a:rPr lang="en-US" altLang="zh-TW" dirty="0" smtClean="0"/>
              <a:t>BMI</a:t>
            </a:r>
            <a:r>
              <a:rPr lang="zh-TW" altLang="en-US" dirty="0" smtClean="0"/>
              <a:t>是多少吧</a:t>
            </a:r>
            <a:r>
              <a:rPr lang="zh-TW" altLang="en-US" dirty="0"/>
              <a:t>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2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手機講話的方式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第一類，預先錄製。</a:t>
            </a:r>
            <a:endParaRPr lang="en-US" altLang="zh-TW" dirty="0" smtClean="0"/>
          </a:p>
          <a:p>
            <a:pPr lvl="1"/>
            <a:r>
              <a:rPr lang="zh-TW" altLang="en-US" dirty="0"/>
              <a:t>先預錄好想講</a:t>
            </a:r>
            <a:r>
              <a:rPr lang="zh-TW" altLang="en-US" dirty="0" smtClean="0"/>
              <a:t>的話，到時候是需要播出相對應的聲音。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</a:t>
            </a:r>
            <a:r>
              <a:rPr lang="zh-TW" altLang="en-US" dirty="0" smtClean="0"/>
              <a:t>音效</a:t>
            </a:r>
            <a:r>
              <a:rPr lang="en-US" altLang="zh-TW" dirty="0" smtClean="0"/>
              <a:t>]</a:t>
            </a:r>
            <a:r>
              <a:rPr lang="zh-TW" altLang="en-US" dirty="0" smtClean="0"/>
              <a:t>、</a:t>
            </a:r>
            <a:r>
              <a:rPr lang="en-US" altLang="zh-TW" dirty="0" smtClean="0"/>
              <a:t>[</a:t>
            </a:r>
            <a:r>
              <a:rPr lang="zh-TW" altLang="en-US" dirty="0" smtClean="0"/>
              <a:t>音樂</a:t>
            </a:r>
            <a:r>
              <a:rPr lang="zh-TW" altLang="en-US" dirty="0"/>
              <a:t>播放</a:t>
            </a:r>
            <a:r>
              <a:rPr lang="zh-TW" altLang="en-US" dirty="0" smtClean="0"/>
              <a:t>器</a:t>
            </a:r>
            <a:r>
              <a:rPr lang="en-US" altLang="zh-TW" dirty="0" smtClean="0"/>
              <a:t>]</a:t>
            </a:r>
            <a:r>
              <a:rPr lang="zh-TW" altLang="en-US" dirty="0" smtClean="0"/>
              <a:t>都</a:t>
            </a:r>
            <a:r>
              <a:rPr lang="zh-TW" altLang="en-US" dirty="0"/>
              <a:t>可以達成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第二種，使用</a:t>
            </a:r>
            <a:r>
              <a:rPr lang="en-US" altLang="zh-TW" dirty="0" smtClean="0"/>
              <a:t>[</a:t>
            </a:r>
            <a:r>
              <a:rPr lang="zh-TW" altLang="en-US" dirty="0" smtClean="0"/>
              <a:t>文字</a:t>
            </a:r>
            <a:r>
              <a:rPr lang="zh-TW" altLang="en-US" dirty="0"/>
              <a:t>語音</a:t>
            </a:r>
            <a:r>
              <a:rPr lang="zh-TW" altLang="en-US" dirty="0" smtClean="0"/>
              <a:t>轉換器</a:t>
            </a:r>
            <a:r>
              <a:rPr lang="en-US" altLang="zh-TW" dirty="0" smtClean="0"/>
              <a:t>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就是讓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小姐幫你講講話。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給她文字</a:t>
            </a:r>
            <a:r>
              <a:rPr lang="zh-TW" altLang="en-US" dirty="0"/>
              <a:t>，他就會照稿念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可以說很搞笑的</a:t>
            </a:r>
            <a:r>
              <a:rPr lang="zh-TW" altLang="en-US" dirty="0" smtClean="0"/>
              <a:t>台語</a:t>
            </a:r>
            <a:r>
              <a:rPr lang="en-US" altLang="zh-TW" dirty="0" smtClean="0"/>
              <a:t>……….</a:t>
            </a:r>
            <a:r>
              <a:rPr lang="zh-TW" altLang="en-US" dirty="0" smtClean="0"/>
              <a:t>襪矮力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58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來用用文字語音轉換器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75" y="1738871"/>
            <a:ext cx="7212521" cy="4776609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653143" y="2493279"/>
            <a:ext cx="1483567" cy="853659"/>
          </a:xfrm>
          <a:prstGeom prst="wedgeRoundRectCallout">
            <a:avLst>
              <a:gd name="adj1" fmla="val 88662"/>
              <a:gd name="adj2" fmla="val 22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先點選開</a:t>
            </a:r>
            <a:endParaRPr lang="en-US" altLang="zh-TW" dirty="0" smtClean="0"/>
          </a:p>
          <a:p>
            <a:pPr algn="ctr"/>
            <a:r>
              <a:rPr lang="zh-TW" altLang="en-US" dirty="0"/>
              <a:t>多媒體</a:t>
            </a:r>
          </a:p>
        </p:txBody>
      </p:sp>
      <p:sp>
        <p:nvSpPr>
          <p:cNvPr id="8" name="圓角矩形圖說文字 7"/>
          <p:cNvSpPr/>
          <p:nvPr/>
        </p:nvSpPr>
        <p:spPr>
          <a:xfrm>
            <a:off x="393193" y="5224287"/>
            <a:ext cx="1905062" cy="853659"/>
          </a:xfrm>
          <a:prstGeom prst="wedgeRoundRectCallout">
            <a:avLst>
              <a:gd name="adj1" fmla="val 88662"/>
              <a:gd name="adj2" fmla="val 22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再點選</a:t>
            </a:r>
            <a:endParaRPr lang="en-US" altLang="zh-TW" dirty="0" smtClean="0"/>
          </a:p>
          <a:p>
            <a:pPr algn="ctr"/>
            <a:r>
              <a:rPr lang="zh-TW" altLang="en-US" dirty="0"/>
              <a:t>文字語音轉換器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44" y="3702192"/>
            <a:ext cx="3260915" cy="1229785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4222940" y="4458560"/>
            <a:ext cx="2324164" cy="1357025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圖說文字 10"/>
          <p:cNvSpPr/>
          <p:nvPr/>
        </p:nvSpPr>
        <p:spPr>
          <a:xfrm>
            <a:off x="6968833" y="2438649"/>
            <a:ext cx="1483567" cy="853659"/>
          </a:xfrm>
          <a:prstGeom prst="wedgeRoundRectCallout">
            <a:avLst>
              <a:gd name="adj1" fmla="val -36496"/>
              <a:gd name="adj2" fmla="val 149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隨意位置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放下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843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來用用文字語音</a:t>
            </a:r>
            <a:r>
              <a:rPr lang="zh-TW" altLang="en-US" dirty="0" smtClean="0"/>
              <a:t>轉換器</a:t>
            </a:r>
            <a:r>
              <a:rPr lang="en-US" altLang="zh-TW" dirty="0" smtClean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36" y="2388831"/>
            <a:ext cx="5229225" cy="4095750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968586" y="4340739"/>
            <a:ext cx="2062065" cy="853659"/>
          </a:xfrm>
          <a:prstGeom prst="wedgeRoundRectCallout">
            <a:avLst>
              <a:gd name="adj1" fmla="val 92567"/>
              <a:gd name="adj2" fmla="val 1655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先點選</a:t>
            </a:r>
            <a:endParaRPr lang="en-US" altLang="zh-TW" dirty="0" smtClean="0"/>
          </a:p>
          <a:p>
            <a:pPr algn="ctr"/>
            <a:r>
              <a:rPr lang="zh-TW" altLang="en-US" dirty="0"/>
              <a:t>文字語音轉換器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8825446" y="2712640"/>
            <a:ext cx="2054048" cy="1056928"/>
          </a:xfrm>
          <a:prstGeom prst="wedgeRoundRectCallout">
            <a:avLst>
              <a:gd name="adj1" fmla="val -165773"/>
              <a:gd name="adj2" fmla="val 148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1.0</a:t>
            </a:r>
            <a:r>
              <a:rPr lang="zh-TW" altLang="en-US" dirty="0" smtClean="0"/>
              <a:t>是正常值女聲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0.5</a:t>
            </a:r>
            <a:r>
              <a:rPr lang="zh-TW" altLang="en-US" dirty="0" smtClean="0"/>
              <a:t>變成男聲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2.0</a:t>
            </a:r>
            <a:r>
              <a:rPr lang="zh-TW" altLang="en-US" dirty="0" smtClean="0"/>
              <a:t>變尖銳聲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8825446" y="4581873"/>
            <a:ext cx="2054048" cy="1056928"/>
          </a:xfrm>
          <a:prstGeom prst="wedgeRoundRectCallout">
            <a:avLst>
              <a:gd name="adj1" fmla="val -163047"/>
              <a:gd name="adj2" fmla="val 438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1.0</a:t>
            </a:r>
            <a:r>
              <a:rPr lang="zh-TW" altLang="en-US" dirty="0" smtClean="0"/>
              <a:t>是正常值</a:t>
            </a:r>
            <a:endParaRPr lang="en-US" altLang="zh-TW" dirty="0" smtClean="0"/>
          </a:p>
          <a:p>
            <a:pPr algn="ctr"/>
            <a:r>
              <a:rPr lang="zh-TW" altLang="en-US" dirty="0"/>
              <a:t>數字愈</a:t>
            </a:r>
            <a:r>
              <a:rPr lang="zh-TW" altLang="en-US" dirty="0" smtClean="0"/>
              <a:t>大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講話愈</a:t>
            </a:r>
            <a:r>
              <a:rPr lang="zh-TW" altLang="en-US" dirty="0"/>
              <a:t>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5580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356" y="1805959"/>
            <a:ext cx="8705850" cy="4981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51314" y="3638939"/>
            <a:ext cx="6307494" cy="10636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圖說文字 5"/>
          <p:cNvSpPr/>
          <p:nvPr/>
        </p:nvSpPr>
        <p:spPr>
          <a:xfrm>
            <a:off x="9171992" y="3212109"/>
            <a:ext cx="2437913" cy="853659"/>
          </a:xfrm>
          <a:prstGeom prst="wedgeRoundRectCallout">
            <a:avLst>
              <a:gd name="adj1" fmla="val -96579"/>
              <a:gd name="adj2" fmla="val 474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插入這一塊程式方塊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75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</a:t>
            </a:r>
            <a:r>
              <a:rPr lang="zh-TW" altLang="en-US" dirty="0" smtClean="0"/>
              <a:t>的其他屬性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Screen</a:t>
            </a:r>
            <a:r>
              <a:rPr lang="zh-TW" altLang="en-US" dirty="0" smtClean="0"/>
              <a:t>還有很多可以設定改變的屬性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圖示</a:t>
            </a:r>
            <a:endParaRPr lang="en-US" altLang="zh-TW" dirty="0" smtClean="0"/>
          </a:p>
          <a:p>
            <a:pPr lvl="2"/>
            <a:r>
              <a:rPr lang="zh-TW" altLang="en-US" dirty="0"/>
              <a:t>材料包有些圖可以試試看</a:t>
            </a:r>
            <a:endParaRPr lang="en-US" altLang="zh-TW" dirty="0" smtClean="0"/>
          </a:p>
          <a:p>
            <a:pPr lvl="1"/>
            <a:r>
              <a:rPr lang="zh-TW" altLang="en-US" dirty="0"/>
              <a:t>螢幕</a:t>
            </a:r>
            <a:r>
              <a:rPr lang="zh-TW" altLang="en-US" dirty="0" smtClean="0"/>
              <a:t>方向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把原標題改成符合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的內容吧</a:t>
            </a:r>
            <a:endParaRPr lang="en-US" altLang="zh-TW" dirty="0"/>
          </a:p>
          <a:p>
            <a:r>
              <a:rPr lang="zh-TW" altLang="en-US" dirty="0" smtClean="0"/>
              <a:t>有興趣的人可以設定一下，看看效果。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6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材料包</a:t>
            </a:r>
            <a:r>
              <a:rPr lang="zh-TW" altLang="en-US" dirty="0" smtClean="0"/>
              <a:t>中的一些素材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一些可以當背景的圖片</a:t>
            </a:r>
            <a:endParaRPr lang="en-US" altLang="zh-TW" dirty="0" smtClean="0"/>
          </a:p>
          <a:p>
            <a:r>
              <a:rPr lang="zh-TW" altLang="en-US" dirty="0"/>
              <a:t>兩個按鈕用圖片</a:t>
            </a:r>
            <a:endParaRPr lang="en-US" altLang="zh-TW" dirty="0" smtClean="0"/>
          </a:p>
          <a:p>
            <a:r>
              <a:rPr lang="zh-TW" altLang="en-US" dirty="0" smtClean="0"/>
              <a:t>有一些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素材</a:t>
            </a:r>
            <a:endParaRPr lang="en-US" altLang="zh-TW" dirty="0" smtClean="0"/>
          </a:p>
          <a:p>
            <a:r>
              <a:rPr lang="zh-TW" altLang="en-US" dirty="0"/>
              <a:t>有三</a:t>
            </a:r>
            <a:r>
              <a:rPr lang="zh-TW" altLang="en-US" dirty="0" smtClean="0"/>
              <a:t>個語音錄音</a:t>
            </a:r>
            <a:r>
              <a:rPr lang="zh-TW" altLang="en-US" dirty="0"/>
              <a:t>檔。</a:t>
            </a:r>
          </a:p>
        </p:txBody>
      </p:sp>
    </p:spTree>
    <p:extLst>
      <p:ext uri="{BB962C8B-B14F-4D97-AF65-F5344CB8AC3E}">
        <p14:creationId xmlns:p14="http://schemas.microsoft.com/office/powerpoint/2010/main" val="30989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下載上課所需檔案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下面兩個</a:t>
            </a:r>
            <a:r>
              <a:rPr lang="zh-TW" altLang="en-US" dirty="0" smtClean="0"/>
              <a:t>連結請下載：</a:t>
            </a:r>
            <a:endParaRPr lang="zh-TW" altLang="en-US" dirty="0"/>
          </a:p>
          <a:p>
            <a:pPr lvl="1"/>
            <a:endParaRPr lang="zh-TW" altLang="en-US" dirty="0"/>
          </a:p>
          <a:p>
            <a:r>
              <a:rPr lang="zh-TW" altLang="en-US" dirty="0"/>
              <a:t>投影片下載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tinyurl.com/ybgtj8zj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r>
              <a:rPr lang="zh-TW" altLang="en-US" dirty="0" smtClean="0"/>
              <a:t>上課素材檔</a:t>
            </a:r>
            <a:r>
              <a:rPr lang="en-US" altLang="zh-TW" b="1" dirty="0" smtClean="0">
                <a:solidFill>
                  <a:srgbClr val="0070C0"/>
                </a:solidFill>
              </a:rPr>
              <a:t>BMI.zip</a:t>
            </a:r>
            <a:r>
              <a:rPr lang="zh-TW" altLang="en-US" dirty="0" smtClean="0"/>
              <a:t>下載網址，下載</a:t>
            </a:r>
            <a:r>
              <a:rPr lang="zh-TW" altLang="en-US" dirty="0"/>
              <a:t>後請解壓縮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tinyurl.com/ycumquwx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377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96" y="3439167"/>
            <a:ext cx="4133850" cy="217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新增一個專案吧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如果再專案頁面請點</a:t>
            </a:r>
            <a:r>
              <a:rPr lang="zh-TW" altLang="en-US" dirty="0"/>
              <a:t>左上角的</a:t>
            </a:r>
            <a:r>
              <a:rPr lang="en-US" altLang="zh-TW" dirty="0"/>
              <a:t>[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新增專案</a:t>
            </a:r>
            <a:r>
              <a:rPr lang="en-US" altLang="zh-TW" dirty="0" smtClean="0"/>
              <a:t>]</a:t>
            </a:r>
            <a:r>
              <a:rPr lang="zh-TW" altLang="en-US" dirty="0"/>
              <a:t>，</a:t>
            </a:r>
            <a:r>
              <a:rPr lang="zh-TW" altLang="en-US" dirty="0" smtClean="0"/>
              <a:t>產生新的專案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如果是</a:t>
            </a:r>
            <a:r>
              <a:rPr lang="zh-TW" altLang="en-US" dirty="0" smtClean="0"/>
              <a:t>在畫面編排頁面，請點選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</a:t>
            </a:r>
            <a:r>
              <a:rPr lang="en-US" altLang="zh-TW" dirty="0" smtClean="0"/>
              <a:t>]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新增專案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81" y="2640378"/>
            <a:ext cx="4065175" cy="159757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8612723" flipV="1">
            <a:off x="544663" y="3474923"/>
            <a:ext cx="577223" cy="16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693618">
            <a:off x="6611112" y="3190310"/>
            <a:ext cx="475488" cy="557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3960448">
            <a:off x="9571993" y="4260583"/>
            <a:ext cx="460858" cy="246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2224783">
            <a:off x="9241469" y="4814876"/>
            <a:ext cx="460858" cy="246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20368" y="3284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883660" y="4125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953367" y="46439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53" y="4842856"/>
            <a:ext cx="4773538" cy="1119401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 rot="20766166" flipV="1">
            <a:off x="2141230" y="5526171"/>
            <a:ext cx="577223" cy="16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013397" y="5150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向右箭號 16"/>
          <p:cNvSpPr/>
          <p:nvPr/>
        </p:nvSpPr>
        <p:spPr>
          <a:xfrm rot="20073450">
            <a:off x="6549191" y="4881535"/>
            <a:ext cx="475488" cy="557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37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先設計畫面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要想看看你想怎麼操作？</a:t>
            </a:r>
            <a:endParaRPr lang="en-US" altLang="zh-TW" dirty="0" smtClean="0"/>
          </a:p>
          <a:p>
            <a:r>
              <a:rPr lang="zh-TW" altLang="en-US" dirty="0" smtClean="0"/>
              <a:t>我規劃的大致上畫面如右圖：</a:t>
            </a:r>
            <a:endParaRPr lang="en-US" altLang="zh-TW" dirty="0" smtClean="0"/>
          </a:p>
          <a:p>
            <a:pPr lvl="1"/>
            <a:r>
              <a:rPr lang="zh-TW" altLang="en-US" dirty="0"/>
              <a:t>上面兩個輸入身高體重的</a:t>
            </a:r>
            <a:r>
              <a:rPr lang="zh-TW" altLang="en-US" dirty="0" smtClean="0"/>
              <a:t>空格</a:t>
            </a:r>
            <a:endParaRPr lang="en-US" altLang="zh-TW" dirty="0" smtClean="0"/>
          </a:p>
          <a:p>
            <a:pPr lvl="1"/>
            <a:r>
              <a:rPr lang="zh-TW" altLang="en-US" dirty="0"/>
              <a:t>當然要提醒他輸入的是身高還是</a:t>
            </a:r>
            <a:r>
              <a:rPr lang="zh-TW" altLang="en-US" dirty="0" smtClean="0"/>
              <a:t>體重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中間是一個按鈕，輸入完點下去計算</a:t>
            </a:r>
            <a:endParaRPr lang="en-US" altLang="zh-TW" dirty="0" smtClean="0"/>
          </a:p>
          <a:p>
            <a:pPr lvl="1"/>
            <a:r>
              <a:rPr lang="zh-TW" altLang="en-US" dirty="0"/>
              <a:t>下面是顯示算完的</a:t>
            </a:r>
            <a:r>
              <a:rPr lang="en-US" altLang="zh-TW" dirty="0" smtClean="0"/>
              <a:t>BMI</a:t>
            </a:r>
          </a:p>
          <a:p>
            <a:pPr lvl="1"/>
            <a:r>
              <a:rPr lang="zh-TW" altLang="en-US" dirty="0"/>
              <a:t>可以的話告訴我是太胖太瘦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背景：我想穿泳裝去海邊</a:t>
            </a:r>
            <a:r>
              <a:rPr lang="zh-TW" altLang="en-US" dirty="0" smtClean="0"/>
              <a:t>玩水，身材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75" y="2057401"/>
            <a:ext cx="2643195" cy="4800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69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卡關了！怎麼水平並排？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我想要左邊放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zh-TW" altLang="en-US" dirty="0" smtClean="0"/>
              <a:t>，右邊放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zh-TW" altLang="en-US" dirty="0" smtClean="0"/>
              <a:t>，可是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怎麼放都是上下啊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因為預設</a:t>
            </a:r>
            <a:r>
              <a:rPr lang="zh-TW" altLang="en-US" b="1" dirty="0">
                <a:solidFill>
                  <a:srgbClr val="FF0000"/>
                </a:solidFill>
              </a:rPr>
              <a:t>是上下放置元件！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r>
              <a:rPr lang="zh-TW" altLang="en-US" dirty="0" smtClean="0"/>
              <a:t>先觀察一下藍色粗線條</a:t>
            </a:r>
            <a:endParaRPr lang="en-US" altLang="zh-TW" dirty="0" smtClean="0"/>
          </a:p>
          <a:p>
            <a:pPr lvl="1"/>
            <a:r>
              <a:rPr lang="zh-TW" altLang="en-US" dirty="0"/>
              <a:t>他是告訴你這個元件即將放置的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我們需要一個方法來讓它們水平並排！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00" y="2619565"/>
            <a:ext cx="46005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關於介面配置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AI2</a:t>
            </a:r>
            <a:r>
              <a:rPr lang="zh-TW" altLang="en-US" dirty="0" smtClean="0"/>
              <a:t>提供了五種介面配置：</a:t>
            </a:r>
            <a:endParaRPr lang="en-US" altLang="zh-TW" dirty="0" smtClean="0"/>
          </a:p>
          <a:p>
            <a:pPr lvl="1"/>
            <a:r>
              <a:rPr lang="zh-TW" altLang="en-US" dirty="0"/>
              <a:t>水平配置：讓元件可以左右並排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水平捲動配置</a:t>
            </a:r>
            <a:r>
              <a:rPr lang="zh-TW" altLang="en-US" dirty="0"/>
              <a:t>：同上，還加了</a:t>
            </a:r>
            <a:r>
              <a:rPr lang="zh-TW" altLang="en-US" dirty="0" smtClean="0"/>
              <a:t>可以左右捲動！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垂直配置</a:t>
            </a:r>
            <a:r>
              <a:rPr lang="zh-TW" altLang="en-US" dirty="0"/>
              <a:t>：讓元件</a:t>
            </a:r>
            <a:r>
              <a:rPr lang="zh-TW" altLang="en-US" dirty="0" smtClean="0"/>
              <a:t>可以上下堆疊。</a:t>
            </a:r>
            <a:endParaRPr lang="en-US" altLang="zh-TW" dirty="0"/>
          </a:p>
          <a:p>
            <a:pPr lvl="1"/>
            <a:r>
              <a:rPr lang="zh-TW" altLang="en-US" dirty="0" smtClean="0"/>
              <a:t>垂直捲動配置</a:t>
            </a:r>
            <a:r>
              <a:rPr lang="zh-TW" altLang="en-US" dirty="0"/>
              <a:t>：同上，還加了</a:t>
            </a:r>
            <a:r>
              <a:rPr lang="zh-TW" altLang="en-US" dirty="0" smtClean="0"/>
              <a:t>可以上下捲動！</a:t>
            </a:r>
            <a:endParaRPr lang="en-US" altLang="zh-TW" dirty="0" smtClean="0"/>
          </a:p>
          <a:p>
            <a:pPr lvl="1"/>
            <a:r>
              <a:rPr lang="zh-TW" altLang="en-US" dirty="0"/>
              <a:t>表格配置</a:t>
            </a:r>
            <a:r>
              <a:rPr lang="zh-TW" altLang="en-US" dirty="0" smtClean="0"/>
              <a:t>：可以如表格般，元件可以上下左右對齊。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/>
              <a:t>我們這次用表格</a:t>
            </a:r>
            <a:r>
              <a:rPr lang="zh-TW" altLang="en-US" dirty="0" smtClean="0"/>
              <a:t>配置</a:t>
            </a:r>
            <a:endParaRPr lang="en-US" altLang="zh-TW" dirty="0" smtClean="0"/>
          </a:p>
          <a:p>
            <a:pPr lvl="1"/>
            <a:r>
              <a:rPr lang="zh-TW" altLang="en-US" dirty="0"/>
              <a:t>因為上下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zh-TW" altLang="en-US" dirty="0" smtClean="0"/>
              <a:t>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zh-TW" altLang="en-US" dirty="0" smtClean="0"/>
              <a:t>都要對齊比較好看。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057401"/>
            <a:ext cx="3183851" cy="4555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18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加入表格配置元件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973009"/>
            <a:ext cx="8115300" cy="4467225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78103" y="2791858"/>
            <a:ext cx="1483567" cy="853659"/>
          </a:xfrm>
          <a:prstGeom prst="wedgeRoundRectCallout">
            <a:avLst>
              <a:gd name="adj1" fmla="val 78599"/>
              <a:gd name="adj2" fmla="val 431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先點選開</a:t>
            </a:r>
            <a:endParaRPr lang="en-US" altLang="zh-TW" dirty="0" smtClean="0"/>
          </a:p>
          <a:p>
            <a:pPr algn="ctr"/>
            <a:r>
              <a:rPr lang="zh-TW" altLang="en-US" dirty="0"/>
              <a:t>介面</a:t>
            </a:r>
            <a:r>
              <a:rPr lang="zh-TW" altLang="en-US" dirty="0" smtClean="0"/>
              <a:t>配置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375864" y="4078441"/>
            <a:ext cx="1483567" cy="853659"/>
          </a:xfrm>
          <a:prstGeom prst="wedgeRoundRectCallout">
            <a:avLst>
              <a:gd name="adj1" fmla="val 73918"/>
              <a:gd name="adj2" fmla="val 444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再點選</a:t>
            </a:r>
            <a:endParaRPr lang="en-US" altLang="zh-TW" dirty="0" smtClean="0"/>
          </a:p>
          <a:p>
            <a:pPr algn="ctr"/>
            <a:r>
              <a:rPr lang="zh-TW" altLang="en-US" dirty="0"/>
              <a:t>表格配置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636" y="4598671"/>
            <a:ext cx="4296156" cy="16538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253" y="4579620"/>
            <a:ext cx="4304539" cy="1752290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3584448" y="4818888"/>
            <a:ext cx="2825496" cy="420624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4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表格元件屬性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表格元件最重要的屬性是設定有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幾行幾列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/>
              <a:t>直行橫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pPr lvl="1"/>
            <a:r>
              <a:rPr lang="zh-TW" altLang="en-US" dirty="0"/>
              <a:t>預設值為</a:t>
            </a:r>
            <a:r>
              <a:rPr lang="en-US" altLang="zh-TW" dirty="0"/>
              <a:t>2</a:t>
            </a:r>
            <a:r>
              <a:rPr lang="zh-TW" altLang="en-US" dirty="0"/>
              <a:t>行</a:t>
            </a:r>
            <a:r>
              <a:rPr lang="en-US" altLang="zh-TW" dirty="0"/>
              <a:t>2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pPr lvl="1"/>
            <a:r>
              <a:rPr lang="zh-TW" altLang="en-US" dirty="0"/>
              <a:t>高度寬度一般來說都是自動即可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自動意思是隨著內容物的長寬隨之調整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但是為了在不同手機間保持一致</a:t>
            </a:r>
            <a:r>
              <a:rPr lang="zh-TW" altLang="en-US" dirty="0" smtClean="0"/>
              <a:t>的外觀，常常還是會指定。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我們暫時不去改這些值。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33" y="2057401"/>
            <a:ext cx="28098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1841</TotalTime>
  <Words>1062</Words>
  <Application>Microsoft Office PowerPoint</Application>
  <PresentationFormat>寬螢幕</PresentationFormat>
  <Paragraphs>174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微軟正黑體</vt:lpstr>
      <vt:lpstr>新細明體</vt:lpstr>
      <vt:lpstr>標楷體</vt:lpstr>
      <vt:lpstr>Arial</vt:lpstr>
      <vt:lpstr>Cambria Math</vt:lpstr>
      <vt:lpstr>Century Gothic</vt:lpstr>
      <vt:lpstr>Wingdings</vt:lpstr>
      <vt:lpstr>飛機雲</vt:lpstr>
      <vt:lpstr>你的BMI正常嗎？</vt:lpstr>
      <vt:lpstr>本章大綱</vt:lpstr>
      <vt:lpstr>下載上課所需檔案</vt:lpstr>
      <vt:lpstr>新增一個專案吧</vt:lpstr>
      <vt:lpstr>先設計畫面</vt:lpstr>
      <vt:lpstr>卡關了！怎麼水平並排？</vt:lpstr>
      <vt:lpstr>關於介面配置</vt:lpstr>
      <vt:lpstr>加入表格配置元件</vt:lpstr>
      <vt:lpstr>表格元件屬性</vt:lpstr>
      <vt:lpstr>放置標籤到表格配置元件內</vt:lpstr>
      <vt:lpstr>把標籤與文字輸入盒放置好</vt:lpstr>
      <vt:lpstr>階段性畫面</vt:lpstr>
      <vt:lpstr>提示一下</vt:lpstr>
      <vt:lpstr>幫元件取名字</vt:lpstr>
      <vt:lpstr>開始寫程式方塊了！</vt:lpstr>
      <vt:lpstr>關於變數一二事</vt:lpstr>
      <vt:lpstr>目標程式碼方塊</vt:lpstr>
      <vt:lpstr>BMI的小數點太多位了！</vt:lpstr>
      <vt:lpstr>基本款程式方塊，完成！</vt:lpstr>
      <vt:lpstr>基本款太陽春了。  讓它講講話吧！告訴我BMI是多少吧！</vt:lpstr>
      <vt:lpstr>手機講話的方式</vt:lpstr>
      <vt:lpstr>來用用文字語音轉換器1</vt:lpstr>
      <vt:lpstr>來用用文字語音轉換器2</vt:lpstr>
      <vt:lpstr>程式方塊</vt:lpstr>
      <vt:lpstr>Screen的其他屬性</vt:lpstr>
      <vt:lpstr>材料包中的一些素材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小狗也會用App Inventor(1) 第一次嘗試</dc:title>
  <dc:creator>oldinmo@gmail.com</dc:creator>
  <cp:lastModifiedBy>User</cp:lastModifiedBy>
  <cp:revision>78</cp:revision>
  <dcterms:created xsi:type="dcterms:W3CDTF">2020-12-18T08:24:54Z</dcterms:created>
  <dcterms:modified xsi:type="dcterms:W3CDTF">2022-09-19T13:54:56Z</dcterms:modified>
</cp:coreProperties>
</file>