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736" r:id="rId2"/>
  </p:sldMasterIdLst>
  <p:notesMasterIdLst>
    <p:notesMasterId r:id="rId7"/>
  </p:notesMasterIdLst>
  <p:handoutMasterIdLst>
    <p:handoutMasterId r:id="rId8"/>
  </p:handoutMasterIdLst>
  <p:sldIdLst>
    <p:sldId id="286" r:id="rId3"/>
    <p:sldId id="288" r:id="rId4"/>
    <p:sldId id="1128" r:id="rId5"/>
    <p:sldId id="305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880" userDrawn="1">
          <p15:clr>
            <a:srgbClr val="A4A3A4"/>
          </p15:clr>
        </p15:guide>
        <p15:guide id="4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依宸 李" initials="依宸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8F8"/>
    <a:srgbClr val="C9F5F1"/>
    <a:srgbClr val="465E96"/>
    <a:srgbClr val="FFFFFF"/>
    <a:srgbClr val="5877B6"/>
    <a:srgbClr val="1060F0"/>
    <a:srgbClr val="F77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 autoAdjust="0"/>
    <p:restoredTop sz="95878" autoAdjust="0"/>
  </p:normalViewPr>
  <p:slideViewPr>
    <p:cSldViewPr snapToGrid="0">
      <p:cViewPr varScale="1">
        <p:scale>
          <a:sx n="104" d="100"/>
          <a:sy n="104" d="100"/>
        </p:scale>
        <p:origin x="854" y="11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F32B4-CCD4-44C6-A14C-4DC3B9DB7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418F-27D2-419A-BD3D-2430FF1BBA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6D774-52FA-4552-9278-8871F8D0D51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05D8D-065F-4F07-BCD1-CB892115B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05EE-8408-4D99-9BD0-53181B8CE5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06EF8-ACAB-43A8-B55D-60C94978D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0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66C52-80BE-4770-9469-2B53534CDE0D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C9F5A-0E0D-4A71-8646-3725F6241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7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9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42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5943600" y="0"/>
            <a:ext cx="1371600" cy="1885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64799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4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bg>
      <p:bgPr>
        <a:solidFill>
          <a:srgbClr val="FAFAFA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20015"/>
            <a:ext cx="9144000" cy="46898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1778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灯片编号占位符 4"/>
          <p:cNvSpPr txBox="1">
            <a:spLocks/>
          </p:cNvSpPr>
          <p:nvPr userDrawn="1"/>
        </p:nvSpPr>
        <p:spPr>
          <a:xfrm>
            <a:off x="8727566" y="4858851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44C642-52FE-4436-9921-21EF1F32C57C}" type="slidenum">
              <a:rPr lang="zh-CN" altLang="en-US" sz="1200" smtClean="0">
                <a:solidFill>
                  <a:schemeClr val="accent3"/>
                </a:solidFill>
                <a:latin typeface="+mn-lt"/>
              </a:rPr>
              <a:pPr/>
              <a:t>‹#›</a:t>
            </a:fld>
            <a:endParaRPr lang="zh-CN" altLang="en-US" sz="120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0" name="Line 28"/>
          <p:cNvSpPr>
            <a:spLocks noChangeShapeType="1"/>
          </p:cNvSpPr>
          <p:nvPr userDrawn="1"/>
        </p:nvSpPr>
        <p:spPr bwMode="auto">
          <a:xfrm flipH="1">
            <a:off x="8594477" y="4877644"/>
            <a:ext cx="86268" cy="147080"/>
          </a:xfrm>
          <a:prstGeom prst="line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56287" y="4887706"/>
            <a:ext cx="3467296" cy="1269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825" spc="225">
                <a:solidFill>
                  <a:schemeClr val="bg1">
                    <a:lumMod val="65000"/>
                  </a:schemeClr>
                </a:solidFill>
              </a:rPr>
              <a:t>SHANGHAI  OOOPIC  TECHNOLOGIES  CO.,LTD.</a:t>
            </a:r>
            <a:endParaRPr lang="zh-CN" altLang="en-US" sz="825" spc="22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296960"/>
            <a:ext cx="77638" cy="386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13073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2022/9/16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288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2022/9/16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52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2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4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1917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2777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9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7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5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60" r:id="rId14"/>
    <p:sldLayoutId id="2147483722" r:id="rId15"/>
    <p:sldLayoutId id="2147483725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5877B6"/>
            </a:gs>
            <a:gs pos="0">
              <a:srgbClr val="465E9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035236D-571F-4E36-8D43-B076A39B1BC9}"/>
              </a:ext>
            </a:extLst>
          </p:cNvPr>
          <p:cNvSpPr>
            <a:spLocks/>
          </p:cNvSpPr>
          <p:nvPr/>
        </p:nvSpPr>
        <p:spPr bwMode="auto">
          <a:xfrm>
            <a:off x="3971472" y="0"/>
            <a:ext cx="5172528" cy="5143500"/>
          </a:xfrm>
          <a:custGeom>
            <a:avLst/>
            <a:gdLst>
              <a:gd name="connsiteX0" fmla="*/ 0 w 5172528"/>
              <a:gd name="connsiteY0" fmla="*/ 0 h 5143500"/>
              <a:gd name="connsiteX1" fmla="*/ 5057233 w 5172528"/>
              <a:gd name="connsiteY1" fmla="*/ 0 h 5143500"/>
              <a:gd name="connsiteX2" fmla="*/ 5172528 w 5172528"/>
              <a:gd name="connsiteY2" fmla="*/ 0 h 5143500"/>
              <a:gd name="connsiteX3" fmla="*/ 5172528 w 5172528"/>
              <a:gd name="connsiteY3" fmla="*/ 5143500 h 5143500"/>
              <a:gd name="connsiteX4" fmla="*/ 5170060 w 5172528"/>
              <a:gd name="connsiteY4" fmla="*/ 5143500 h 5143500"/>
              <a:gd name="connsiteX5" fmla="*/ 2422279 w 5172528"/>
              <a:gd name="connsiteY5" fmla="*/ 5143500 h 5143500"/>
              <a:gd name="connsiteX6" fmla="*/ 2157109 w 5172528"/>
              <a:gd name="connsiteY6" fmla="*/ 4979789 h 5143500"/>
              <a:gd name="connsiteX7" fmla="*/ 1200711 w 5172528"/>
              <a:gd name="connsiteY7" fmla="*/ 4759524 h 5143500"/>
              <a:gd name="connsiteX8" fmla="*/ 378388 w 5172528"/>
              <a:gd name="connsiteY8" fmla="*/ 4271367 h 5143500"/>
              <a:gd name="connsiteX9" fmla="*/ 345614 w 5172528"/>
              <a:gd name="connsiteY9" fmla="*/ 3443883 h 5143500"/>
              <a:gd name="connsiteX10" fmla="*/ 768694 w 5172528"/>
              <a:gd name="connsiteY10" fmla="*/ 2702719 h 5143500"/>
              <a:gd name="connsiteX11" fmla="*/ 1194753 w 5172528"/>
              <a:gd name="connsiteY11" fmla="*/ 1163836 h 5143500"/>
              <a:gd name="connsiteX12" fmla="*/ 1188794 w 5172528"/>
              <a:gd name="connsiteY12" fmla="*/ 1151930 h 5143500"/>
              <a:gd name="connsiteX13" fmla="*/ 670372 w 5172528"/>
              <a:gd name="connsiteY13" fmla="*/ 514945 h 5143500"/>
              <a:gd name="connsiteX14" fmla="*/ 32774 w 5172528"/>
              <a:gd name="connsiteY14" fmla="*/ 32742 h 5143500"/>
              <a:gd name="connsiteX15" fmla="*/ 0 w 5172528"/>
              <a:gd name="connsiteY1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2528" h="5143500">
                <a:moveTo>
                  <a:pt x="0" y="0"/>
                </a:moveTo>
                <a:cubicBezTo>
                  <a:pt x="0" y="0"/>
                  <a:pt x="0" y="0"/>
                  <a:pt x="5057233" y="0"/>
                </a:cubicBezTo>
                <a:lnTo>
                  <a:pt x="5172528" y="0"/>
                </a:lnTo>
                <a:lnTo>
                  <a:pt x="5172528" y="5143500"/>
                </a:lnTo>
                <a:lnTo>
                  <a:pt x="5170060" y="5143500"/>
                </a:lnTo>
                <a:cubicBezTo>
                  <a:pt x="4777520" y="5143500"/>
                  <a:pt x="3992440" y="5143500"/>
                  <a:pt x="2422279" y="5143500"/>
                </a:cubicBezTo>
                <a:cubicBezTo>
                  <a:pt x="2344813" y="5080992"/>
                  <a:pt x="2255430" y="5024438"/>
                  <a:pt x="2157109" y="4979789"/>
                </a:cubicBezTo>
                <a:cubicBezTo>
                  <a:pt x="1859166" y="4845844"/>
                  <a:pt x="1522490" y="4827985"/>
                  <a:pt x="1200711" y="4759524"/>
                </a:cubicBezTo>
                <a:cubicBezTo>
                  <a:pt x="878933" y="4694039"/>
                  <a:pt x="542257" y="4557117"/>
                  <a:pt x="378388" y="4271367"/>
                </a:cubicBezTo>
                <a:cubicBezTo>
                  <a:pt x="235375" y="4024313"/>
                  <a:pt x="250273" y="3711774"/>
                  <a:pt x="345614" y="3443883"/>
                </a:cubicBezTo>
                <a:cubicBezTo>
                  <a:pt x="443936" y="3175992"/>
                  <a:pt x="610784" y="2940844"/>
                  <a:pt x="768694" y="2702719"/>
                </a:cubicBezTo>
                <a:cubicBezTo>
                  <a:pt x="1039822" y="2288977"/>
                  <a:pt x="1379477" y="1669852"/>
                  <a:pt x="1194753" y="1163836"/>
                </a:cubicBezTo>
                <a:cubicBezTo>
                  <a:pt x="1191773" y="1157883"/>
                  <a:pt x="1191773" y="1154906"/>
                  <a:pt x="1188794" y="1151930"/>
                </a:cubicBezTo>
                <a:cubicBezTo>
                  <a:pt x="1090472" y="895945"/>
                  <a:pt x="878933" y="684610"/>
                  <a:pt x="670372" y="514945"/>
                </a:cubicBezTo>
                <a:cubicBezTo>
                  <a:pt x="464792" y="348258"/>
                  <a:pt x="235375" y="205383"/>
                  <a:pt x="32774" y="32742"/>
                </a:cubicBezTo>
                <a:cubicBezTo>
                  <a:pt x="20856" y="20836"/>
                  <a:pt x="11918" y="11906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B72358E-5066-44AE-966F-C4584C0B7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9545" y="545520"/>
            <a:ext cx="3418114" cy="3858814"/>
          </a:xfrm>
          <a:prstGeom prst="rect">
            <a:avLst/>
          </a:prstGeom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id="{2AACAD38-307E-4B9C-B067-BDDD4FE3A4E6}"/>
              </a:ext>
            </a:extLst>
          </p:cNvPr>
          <p:cNvSpPr txBox="1"/>
          <p:nvPr/>
        </p:nvSpPr>
        <p:spPr>
          <a:xfrm>
            <a:off x="524707" y="1502318"/>
            <a:ext cx="269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pc="300" dirty="0">
                <a:solidFill>
                  <a:schemeClr val="bg1"/>
                </a:solidFill>
                <a:cs typeface="+mn-ea"/>
                <a:sym typeface="+mn-lt"/>
              </a:rPr>
              <a:t>2022</a:t>
            </a:r>
            <a:endParaRPr lang="id-ID" sz="28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FCA8A889-F7F0-4C2F-9809-D0BE99891A69}"/>
              </a:ext>
            </a:extLst>
          </p:cNvPr>
          <p:cNvSpPr txBox="1"/>
          <p:nvPr/>
        </p:nvSpPr>
        <p:spPr>
          <a:xfrm>
            <a:off x="1619356" y="1495148"/>
            <a:ext cx="269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</a:rPr>
              <a:t>實用技能直播</a:t>
            </a:r>
            <a:endParaRPr lang="en-US" altLang="zh-TW" sz="2800" b="1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6" name="PA-文本框 31">
            <a:extLst>
              <a:ext uri="{FF2B5EF4-FFF2-40B4-BE49-F238E27FC236}">
                <a16:creationId xmlns:a16="http://schemas.microsoft.com/office/drawing/2014/main" id="{AD483315-D2F4-4AAB-B8C6-FED71F2AA99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04795" y="3238154"/>
            <a:ext cx="3819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每週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三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)</a:t>
            </a:r>
            <a:r>
              <a:rPr lang="zh-TW" altLang="en-US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、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(</a:t>
            </a:r>
            <a:r>
              <a:rPr lang="zh-TW" altLang="en-US" sz="2000" b="1" spc="300" dirty="0">
                <a:solidFill>
                  <a:schemeClr val="bg1"/>
                </a:solidFill>
                <a:cs typeface="+mn-ea"/>
                <a:sym typeface="+mn-lt"/>
              </a:rPr>
              <a:t>五</a:t>
            </a:r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)</a:t>
            </a:r>
            <a:endParaRPr lang="en-US" altLang="zh-TW" sz="2000" b="1" spc="3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TW" sz="2000" b="1" spc="300" dirty="0" smtClean="0">
                <a:solidFill>
                  <a:schemeClr val="bg1"/>
                </a:solidFill>
                <a:cs typeface="+mn-ea"/>
                <a:sym typeface="+mn-lt"/>
              </a:rPr>
              <a:t>19:00-21:00</a:t>
            </a:r>
          </a:p>
        </p:txBody>
      </p:sp>
      <p:sp>
        <p:nvSpPr>
          <p:cNvPr id="17" name="PA-文本框 31">
            <a:extLst>
              <a:ext uri="{FF2B5EF4-FFF2-40B4-BE49-F238E27FC236}">
                <a16:creationId xmlns:a16="http://schemas.microsoft.com/office/drawing/2014/main" id="{85638770-F27A-4EBF-97CA-FEB785E21DA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6341" y="4711700"/>
            <a:ext cx="361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cs typeface="+mn-ea"/>
                <a:sym typeface="+mn-lt"/>
              </a:rPr>
              <a:t>檔案下載連結</a:t>
            </a:r>
            <a:r>
              <a:rPr lang="zh-TW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TW" sz="1400" dirty="0">
                <a:solidFill>
                  <a:schemeClr val="bg1"/>
                </a:solidFill>
                <a:cs typeface="+mn-ea"/>
                <a:sym typeface="+mn-lt"/>
              </a:rPr>
              <a:t>https://reurl.cc/Kb1Xmg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PA-文本框 31">
            <a:extLst>
              <a:ext uri="{FF2B5EF4-FFF2-40B4-BE49-F238E27FC236}">
                <a16:creationId xmlns:a16="http://schemas.microsoft.com/office/drawing/2014/main" id="{A34A15CD-8035-42C1-978F-28C2677E2F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6341" y="4334372"/>
            <a:ext cx="36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cs typeface="+mn-ea"/>
                <a:sym typeface="+mn-lt"/>
              </a:rPr>
              <a:t>授課講師：劉崇汎</a:t>
            </a:r>
            <a:r>
              <a:rPr lang="zh-TW" altLang="en-US" b="1" dirty="0"/>
              <a:t> </a:t>
            </a:r>
            <a:r>
              <a:rPr lang="en-US" altLang="zh-TW" sz="1400" b="1" dirty="0">
                <a:solidFill>
                  <a:schemeClr val="bg1"/>
                </a:solidFill>
              </a:rPr>
              <a:t> </a:t>
            </a:r>
            <a:r>
              <a:rPr lang="zh-TW" altLang="en-US" sz="1400" b="1" dirty="0">
                <a:solidFill>
                  <a:schemeClr val="bg1"/>
                </a:solidFill>
              </a:rPr>
              <a:t>老師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89FF81D-83A8-4567-ACFE-91EF921FD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sp>
        <p:nvSpPr>
          <p:cNvPr id="11" name="PA-文本框 31">
            <a:extLst>
              <a:ext uri="{FF2B5EF4-FFF2-40B4-BE49-F238E27FC236}">
                <a16:creationId xmlns:a16="http://schemas.microsoft.com/office/drawing/2014/main" id="{0C63CA94-C775-4CF6-9A8E-D488C67D13E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7556" y="2290261"/>
            <a:ext cx="455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zh-TW" altLang="en-US" sz="1800" b="1" dirty="0"/>
              <a:t>就業認證直播</a:t>
            </a:r>
            <a:r>
              <a:rPr lang="en-US" altLang="zh-TW" sz="1800" b="1" dirty="0" smtClean="0"/>
              <a:t>-JAVA</a:t>
            </a:r>
            <a:r>
              <a:rPr lang="zh-TW" altLang="en-US" sz="1800" b="1" dirty="0" smtClean="0"/>
              <a:t>程式開發</a:t>
            </a:r>
            <a:endParaRPr lang="zh-CN" altLang="en-US" sz="1400" b="1" dirty="0">
              <a:sym typeface="+mn-lt"/>
            </a:endParaRPr>
          </a:p>
        </p:txBody>
      </p:sp>
      <p:grpSp>
        <p:nvGrpSpPr>
          <p:cNvPr id="12" name="组 8">
            <a:extLst>
              <a:ext uri="{FF2B5EF4-FFF2-40B4-BE49-F238E27FC236}">
                <a16:creationId xmlns:a16="http://schemas.microsoft.com/office/drawing/2014/main" id="{26E0AB30-CBC9-49D6-841D-ECE92FE11661}"/>
              </a:ext>
            </a:extLst>
          </p:cNvPr>
          <p:cNvGrpSpPr/>
          <p:nvPr/>
        </p:nvGrpSpPr>
        <p:grpSpPr>
          <a:xfrm>
            <a:off x="177447" y="2095250"/>
            <a:ext cx="1851864" cy="827145"/>
            <a:chOff x="3580107" y="2427200"/>
            <a:chExt cx="1851864" cy="533714"/>
          </a:xfrm>
        </p:grpSpPr>
        <p:cxnSp>
          <p:nvCxnSpPr>
            <p:cNvPr id="13" name="直线连接符 9">
              <a:extLst>
                <a:ext uri="{FF2B5EF4-FFF2-40B4-BE49-F238E27FC236}">
                  <a16:creationId xmlns:a16="http://schemas.microsoft.com/office/drawing/2014/main" id="{982D4748-400E-4E70-B36F-16274E21432F}"/>
                </a:ext>
              </a:extLst>
            </p:cNvPr>
            <p:cNvCxnSpPr/>
            <p:nvPr/>
          </p:nvCxnSpPr>
          <p:spPr>
            <a:xfrm>
              <a:off x="3580108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0">
              <a:extLst>
                <a:ext uri="{FF2B5EF4-FFF2-40B4-BE49-F238E27FC236}">
                  <a16:creationId xmlns:a16="http://schemas.microsoft.com/office/drawing/2014/main" id="{DB028200-8339-45CC-AECF-F0B92E334786}"/>
                </a:ext>
              </a:extLst>
            </p:cNvPr>
            <p:cNvCxnSpPr/>
            <p:nvPr/>
          </p:nvCxnSpPr>
          <p:spPr>
            <a:xfrm>
              <a:off x="3580108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1">
              <a:extLst>
                <a:ext uri="{FF2B5EF4-FFF2-40B4-BE49-F238E27FC236}">
                  <a16:creationId xmlns:a16="http://schemas.microsoft.com/office/drawing/2014/main" id="{D0848D55-64DF-4CB7-B4A9-216CE22367F4}"/>
                </a:ext>
              </a:extLst>
            </p:cNvPr>
            <p:cNvCxnSpPr/>
            <p:nvPr/>
          </p:nvCxnSpPr>
          <p:spPr>
            <a:xfrm>
              <a:off x="3580107" y="2960600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 12">
            <a:extLst>
              <a:ext uri="{FF2B5EF4-FFF2-40B4-BE49-F238E27FC236}">
                <a16:creationId xmlns:a16="http://schemas.microsoft.com/office/drawing/2014/main" id="{BDCA57E0-AC3D-4038-8B5A-0A8309242337}"/>
              </a:ext>
            </a:extLst>
          </p:cNvPr>
          <p:cNvGrpSpPr/>
          <p:nvPr/>
        </p:nvGrpSpPr>
        <p:grpSpPr>
          <a:xfrm>
            <a:off x="2560321" y="2085166"/>
            <a:ext cx="1912306" cy="840914"/>
            <a:chOff x="6949882" y="2427200"/>
            <a:chExt cx="1851863" cy="533714"/>
          </a:xfrm>
        </p:grpSpPr>
        <p:cxnSp>
          <p:nvCxnSpPr>
            <p:cNvPr id="23" name="直线连接符 13">
              <a:extLst>
                <a:ext uri="{FF2B5EF4-FFF2-40B4-BE49-F238E27FC236}">
                  <a16:creationId xmlns:a16="http://schemas.microsoft.com/office/drawing/2014/main" id="{344BF017-1D1C-44E3-A930-E22D4F686F46}"/>
                </a:ext>
              </a:extLst>
            </p:cNvPr>
            <p:cNvCxnSpPr/>
            <p:nvPr/>
          </p:nvCxnSpPr>
          <p:spPr>
            <a:xfrm>
              <a:off x="8801745" y="2427200"/>
              <a:ext cx="0" cy="5337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4">
              <a:extLst>
                <a:ext uri="{FF2B5EF4-FFF2-40B4-BE49-F238E27FC236}">
                  <a16:creationId xmlns:a16="http://schemas.microsoft.com/office/drawing/2014/main" id="{388D9109-49FD-4BAD-B1A3-EF142C6B214E}"/>
                </a:ext>
              </a:extLst>
            </p:cNvPr>
            <p:cNvCxnSpPr/>
            <p:nvPr/>
          </p:nvCxnSpPr>
          <p:spPr>
            <a:xfrm>
              <a:off x="6949882" y="2427200"/>
              <a:ext cx="185186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5">
              <a:extLst>
                <a:ext uri="{FF2B5EF4-FFF2-40B4-BE49-F238E27FC236}">
                  <a16:creationId xmlns:a16="http://schemas.microsoft.com/office/drawing/2014/main" id="{5E0F53F7-DA04-4F5B-B72A-7188648D782B}"/>
                </a:ext>
              </a:extLst>
            </p:cNvPr>
            <p:cNvCxnSpPr/>
            <p:nvPr/>
          </p:nvCxnSpPr>
          <p:spPr>
            <a:xfrm>
              <a:off x="8321481" y="2958576"/>
              <a:ext cx="480264" cy="31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21D3B3A0-02B6-440D-AD03-AF236F5034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7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8000">
        <p:random/>
      </p:transition>
    </mc:Choice>
    <mc:Fallback xmlns="">
      <p:transition spd="slow" advClick="0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  <p:bldP spid="17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352D612-C567-4F59-B99B-74B394D67A8F}"/>
              </a:ext>
            </a:extLst>
          </p:cNvPr>
          <p:cNvSpPr/>
          <p:nvPr/>
        </p:nvSpPr>
        <p:spPr>
          <a:xfrm>
            <a:off x="0" y="1676400"/>
            <a:ext cx="9144000" cy="2247900"/>
          </a:xfrm>
          <a:prstGeom prst="rect">
            <a:avLst/>
          </a:prstGeom>
          <a:gradFill>
            <a:gsLst>
              <a:gs pos="0">
                <a:srgbClr val="5877B6"/>
              </a:gs>
              <a:gs pos="100000">
                <a:srgbClr val="465E9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7226E514-CE33-4199-AEAB-EE9ADDAB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362" y="806519"/>
            <a:ext cx="3190875" cy="327660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8C930C76-4380-4F6B-BF54-0EB9C2A5BE2D}"/>
              </a:ext>
            </a:extLst>
          </p:cNvPr>
          <p:cNvSpPr txBox="1"/>
          <p:nvPr/>
        </p:nvSpPr>
        <p:spPr>
          <a:xfrm>
            <a:off x="4572000" y="2355919"/>
            <a:ext cx="3420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課程注意事項</a:t>
            </a:r>
            <a:endParaRPr lang="id-ID" sz="3600" b="1" dirty="0">
              <a:solidFill>
                <a:schemeClr val="bg1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3518" y="271963"/>
            <a:ext cx="289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530FFBD-F8E2-4C36-B040-5CA609C96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B1A6095-9F4A-4C2E-9D69-3C665F7A5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3ED7DDD-BC94-42AD-A813-82DBBE5E7DB9}"/>
              </a:ext>
            </a:extLst>
          </p:cNvPr>
          <p:cNvGrpSpPr/>
          <p:nvPr/>
        </p:nvGrpSpPr>
        <p:grpSpPr>
          <a:xfrm>
            <a:off x="930154" y="2890788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3" name="AutoShape 30">
              <a:extLst>
                <a:ext uri="{FF2B5EF4-FFF2-40B4-BE49-F238E27FC236}">
                  <a16:creationId xmlns:a16="http://schemas.microsoft.com/office/drawing/2014/main" id="{87FB8431-B211-434E-B595-27BC26ABD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4" name="AutoShape 31">
              <a:extLst>
                <a:ext uri="{FF2B5EF4-FFF2-40B4-BE49-F238E27FC236}">
                  <a16:creationId xmlns:a16="http://schemas.microsoft.com/office/drawing/2014/main" id="{39B9AF41-2C97-4712-9463-844A96426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40" name="TextBox 21">
            <a:extLst>
              <a:ext uri="{FF2B5EF4-FFF2-40B4-BE49-F238E27FC236}">
                <a16:creationId xmlns:a16="http://schemas.microsoft.com/office/drawing/2014/main" id="{7F21A882-2900-43B2-88A2-3A50A97FEF38}"/>
              </a:ext>
            </a:extLst>
          </p:cNvPr>
          <p:cNvSpPr txBox="1"/>
          <p:nvPr/>
        </p:nvSpPr>
        <p:spPr>
          <a:xfrm>
            <a:off x="2604627" y="633984"/>
            <a:ext cx="3611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雲端直播課程注意事項</a:t>
            </a:r>
            <a:endParaRPr lang="zh-CN" altLang="en-US" sz="2400" b="1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7" name="Group 31">
            <a:extLst>
              <a:ext uri="{FF2B5EF4-FFF2-40B4-BE49-F238E27FC236}">
                <a16:creationId xmlns:a16="http://schemas.microsoft.com/office/drawing/2014/main" id="{0422C5EA-8534-4C9D-99EB-034502343445}"/>
              </a:ext>
            </a:extLst>
          </p:cNvPr>
          <p:cNvGrpSpPr/>
          <p:nvPr/>
        </p:nvGrpSpPr>
        <p:grpSpPr>
          <a:xfrm>
            <a:off x="931342" y="3429740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38" name="AutoShape 30">
              <a:extLst>
                <a:ext uri="{FF2B5EF4-FFF2-40B4-BE49-F238E27FC236}">
                  <a16:creationId xmlns:a16="http://schemas.microsoft.com/office/drawing/2014/main" id="{2919F11A-F52E-4160-BC77-EF0872D68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2" name="AutoShape 31">
              <a:extLst>
                <a:ext uri="{FF2B5EF4-FFF2-40B4-BE49-F238E27FC236}">
                  <a16:creationId xmlns:a16="http://schemas.microsoft.com/office/drawing/2014/main" id="{D0992839-39F4-40C8-8D38-DA8056DE3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3" name="Group 31">
            <a:extLst>
              <a:ext uri="{FF2B5EF4-FFF2-40B4-BE49-F238E27FC236}">
                <a16:creationId xmlns:a16="http://schemas.microsoft.com/office/drawing/2014/main" id="{647A7512-D768-43D8-AC15-DA6A63369EC5}"/>
              </a:ext>
            </a:extLst>
          </p:cNvPr>
          <p:cNvGrpSpPr/>
          <p:nvPr/>
        </p:nvGrpSpPr>
        <p:grpSpPr>
          <a:xfrm>
            <a:off x="930154" y="3968692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44" name="AutoShape 30">
              <a:extLst>
                <a:ext uri="{FF2B5EF4-FFF2-40B4-BE49-F238E27FC236}">
                  <a16:creationId xmlns:a16="http://schemas.microsoft.com/office/drawing/2014/main" id="{651F990D-1911-49EC-9CF3-ECBDF115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5" name="AutoShape 31">
              <a:extLst>
                <a:ext uri="{FF2B5EF4-FFF2-40B4-BE49-F238E27FC236}">
                  <a16:creationId xmlns:a16="http://schemas.microsoft.com/office/drawing/2014/main" id="{3C85131A-2395-4A58-B4DE-74D43CC41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6" name="Group 31">
            <a:extLst>
              <a:ext uri="{FF2B5EF4-FFF2-40B4-BE49-F238E27FC236}">
                <a16:creationId xmlns:a16="http://schemas.microsoft.com/office/drawing/2014/main" id="{8A82E4BC-4BB1-4FF6-A774-CD9CC27870CA}"/>
              </a:ext>
            </a:extLst>
          </p:cNvPr>
          <p:cNvGrpSpPr/>
          <p:nvPr/>
        </p:nvGrpSpPr>
        <p:grpSpPr>
          <a:xfrm>
            <a:off x="930154" y="4507645"/>
            <a:ext cx="239540" cy="348314"/>
            <a:chOff x="10146507" y="3505994"/>
            <a:chExt cx="319881" cy="465138"/>
          </a:xfrm>
          <a:gradFill>
            <a:gsLst>
              <a:gs pos="100000">
                <a:srgbClr val="465E96"/>
              </a:gs>
              <a:gs pos="0">
                <a:srgbClr val="5877B6">
                  <a:lumMod val="80000"/>
                  <a:lumOff val="20000"/>
                </a:srgbClr>
              </a:gs>
            </a:gsLst>
            <a:lin ang="2700000" scaled="1"/>
          </a:gradFill>
        </p:grpSpPr>
        <p:sp>
          <p:nvSpPr>
            <p:cNvPr id="47" name="AutoShape 30">
              <a:extLst>
                <a:ext uri="{FF2B5EF4-FFF2-40B4-BE49-F238E27FC236}">
                  <a16:creationId xmlns:a16="http://schemas.microsoft.com/office/drawing/2014/main" id="{110E873E-5B9C-4044-A2A8-0C4C05D4E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48" name="AutoShape 31">
              <a:extLst>
                <a:ext uri="{FF2B5EF4-FFF2-40B4-BE49-F238E27FC236}">
                  <a16:creationId xmlns:a16="http://schemas.microsoft.com/office/drawing/2014/main" id="{9756D671-C2D2-48E0-B5CD-2AC615D9F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66" tIns="14266" rIns="14266" bIns="14266" anchor="ctr"/>
            <a:lstStyle/>
            <a:p>
              <a:pPr algn="ctr" defTabSz="17118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4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6C23E34-3073-41BD-99E6-0400C0D5A338}"/>
              </a:ext>
            </a:extLst>
          </p:cNvPr>
          <p:cNvSpPr txBox="1"/>
          <p:nvPr/>
        </p:nvSpPr>
        <p:spPr>
          <a:xfrm>
            <a:off x="1271182" y="2782197"/>
            <a:ext cx="63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課程</a:t>
            </a:r>
            <a:r>
              <a:rPr lang="zh-TW" altLang="en-US" dirty="0" smtClean="0"/>
              <a:t>固定週三、週五</a:t>
            </a:r>
            <a:r>
              <a:rPr lang="en-US" altLang="zh-CN" dirty="0" smtClean="0"/>
              <a:t>(</a:t>
            </a:r>
            <a:r>
              <a:rPr lang="en-US" altLang="zh-TW" dirty="0" smtClean="0"/>
              <a:t>19:00-21:00</a:t>
            </a:r>
            <a:r>
              <a:rPr lang="en-US" altLang="zh-CN" dirty="0" smtClean="0"/>
              <a:t>)</a:t>
            </a:r>
            <a:r>
              <a:rPr lang="zh-TW" altLang="en-US" dirty="0" smtClean="0"/>
              <a:t>上課，</a:t>
            </a:r>
            <a:endParaRPr lang="en-US" altLang="zh-TW" dirty="0" smtClean="0"/>
          </a:p>
          <a:p>
            <a:r>
              <a:rPr lang="zh-TW" altLang="en-US" dirty="0" smtClean="0"/>
              <a:t>課程期間若</a:t>
            </a:r>
            <a:r>
              <a:rPr lang="zh-TW" altLang="en-US" dirty="0"/>
              <a:t>無法到課，請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記得請假。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C1424AA-7405-4215-8855-20E85465AE14}"/>
              </a:ext>
            </a:extLst>
          </p:cNvPr>
          <p:cNvSpPr txBox="1"/>
          <p:nvPr/>
        </p:nvSpPr>
        <p:spPr>
          <a:xfrm>
            <a:off x="1271182" y="3459649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課堂中，學員視訊麥克風設備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預設為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【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關閉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】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F36F671-B705-4119-A4E4-AE2998ACE5F8}"/>
              </a:ext>
            </a:extLst>
          </p:cNvPr>
          <p:cNvSpPr txBox="1"/>
          <p:nvPr/>
        </p:nvSpPr>
        <p:spPr>
          <a:xfrm>
            <a:off x="1271182" y="399860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問題反映可先於聊天室留言，老師會視課程狀況回覆。</a:t>
            </a:r>
            <a:endParaRPr lang="en-US" altLang="zh-TW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C04B0BF-4C93-4DD6-A147-7DAB9691D296}"/>
              </a:ext>
            </a:extLst>
          </p:cNvPr>
          <p:cNvSpPr txBox="1"/>
          <p:nvPr/>
        </p:nvSpPr>
        <p:spPr>
          <a:xfrm>
            <a:off x="1246366" y="4537554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講師將於課堂上，視課程狀況與學員互動，請配合講師規則。</a:t>
            </a:r>
            <a:endParaRPr lang="en-US" altLang="zh-TW" dirty="0"/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id="{2BBB6AD9-A32C-47A9-9097-248F67EB04A4}"/>
              </a:ext>
            </a:extLst>
          </p:cNvPr>
          <p:cNvSpPr/>
          <p:nvPr/>
        </p:nvSpPr>
        <p:spPr>
          <a:xfrm>
            <a:off x="7687099" y="3721136"/>
            <a:ext cx="79500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>
                <a:solidFill>
                  <a:schemeClr val="bg1"/>
                </a:solidFill>
                <a:cs typeface="+mn-ea"/>
                <a:sym typeface="+mn-lt"/>
              </a:rPr>
              <a:t>American Filmmaker</a:t>
            </a:r>
          </a:p>
        </p:txBody>
      </p:sp>
      <p:pic>
        <p:nvPicPr>
          <p:cNvPr id="53" name="图形 3">
            <a:extLst>
              <a:ext uri="{FF2B5EF4-FFF2-40B4-BE49-F238E27FC236}">
                <a16:creationId xmlns:a16="http://schemas.microsoft.com/office/drawing/2014/main" id="{F9C1286E-DE57-441F-898F-892307420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6917" y="2748624"/>
            <a:ext cx="1867909" cy="1873261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C851A50B-73F5-4667-B6E2-24FF8BBA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03816728-904A-4F9E-94E6-37FA7EC2E4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  <p:graphicFrame>
        <p:nvGraphicFramePr>
          <p:cNvPr id="25" name="表格 14">
            <a:extLst>
              <a:ext uri="{FF2B5EF4-FFF2-40B4-BE49-F238E27FC236}">
                <a16:creationId xmlns:a16="http://schemas.microsoft.com/office/drawing/2014/main" id="{3769A196-C18A-40CF-8737-61EF232D1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26656"/>
              </p:ext>
            </p:extLst>
          </p:nvPr>
        </p:nvGraphicFramePr>
        <p:xfrm>
          <a:off x="590082" y="1123258"/>
          <a:ext cx="7960542" cy="1482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058">
                  <a:extLst>
                    <a:ext uri="{9D8B030D-6E8A-4147-A177-3AD203B41FA5}">
                      <a16:colId xmlns:a16="http://schemas.microsoft.com/office/drawing/2014/main" val="506264176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1673247459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888607581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2484219522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944095724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1787426884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2755198943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1824039141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1883752880"/>
                    </a:ext>
                  </a:extLst>
                </a:gridCol>
                <a:gridCol w="667044">
                  <a:extLst>
                    <a:ext uri="{9D8B030D-6E8A-4147-A177-3AD203B41FA5}">
                      <a16:colId xmlns:a16="http://schemas.microsoft.com/office/drawing/2014/main" val="547859895"/>
                    </a:ext>
                  </a:extLst>
                </a:gridCol>
              </a:tblGrid>
              <a:tr h="476654">
                <a:tc gridSpan="1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【</a:t>
                      </a:r>
                      <a:r>
                        <a:rPr lang="zh-TW" altLang="en-US" sz="1350" kern="1200" dirty="0" smtClean="0">
                          <a:effectLst/>
                        </a:rPr>
                        <a:t>就業認證直播</a:t>
                      </a:r>
                      <a:r>
                        <a:rPr lang="en-US" altLang="zh-TW" sz="1350" kern="1200" dirty="0" smtClean="0">
                          <a:effectLst/>
                        </a:rPr>
                        <a:t>-JAVA</a:t>
                      </a:r>
                      <a:r>
                        <a:rPr lang="zh-TW" altLang="en-US" sz="1350" kern="1200" dirty="0" smtClean="0">
                          <a:effectLst/>
                        </a:rPr>
                        <a:t>程式開發</a:t>
                      </a:r>
                      <a:r>
                        <a:rPr lang="en-US" altLang="zh-TW" dirty="0" smtClean="0"/>
                        <a:t>】</a:t>
                      </a:r>
                      <a:r>
                        <a:rPr lang="zh-TW" altLang="en-US" dirty="0" smtClean="0"/>
                        <a:t>雲端課程表</a:t>
                      </a:r>
                      <a:endParaRPr lang="zh-TW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83657"/>
                  </a:ext>
                </a:extLst>
              </a:tr>
              <a:tr h="47665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上課堂數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13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14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15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16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17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18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19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20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21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第</a:t>
                      </a:r>
                      <a:r>
                        <a:rPr lang="en-US" altLang="zh-TW" sz="1200" dirty="0" smtClean="0"/>
                        <a:t>21</a:t>
                      </a:r>
                      <a:r>
                        <a:rPr lang="zh-TW" altLang="en-US" sz="1200" dirty="0" smtClean="0"/>
                        <a:t>堂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TW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堂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592422"/>
                  </a:ext>
                </a:extLst>
              </a:tr>
              <a:tr h="47665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上課日期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8/10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8/12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8/17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8/19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8/24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8/26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8/31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9/2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9/7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9/14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9/16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567985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7888224" y="1580499"/>
            <a:ext cx="662400" cy="102145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35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EFDD5D5-3C2A-4E35-9DCF-B48B0522E1CC}"/>
              </a:ext>
            </a:extLst>
          </p:cNvPr>
          <p:cNvSpPr txBox="1"/>
          <p:nvPr/>
        </p:nvSpPr>
        <p:spPr>
          <a:xfrm>
            <a:off x="3651409" y="1389035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1</a:t>
            </a:r>
            <a:r>
              <a:rPr lang="en-US" sz="3600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732EB5-BD23-4DAF-89DE-9BD94A7E88DC}"/>
              </a:ext>
            </a:extLst>
          </p:cNvPr>
          <p:cNvSpPr txBox="1"/>
          <p:nvPr/>
        </p:nvSpPr>
        <p:spPr>
          <a:xfrm>
            <a:off x="4200345" y="1462479"/>
            <a:ext cx="2980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登入教室，無法聽見講師聲音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D619C3-6F0D-47A1-AB9B-2E0DC33DB18A}"/>
              </a:ext>
            </a:extLst>
          </p:cNvPr>
          <p:cNvSpPr/>
          <p:nvPr/>
        </p:nvSpPr>
        <p:spPr>
          <a:xfrm flipH="1">
            <a:off x="4200340" y="1770343"/>
            <a:ext cx="4801891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手機板：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可於畫面左下方加入音訊，記得點選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『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經由網際網路撥號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』(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如左圖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)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D73E71-E638-4FEE-B0E7-250BF83993E4}"/>
              </a:ext>
            </a:extLst>
          </p:cNvPr>
          <p:cNvSpPr txBox="1"/>
          <p:nvPr/>
        </p:nvSpPr>
        <p:spPr>
          <a:xfrm>
            <a:off x="3693097" y="2881132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2</a:t>
            </a:r>
            <a:r>
              <a:rPr lang="en-US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EEBC53-EE9B-402A-8163-F4976C7D4807}"/>
              </a:ext>
            </a:extLst>
          </p:cNvPr>
          <p:cNvSpPr txBox="1"/>
          <p:nvPr/>
        </p:nvSpPr>
        <p:spPr>
          <a:xfrm>
            <a:off x="4200346" y="2958624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登入教室呈現黑屏有聲音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4262D-7852-4F6C-ACDD-E02DBE77B01B}"/>
              </a:ext>
            </a:extLst>
          </p:cNvPr>
          <p:cNvSpPr txBox="1"/>
          <p:nvPr/>
        </p:nvSpPr>
        <p:spPr>
          <a:xfrm>
            <a:off x="3701251" y="3689650"/>
            <a:ext cx="56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3</a:t>
            </a:r>
            <a:r>
              <a:rPr lang="en-US" sz="3600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BEA253-9274-47DE-A1AD-9CB69EB8B586}"/>
              </a:ext>
            </a:extLst>
          </p:cNvPr>
          <p:cNvSpPr txBox="1"/>
          <p:nvPr/>
        </p:nvSpPr>
        <p:spPr>
          <a:xfrm>
            <a:off x="4200348" y="379343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gradFill>
                  <a:gsLst>
                    <a:gs pos="0">
                      <a:srgbClr val="5877B6">
                        <a:lumMod val="80000"/>
                        <a:lumOff val="20000"/>
                      </a:srgbClr>
                    </a:gs>
                    <a:gs pos="100000">
                      <a:srgbClr val="465E96"/>
                    </a:gs>
                  </a:gsLst>
                  <a:lin ang="2700000" scaled="0"/>
                </a:gradFill>
                <a:cs typeface="+mn-ea"/>
                <a:sym typeface="+mn-lt"/>
              </a:rPr>
              <a:t>其他狀況</a:t>
            </a:r>
            <a:endParaRPr lang="zh-CN" altLang="en-US" sz="1600" b="1" dirty="0">
              <a:gradFill>
                <a:gsLst>
                  <a:gs pos="0">
                    <a:srgbClr val="5877B6">
                      <a:lumMod val="80000"/>
                      <a:lumOff val="20000"/>
                    </a:srgbClr>
                  </a:gs>
                  <a:gs pos="100000">
                    <a:srgbClr val="465E96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62" name="TextBox 21">
            <a:extLst>
              <a:ext uri="{FF2B5EF4-FFF2-40B4-BE49-F238E27FC236}">
                <a16:creationId xmlns:a16="http://schemas.microsoft.com/office/drawing/2014/main" id="{AFCA38DB-810B-46A2-9CB2-A524D278AE0E}"/>
              </a:ext>
            </a:extLst>
          </p:cNvPr>
          <p:cNvSpPr txBox="1"/>
          <p:nvPr/>
        </p:nvSpPr>
        <p:spPr>
          <a:xfrm>
            <a:off x="3422650" y="346032"/>
            <a:ext cx="2371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常見</a:t>
            </a:r>
            <a:r>
              <a:rPr lang="zh-TW" altLang="en-US" sz="24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cs typeface="+mn-ea"/>
                <a:sym typeface="+mn-lt"/>
              </a:rPr>
              <a:t>問題</a:t>
            </a:r>
            <a:r>
              <a:rPr lang="en-US" altLang="zh-TW" sz="2400" b="1" dirty="0">
                <a:gradFill>
                  <a:gsLst>
                    <a:gs pos="0">
                      <a:srgbClr val="5877B6"/>
                    </a:gs>
                    <a:gs pos="100000">
                      <a:srgbClr val="465E96"/>
                    </a:gs>
                  </a:gsLst>
                  <a:lin ang="5400000" scaled="0"/>
                </a:gra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Q&amp;A</a:t>
            </a:r>
          </a:p>
          <a:p>
            <a:pPr algn="ctr"/>
            <a:endParaRPr lang="id-ID" sz="2000" dirty="0">
              <a:gradFill>
                <a:gsLst>
                  <a:gs pos="0">
                    <a:srgbClr val="5877B6"/>
                  </a:gs>
                  <a:gs pos="100000">
                    <a:srgbClr val="465E96"/>
                  </a:gs>
                </a:gsLst>
                <a:lin ang="5400000" scaled="0"/>
              </a:gra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C41B476-BFE1-47FD-954F-07C5B33619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3422" y="71831"/>
            <a:ext cx="1795487" cy="1236126"/>
          </a:xfrm>
          <a:prstGeom prst="rect">
            <a:avLst/>
          </a:prstGeom>
        </p:spPr>
      </p:pic>
      <p:sp>
        <p:nvSpPr>
          <p:cNvPr id="65" name="Rectangle 47">
            <a:extLst>
              <a:ext uri="{FF2B5EF4-FFF2-40B4-BE49-F238E27FC236}">
                <a16:creationId xmlns:a16="http://schemas.microsoft.com/office/drawing/2014/main" id="{55EDACB9-62A4-4097-AAF4-094A0999EF15}"/>
              </a:ext>
            </a:extLst>
          </p:cNvPr>
          <p:cNvSpPr/>
          <p:nvPr/>
        </p:nvSpPr>
        <p:spPr>
          <a:xfrm flipH="1">
            <a:off x="4209864" y="3379004"/>
            <a:ext cx="3440095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基本上此為網路速度過慢，可檢查網路設定。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Rectangle 47">
            <a:extLst>
              <a:ext uri="{FF2B5EF4-FFF2-40B4-BE49-F238E27FC236}">
                <a16:creationId xmlns:a16="http://schemas.microsoft.com/office/drawing/2014/main" id="{0727A71B-339A-458E-8522-D169DF0A46E9}"/>
              </a:ext>
            </a:extLst>
          </p:cNvPr>
          <p:cNvSpPr/>
          <p:nvPr/>
        </p:nvSpPr>
        <p:spPr>
          <a:xfrm flipH="1">
            <a:off x="4200340" y="4213058"/>
            <a:ext cx="4801892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如有其他情況，可先離開教室，重新登入，如還是無法排除，可私訊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『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聯成小幫手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』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協助您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!!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Rectangle 47">
            <a:extLst>
              <a:ext uri="{FF2B5EF4-FFF2-40B4-BE49-F238E27FC236}">
                <a16:creationId xmlns:a16="http://schemas.microsoft.com/office/drawing/2014/main" id="{0B9F04F2-DF61-4F8A-8C2E-9E606CAC0461}"/>
              </a:ext>
            </a:extLst>
          </p:cNvPr>
          <p:cNvSpPr/>
          <p:nvPr/>
        </p:nvSpPr>
        <p:spPr>
          <a:xfrm flipH="1">
            <a:off x="4217589" y="2303855"/>
            <a:ext cx="4801889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電腦版：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檢查音訊線是否安插正確，音量記得打開，還有左下方也需連接音訊。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5" name="Google Shape;39;p6">
            <a:extLst>
              <a:ext uri="{FF2B5EF4-FFF2-40B4-BE49-F238E27FC236}">
                <a16:creationId xmlns:a16="http://schemas.microsoft.com/office/drawing/2014/main" id="{CA7C6FF3-F84C-400D-8B44-A7A02DC334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17" y="669896"/>
            <a:ext cx="2945323" cy="411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5FA734B5-2573-4AD5-9139-A0FFD31D1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35" y="4718199"/>
            <a:ext cx="1400897" cy="335359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CEF160FA-0F7A-4A7B-95DA-74BED227E8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90" y="-139061"/>
            <a:ext cx="3707321" cy="8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31" grpId="0"/>
      <p:bldP spid="51" grpId="0"/>
      <p:bldP spid="35" grpId="0"/>
      <p:bldP spid="54" grpId="0"/>
      <p:bldP spid="62" grpId="0"/>
      <p:bldP spid="65" grpId="0"/>
      <p:bldP spid="67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  <p:tag name="RESOURCELIBID_ANIM" val="460"/>
</p:tagLst>
</file>

<file path=ppt/theme/theme1.xml><?xml version="1.0" encoding="utf-8"?>
<a:theme xmlns:a="http://schemas.openxmlformats.org/drawingml/2006/main" name="第一PPT，www.1ppt.com">
  <a:themeElements>
    <a:clrScheme name="Pro Hous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2751"/>
      </a:accent1>
      <a:accent2>
        <a:srgbClr val="D8D8D8"/>
      </a:accent2>
      <a:accent3>
        <a:srgbClr val="BFBFBF"/>
      </a:accent3>
      <a:accent4>
        <a:srgbClr val="A5A5A5"/>
      </a:accent4>
      <a:accent5>
        <a:srgbClr val="BFBFBF"/>
      </a:accent5>
      <a:accent6>
        <a:srgbClr val="D8D8D8"/>
      </a:accent6>
      <a:hlink>
        <a:srgbClr val="0563C1"/>
      </a:hlink>
      <a:folHlink>
        <a:srgbClr val="954F72"/>
      </a:folHlink>
    </a:clrScheme>
    <a:fontScheme name="qqvl0pq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2069</TotalTime>
  <Words>284</Words>
  <Application>Microsoft Office PowerPoint</Application>
  <PresentationFormat>如螢幕大小 (16:9)</PresentationFormat>
  <Paragraphs>52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等线</vt:lpstr>
      <vt:lpstr>微软雅黑</vt:lpstr>
      <vt:lpstr>宋体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User</cp:lastModifiedBy>
  <cp:revision>126</cp:revision>
  <dcterms:created xsi:type="dcterms:W3CDTF">2019-10-17T14:20:40Z</dcterms:created>
  <dcterms:modified xsi:type="dcterms:W3CDTF">2022-09-15T19:28:43Z</dcterms:modified>
</cp:coreProperties>
</file>