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4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98" r:id="rId17"/>
    <p:sldId id="270" r:id="rId18"/>
    <p:sldId id="271" r:id="rId19"/>
    <p:sldId id="272" r:id="rId20"/>
    <p:sldId id="296" r:id="rId21"/>
    <p:sldId id="273" r:id="rId22"/>
    <p:sldId id="288" r:id="rId23"/>
    <p:sldId id="274" r:id="rId24"/>
    <p:sldId id="297" r:id="rId25"/>
    <p:sldId id="275" r:id="rId26"/>
    <p:sldId id="276" r:id="rId27"/>
    <p:sldId id="277" r:id="rId28"/>
    <p:sldId id="279" r:id="rId29"/>
    <p:sldId id="283" r:id="rId30"/>
    <p:sldId id="278" r:id="rId31"/>
    <p:sldId id="284" r:id="rId32"/>
    <p:sldId id="281" r:id="rId33"/>
    <p:sldId id="285" r:id="rId34"/>
    <p:sldId id="299" r:id="rId35"/>
    <p:sldId id="280" r:id="rId36"/>
    <p:sldId id="293" r:id="rId37"/>
    <p:sldId id="294" r:id="rId38"/>
    <p:sldId id="286" r:id="rId39"/>
    <p:sldId id="289" r:id="rId40"/>
    <p:sldId id="290" r:id="rId41"/>
    <p:sldId id="291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111年8月11日星期四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</a:t>
            </a:r>
            <a:r>
              <a:rPr lang="zh-TW" altLang="en-US" dirty="0" smtClean="0"/>
              <a:t>計算，需用到雙重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假設輸入數字</a:t>
            </a:r>
            <a:r>
              <a:rPr lang="en-US" altLang="zh-TW" dirty="0" smtClean="0"/>
              <a:t>5</a:t>
            </a:r>
          </a:p>
          <a:p>
            <a:r>
              <a:rPr lang="zh-TW" altLang="en-US" dirty="0"/>
              <a:t>我要輸出</a:t>
            </a:r>
            <a:r>
              <a:rPr lang="en-US" altLang="zh-TW" dirty="0"/>
              <a:t>5</a:t>
            </a:r>
            <a:r>
              <a:rPr lang="zh-TW" altLang="en-US" dirty="0"/>
              <a:t>行美行</a:t>
            </a:r>
            <a:r>
              <a:rPr lang="en-US" altLang="zh-TW" dirty="0"/>
              <a:t>5</a:t>
            </a:r>
            <a:r>
              <a:rPr lang="zh-TW" altLang="en-US" dirty="0"/>
              <a:t>顆</a:t>
            </a:r>
            <a:r>
              <a:rPr lang="zh-TW" altLang="en-US" dirty="0" smtClean="0"/>
              <a:t>星星</a:t>
            </a:r>
            <a:endParaRPr lang="en-US" altLang="zh-TW" dirty="0" smtClean="0"/>
          </a:p>
          <a:p>
            <a:r>
              <a:rPr lang="zh-TW" altLang="en-US" dirty="0"/>
              <a:t>每一行</a:t>
            </a:r>
            <a:r>
              <a:rPr lang="en-US" altLang="zh-TW" dirty="0"/>
              <a:t>5</a:t>
            </a:r>
            <a:r>
              <a:rPr lang="zh-TW" altLang="en-US" dirty="0"/>
              <a:t>顆星星輸出完要換行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這個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迴圈已學過</a:t>
            </a:r>
            <a:endParaRPr lang="en-US" altLang="zh-TW" dirty="0" smtClean="0"/>
          </a:p>
          <a:p>
            <a:pPr lvl="1"/>
            <a:r>
              <a:rPr lang="zh-TW" altLang="en-US" dirty="0"/>
              <a:t>後面補一個換行即可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所以，用另一個迴圈把上面的事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做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次即可。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5756"/>
              </p:ext>
            </p:extLst>
          </p:nvPr>
        </p:nvGraphicFramePr>
        <p:xfrm>
          <a:off x="5259832" y="2270820"/>
          <a:ext cx="3673854" cy="366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09">
                  <a:extLst>
                    <a:ext uri="{9D8B030D-6E8A-4147-A177-3AD203B41FA5}">
                      <a16:colId xmlns:a16="http://schemas.microsoft.com/office/drawing/2014/main" val="56798768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401540710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397826297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42198288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853010850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646562850"/>
                    </a:ext>
                  </a:extLst>
                </a:gridCol>
              </a:tblGrid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655749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741202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424096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735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7303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66360" y="2270820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21655" y="3054599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21655" y="3754493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21655" y="4398637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21655" y="5091696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>
            <a:off x="9045415" y="2458258"/>
            <a:ext cx="1240197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觀察Ｎ、Ｋ與星星數的關係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85112" y="280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Ｎ＝３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50213"/>
              </p:ext>
            </p:extLst>
          </p:nvPr>
        </p:nvGraphicFramePr>
        <p:xfrm>
          <a:off x="2866136" y="2807208"/>
          <a:ext cx="1998472" cy="2576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236">
                  <a:extLst>
                    <a:ext uri="{9D8B030D-6E8A-4147-A177-3AD203B41FA5}">
                      <a16:colId xmlns:a16="http://schemas.microsoft.com/office/drawing/2014/main" val="732756911"/>
                    </a:ext>
                  </a:extLst>
                </a:gridCol>
                <a:gridCol w="999236">
                  <a:extLst>
                    <a:ext uri="{9D8B030D-6E8A-4147-A177-3AD203B41FA5}">
                      <a16:colId xmlns:a16="http://schemas.microsoft.com/office/drawing/2014/main" val="1031095066"/>
                    </a:ext>
                  </a:extLst>
                </a:gridCol>
              </a:tblGrid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*</a:t>
                      </a:r>
                      <a:r>
                        <a:rPr lang="zh-TW" altLang="en-US" dirty="0" smtClean="0"/>
                        <a:t>數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61585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31403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8308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02178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975668" y="3502152"/>
            <a:ext cx="22493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0000"/>
                </a:solidFill>
              </a:rPr>
              <a:t>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zh-TW" altLang="en-US" sz="4400" dirty="0" smtClean="0">
                <a:solidFill>
                  <a:srgbClr val="FF0000"/>
                </a:solidFill>
              </a:rPr>
              <a:t>＊＊</a:t>
            </a:r>
            <a:r>
              <a:rPr lang="zh-TW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zh-TW" altLang="en-US" sz="4400" dirty="0" smtClean="0">
                <a:solidFill>
                  <a:srgbClr val="FF0000"/>
                </a:solidFill>
              </a:rPr>
              <a:t>＊</a:t>
            </a:r>
            <a:r>
              <a:rPr lang="zh-TW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7445" y="54411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smtClean="0">
                <a:solidFill>
                  <a:srgbClr val="0000FF"/>
                </a:solidFill>
              </a:rPr>
              <a:t>Ｎ－ｋ</a:t>
            </a:r>
            <a:endParaRPr lang="zh-TW" altLang="en-US" sz="16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i+1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十 找質數   題目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11931"/>
              </p:ext>
            </p:extLst>
          </p:nvPr>
        </p:nvGraphicFramePr>
        <p:xfrm>
          <a:off x="516965" y="3067180"/>
          <a:ext cx="10135983" cy="184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53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2747481040"/>
                    </a:ext>
                  </a:extLst>
                </a:gridCol>
              </a:tblGrid>
              <a:tr h="272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1476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,4,5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,3,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,5,6,7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,4,5,6,7,8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4613" y="2263739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N=9</a:t>
            </a:r>
            <a:r>
              <a:rPr lang="zh-TW" altLang="en-US" dirty="0" smtClean="0"/>
              <a:t>，則利用迴圈 把 </a:t>
            </a:r>
            <a:r>
              <a:rPr lang="en-US" altLang="zh-TW" dirty="0" err="1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2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依序取出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22617" y="5401169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&lt;=N;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 = 2; k &lt; I; k++)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3x4=12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插播小練習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猜拳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 smtClean="0"/>
              <a:t>0~3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為結束，</a:t>
            </a:r>
            <a:r>
              <a:rPr lang="en-US" altLang="zh-TW" dirty="0" smtClean="0"/>
              <a:t>1~3</a:t>
            </a:r>
            <a:r>
              <a:rPr lang="zh-TW" altLang="en-US" dirty="0" smtClean="0"/>
              <a:t>為剪刀、石頭、布</a:t>
            </a:r>
            <a:endParaRPr lang="en-US" altLang="zh-TW" dirty="0" smtClean="0"/>
          </a:p>
          <a:p>
            <a:r>
              <a:rPr lang="zh-TW" altLang="en-US" dirty="0"/>
              <a:t>擲</a:t>
            </a:r>
            <a:r>
              <a:rPr lang="zh-TW" altLang="en-US" dirty="0" smtClean="0"/>
              <a:t>骰子</a:t>
            </a:r>
            <a:endParaRPr lang="en-US" altLang="zh-TW" dirty="0" smtClean="0"/>
          </a:p>
          <a:p>
            <a:pPr lvl="1"/>
            <a:r>
              <a:rPr lang="zh-TW" altLang="en-US" dirty="0"/>
              <a:t>一次擲三</a:t>
            </a:r>
            <a:r>
              <a:rPr lang="zh-TW" altLang="en-US" dirty="0" smtClean="0"/>
              <a:t>顆，要計算三顆總和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關鍵：亂數的產生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</a:t>
            </a:r>
            <a:r>
              <a:rPr lang="en-US" altLang="zh-TW" dirty="0" err="1" smtClean="0"/>
              <a:t>java.util.Random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Random rand = new Random();</a:t>
            </a:r>
            <a:br>
              <a:rPr lang="en-US" altLang="zh-TW" dirty="0" smtClean="0"/>
            </a:br>
            <a:r>
              <a:rPr lang="en-US" altLang="zh-TW" dirty="0" err="1" smtClean="0"/>
              <a:t>rand.nextInt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upperbound</a:t>
            </a:r>
            <a:r>
              <a:rPr lang="en-US" altLang="zh-TW" dirty="0" smtClean="0"/>
              <a:t>);  </a:t>
            </a:r>
            <a:r>
              <a:rPr lang="en-US" altLang="zh-TW" dirty="0" smtClean="0">
                <a:solidFill>
                  <a:srgbClr val="FF0000"/>
                </a:solidFill>
              </a:rPr>
              <a:t>--&gt; 0 ~ upperbound-1</a:t>
            </a:r>
          </a:p>
          <a:p>
            <a:pPr lvl="2"/>
            <a:r>
              <a:rPr lang="en-US" altLang="zh-TW" dirty="0" err="1" smtClean="0"/>
              <a:t>nextFloat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nextDouble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nextLong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二：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Math.random</a:t>
            </a:r>
            <a:r>
              <a:rPr lang="en-US" altLang="zh-TW" dirty="0" smtClean="0"/>
              <a:t>() --&gt;</a:t>
            </a:r>
            <a:r>
              <a:rPr lang="zh-TW" altLang="en-US" dirty="0" smtClean="0"/>
              <a:t>產生一個</a:t>
            </a:r>
            <a:r>
              <a:rPr lang="zh-TW" altLang="en-US" dirty="0"/>
              <a:t>浮</a:t>
            </a:r>
            <a:r>
              <a:rPr lang="zh-TW" altLang="en-US" dirty="0" smtClean="0"/>
              <a:t>點數，範圍： </a:t>
            </a:r>
            <a:r>
              <a:rPr lang="en-US" altLang="zh-TW" dirty="0" smtClean="0">
                <a:solidFill>
                  <a:srgbClr val="FF0000"/>
                </a:solidFill>
              </a:rPr>
              <a:t>0.0 &lt;=  V  &lt;  1.0    </a:t>
            </a:r>
            <a:r>
              <a:rPr lang="zh-TW" altLang="en-US" dirty="0" smtClean="0">
                <a:solidFill>
                  <a:srgbClr val="FF0000"/>
                </a:solidFill>
              </a:rPr>
              <a:t>注意！不含</a:t>
            </a:r>
            <a:r>
              <a:rPr lang="en-US" altLang="zh-TW" dirty="0" smtClean="0">
                <a:solidFill>
                  <a:srgbClr val="FF0000"/>
                </a:solidFill>
              </a:rPr>
              <a:t>1.0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還有其他方法</a:t>
            </a:r>
            <a:r>
              <a:rPr lang="zh-TW" altLang="en-US" dirty="0" smtClean="0">
                <a:solidFill>
                  <a:srgbClr val="FF0000"/>
                </a:solidFill>
              </a:rPr>
              <a:t>，可以自己上網查。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3103" y="1423179"/>
            <a:ext cx="2770632" cy="369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045853" cy="41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1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</a:t>
            </a:r>
            <a:r>
              <a:rPr lang="en-US" altLang="zh-TW" sz="1200" dirty="0" smtClean="0">
                <a:solidFill>
                  <a:srgbClr val="FF0000"/>
                </a:solidFill>
              </a:rPr>
              <a:t>!=</a:t>
            </a:r>
            <a:r>
              <a:rPr lang="en-US" altLang="zh-TW" sz="1200" dirty="0" smtClean="0">
                <a:solidFill>
                  <a:schemeClr val="tx1"/>
                </a:solidFill>
              </a:rPr>
              <a:t>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3102" y="2847928"/>
            <a:ext cx="2770632" cy="407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43" idx="0"/>
          </p:cNvCxnSpPr>
          <p:nvPr/>
        </p:nvCxnSpPr>
        <p:spPr>
          <a:xfrm flipH="1">
            <a:off x="3458418" y="1792658"/>
            <a:ext cx="1" cy="369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3"/>
            <a:ext cx="2586" cy="243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89587" y="4331854"/>
            <a:ext cx="1730413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修改輸入範圍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5159225" y="2736285"/>
            <a:ext cx="1280078" cy="19110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607919"/>
            <a:ext cx="749809" cy="4303266"/>
          </a:xfrm>
          <a:prstGeom prst="bentConnector3">
            <a:avLst>
              <a:gd name="adj1" fmla="val 6293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48176" y="467074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417028" y="53442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073102" y="2162137"/>
            <a:ext cx="2770632" cy="369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將輸入範圍重設為</a:t>
            </a:r>
            <a:r>
              <a:rPr lang="en-US" altLang="zh-TW" dirty="0">
                <a:solidFill>
                  <a:schemeClr val="tx1"/>
                </a:solidFill>
              </a:rPr>
              <a:t>1~100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>
            <a:stCxn id="43" idx="2"/>
            <a:endCxn id="11" idx="0"/>
          </p:cNvCxnSpPr>
          <p:nvPr/>
        </p:nvCxnSpPr>
        <p:spPr>
          <a:xfrm>
            <a:off x="3458418" y="2531616"/>
            <a:ext cx="0" cy="316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/>
              <a:t>下限數字</a:t>
            </a:r>
            <a:r>
              <a:rPr lang="zh-TW" altLang="en-US" dirty="0" smtClean="0"/>
              <a:t>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9043149" y="3316241"/>
            <a:ext cx="1123606" cy="799489"/>
          </a:xfrm>
          <a:prstGeom prst="arc">
            <a:avLst>
              <a:gd name="adj1" fmla="val 2541222"/>
              <a:gd name="adj2" fmla="val 311641"/>
            </a:avLst>
          </a:prstGeom>
          <a:ln w="203200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6836" y="462811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break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058495" y="3037305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continue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1997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3818</TotalTime>
  <Words>2888</Words>
  <Application>Microsoft Office PowerPoint</Application>
  <PresentationFormat>寬螢幕</PresentationFormat>
  <Paragraphs>616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Consolas</vt:lpstr>
      <vt:lpstr>Symbol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思考方式</vt:lpstr>
      <vt:lpstr>範例二參考程式碼</vt:lpstr>
      <vt:lpstr>練習七 星星直角三角形</vt:lpstr>
      <vt:lpstr>練習八 星星反直角三角形</vt:lpstr>
      <vt:lpstr>觀察Ｎ、Ｋ與星星數的關係</vt:lpstr>
      <vt:lpstr>練習九 星星靠右直角三角形</vt:lpstr>
      <vt:lpstr>思考方式</vt:lpstr>
      <vt:lpstr>練習十 找質數</vt:lpstr>
      <vt:lpstr>練習十 找質數   題目分析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插播小練習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82</cp:revision>
  <dcterms:created xsi:type="dcterms:W3CDTF">2020-11-22T09:17:23Z</dcterms:created>
  <dcterms:modified xsi:type="dcterms:W3CDTF">2022-08-11T13:13:17Z</dcterms:modified>
</cp:coreProperties>
</file>