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89" r:id="rId5"/>
    <p:sldId id="266" r:id="rId6"/>
    <p:sldId id="267" r:id="rId7"/>
    <p:sldId id="268" r:id="rId8"/>
    <p:sldId id="269" r:id="rId9"/>
    <p:sldId id="262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2" r:id="rId21"/>
    <p:sldId id="278" r:id="rId22"/>
    <p:sldId id="279" r:id="rId23"/>
    <p:sldId id="280" r:id="rId24"/>
    <p:sldId id="290" r:id="rId25"/>
    <p:sldId id="281" r:id="rId26"/>
    <p:sldId id="283" r:id="rId27"/>
    <p:sldId id="286" r:id="rId28"/>
    <p:sldId id="284" r:id="rId29"/>
    <p:sldId id="285" r:id="rId30"/>
    <p:sldId id="300" r:id="rId31"/>
    <p:sldId id="301" r:id="rId32"/>
    <p:sldId id="302" r:id="rId33"/>
    <p:sldId id="325" r:id="rId34"/>
    <p:sldId id="292" r:id="rId35"/>
    <p:sldId id="293" r:id="rId36"/>
    <p:sldId id="295" r:id="rId37"/>
    <p:sldId id="296" r:id="rId38"/>
    <p:sldId id="297" r:id="rId39"/>
    <p:sldId id="294" r:id="rId40"/>
    <p:sldId id="317" r:id="rId41"/>
    <p:sldId id="287" r:id="rId42"/>
    <p:sldId id="298" r:id="rId43"/>
    <p:sldId id="288" r:id="rId44"/>
    <p:sldId id="291" r:id="rId45"/>
    <p:sldId id="299" r:id="rId46"/>
    <p:sldId id="304" r:id="rId47"/>
    <p:sldId id="305" r:id="rId48"/>
    <p:sldId id="307" r:id="rId49"/>
    <p:sldId id="309" r:id="rId50"/>
    <p:sldId id="306" r:id="rId51"/>
    <p:sldId id="308" r:id="rId52"/>
    <p:sldId id="310" r:id="rId53"/>
    <p:sldId id="322" r:id="rId54"/>
    <p:sldId id="315" r:id="rId55"/>
    <p:sldId id="316" r:id="rId56"/>
    <p:sldId id="323" r:id="rId57"/>
    <p:sldId id="324" r:id="rId58"/>
    <p:sldId id="311" r:id="rId59"/>
    <p:sldId id="303" r:id="rId60"/>
    <p:sldId id="312" r:id="rId61"/>
    <p:sldId id="313" r:id="rId62"/>
    <p:sldId id="314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0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8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7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物件</a:t>
            </a:r>
            <a:r>
              <a:rPr lang="zh-TW" altLang="en-US" dirty="0" smtClean="0"/>
              <a:t>導向程式設計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111年8月5日星期五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事件的寫法在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中較為複雜的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，在進階的課程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再詳細解說。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320614" y="1720729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8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物件導向基本用法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以前頁的三個重點思考，撰寫類別程式碼。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產生物件後，就可以拿這個物件去應用了。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5697" y="3610944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宣告類別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撰寫類別</a:t>
            </a:r>
            <a:r>
              <a:rPr lang="zh-TW" altLang="en-US" dirty="0" smtClean="0">
                <a:solidFill>
                  <a:schemeClr val="tx1"/>
                </a:solidFill>
              </a:rPr>
              <a:t>程式碼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5938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</a:rPr>
              <a:t>new</a:t>
            </a:r>
            <a:r>
              <a:rPr lang="zh-TW" altLang="en-US" dirty="0" smtClean="0">
                <a:solidFill>
                  <a:schemeClr val="tx1"/>
                </a:solidFill>
              </a:rPr>
              <a:t>的方式產生物件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9282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對物件</a:t>
            </a:r>
            <a:r>
              <a:rPr lang="zh-TW" altLang="en-US" b="1" dirty="0" smtClean="0">
                <a:solidFill>
                  <a:schemeClr val="tx1"/>
                </a:solidFill>
              </a:rPr>
              <a:t>下命令</a:t>
            </a:r>
            <a:r>
              <a:rPr lang="zh-TW" altLang="en-US" dirty="0" smtClean="0">
                <a:solidFill>
                  <a:schemeClr val="tx1"/>
                </a:solidFill>
              </a:rPr>
              <a:t>或是設定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讀取</a:t>
            </a:r>
            <a:r>
              <a:rPr lang="zh-TW" altLang="en-US" b="1" dirty="0" smtClean="0">
                <a:solidFill>
                  <a:schemeClr val="tx1"/>
                </a:solidFill>
              </a:rPr>
              <a:t>屬性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163077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032868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下箭號 3"/>
          <p:cNvSpPr/>
          <p:nvPr/>
        </p:nvSpPr>
        <p:spPr>
          <a:xfrm>
            <a:off x="6974447" y="4676141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62184" y="455972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也許產生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zh-TW" altLang="en-US" dirty="0" smtClean="0">
                <a:solidFill>
                  <a:srgbClr val="C00000"/>
                </a:solidFill>
              </a:rPr>
              <a:t>，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影響別的物件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461854" y="5226370"/>
            <a:ext cx="2389099" cy="796259"/>
            <a:chOff x="6461854" y="5226370"/>
            <a:chExt cx="2389099" cy="796259"/>
          </a:xfrm>
        </p:grpSpPr>
        <p:sp>
          <p:nvSpPr>
            <p:cNvPr id="9" name="橢圓 8"/>
            <p:cNvSpPr/>
            <p:nvPr/>
          </p:nvSpPr>
          <p:spPr>
            <a:xfrm>
              <a:off x="6461854" y="5226370"/>
              <a:ext cx="1161288" cy="777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物件</a:t>
              </a:r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7689665" y="5245203"/>
              <a:ext cx="1161288" cy="777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物件</a:t>
              </a:r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</p:grpSp>
      <p:sp>
        <p:nvSpPr>
          <p:cNvPr id="13" name="向下箭號 12"/>
          <p:cNvSpPr/>
          <p:nvPr/>
        </p:nvSpPr>
        <p:spPr>
          <a:xfrm>
            <a:off x="8169725" y="4676140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185525" y="467301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也許會下指令給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>
                <a:solidFill>
                  <a:srgbClr val="C00000"/>
                </a:solidFill>
              </a:rPr>
              <a:t>別的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0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4" grpId="0" animBg="1"/>
      <p:bldP spid="5" grpId="0"/>
      <p:bldP spid="13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第一次寫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，練習封裝概念。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5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一張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卡有需要甚麼內容？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卡有甚麼方法操作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卡會產生甚麼事件？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06286" y="256591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屬性：</a:t>
            </a:r>
            <a:r>
              <a:rPr lang="zh-TW" altLang="en-US" b="1" dirty="0" smtClean="0">
                <a:solidFill>
                  <a:srgbClr val="0070C0"/>
                </a:solidFill>
              </a:rPr>
              <a:t>帳號、戶名、金額</a:t>
            </a:r>
            <a:r>
              <a:rPr lang="zh-TW" altLang="en-US" b="1" smtClean="0">
                <a:solidFill>
                  <a:srgbClr val="0070C0"/>
                </a:solidFill>
              </a:rPr>
              <a:t>、密碼</a:t>
            </a:r>
            <a:r>
              <a:rPr lang="zh-TW" altLang="en-US" b="1">
                <a:solidFill>
                  <a:srgbClr val="0070C0"/>
                </a:solidFill>
              </a:rPr>
              <a:t>、幣別</a:t>
            </a:r>
            <a:endParaRPr lang="en-US" altLang="zh-TW" b="1" smtClean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06286" y="373164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方法：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</a:t>
            </a:r>
            <a:r>
              <a:rPr lang="zh-TW" altLang="en-US" b="1" dirty="0">
                <a:solidFill>
                  <a:srgbClr val="0070C0"/>
                </a:solidFill>
              </a:rPr>
              <a:t>查詢、存錢、提錢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06286" y="48973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餘額不足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 Class(1)</a:t>
            </a:r>
            <a:br>
              <a:rPr lang="en-US" altLang="zh-TW" dirty="0" smtClean="0"/>
            </a:br>
            <a:r>
              <a:rPr lang="zh-TW" altLang="en-US" smtClean="0"/>
              <a:t>類別宣告範例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482418" cy="3880773"/>
          </a:xfrm>
        </p:spPr>
        <p:txBody>
          <a:bodyPr/>
          <a:lstStyle/>
          <a:p>
            <a:r>
              <a:rPr lang="zh-TW" altLang="en-US" dirty="0" smtClean="0"/>
              <a:t>先建立專案</a:t>
            </a:r>
            <a:r>
              <a:rPr lang="en-US" altLang="zh-TW" dirty="0" smtClean="0">
                <a:solidFill>
                  <a:srgbClr val="FF0000"/>
                </a:solidFill>
              </a:rPr>
              <a:t>Example10_01</a:t>
            </a:r>
          </a:p>
          <a:p>
            <a:pPr lvl="1"/>
            <a:r>
              <a:rPr lang="zh-TW" altLang="en-US" dirty="0"/>
              <a:t>開一個類別</a:t>
            </a:r>
            <a:r>
              <a:rPr lang="en-US" altLang="zh-TW" dirty="0"/>
              <a:t>Example10_01</a:t>
            </a:r>
            <a:r>
              <a:rPr lang="zh-TW" altLang="en-US" dirty="0" smtClean="0"/>
              <a:t>要</a:t>
            </a:r>
            <a:r>
              <a:rPr lang="zh-TW" altLang="en-US" dirty="0"/>
              <a:t>有</a:t>
            </a:r>
            <a:r>
              <a:rPr lang="en-US" altLang="zh-TW" dirty="0"/>
              <a:t>main</a:t>
            </a:r>
            <a:r>
              <a:rPr lang="zh-TW" altLang="en-US" dirty="0" smtClean="0"/>
              <a:t>的。不示範了喔。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類別需要放在單獨的檔案中，所以請點選新增類別。</a:t>
            </a:r>
            <a:endParaRPr lang="en-US" altLang="zh-TW" dirty="0" smtClean="0"/>
          </a:p>
          <a:p>
            <a:r>
              <a:rPr lang="en-US" altLang="zh-TW" dirty="0" smtClean="0"/>
              <a:t>Name</a:t>
            </a:r>
            <a:r>
              <a:rPr lang="zh-TW" altLang="en-US" dirty="0" smtClean="0"/>
              <a:t>請填入</a:t>
            </a:r>
            <a:r>
              <a:rPr lang="en-US" altLang="zh-TW" dirty="0" err="1" smtClean="0"/>
              <a:t>IC_Card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不要勾選！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產生空的類別檔案如下：</a:t>
            </a:r>
            <a:endParaRPr lang="en-US" altLang="zh-TW" dirty="0" smtClean="0"/>
          </a:p>
          <a:p>
            <a:pPr lvl="1"/>
            <a:r>
              <a:rPr lang="zh-TW" altLang="en-US" dirty="0"/>
              <a:t>類別名稱已填好</a:t>
            </a:r>
            <a:r>
              <a:rPr lang="en-US" altLang="zh-TW" dirty="0"/>
              <a:t>(</a:t>
            </a:r>
            <a:r>
              <a:rPr lang="zh-TW" altLang="en-US" dirty="0"/>
              <a:t>藍色字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60" y="1033272"/>
            <a:ext cx="4963523" cy="54220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083" y="4935299"/>
            <a:ext cx="3422237" cy="1602269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6366617" y="3375589"/>
            <a:ext cx="1940707" cy="12373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048256" y="2944368"/>
            <a:ext cx="5832920" cy="2467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284464" y="2839118"/>
            <a:ext cx="756899" cy="351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335316" y="4612952"/>
            <a:ext cx="2562839" cy="210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255" y="1570850"/>
            <a:ext cx="6718745" cy="47493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en-US" altLang="zh-TW" dirty="0" smtClean="0"/>
              <a:t> class</a:t>
            </a:r>
            <a:r>
              <a:rPr lang="zh-TW" altLang="en-US" dirty="0" smtClean="0"/>
              <a:t>撰寫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基本入門款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屬性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Account</a:t>
            </a:r>
            <a:r>
              <a:rPr lang="zh-TW" altLang="en-US" dirty="0" smtClean="0"/>
              <a:t>：帳號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</a:t>
            </a:r>
            <a:r>
              <a:rPr lang="zh-TW" altLang="en-US" dirty="0" smtClean="0"/>
              <a:t> ：戶名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money</a:t>
            </a:r>
            <a:r>
              <a:rPr lang="zh-TW" altLang="en-US" dirty="0" smtClean="0"/>
              <a:t> ：餘額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password</a:t>
            </a:r>
            <a:r>
              <a:rPr lang="zh-TW" altLang="en-US" dirty="0" smtClean="0"/>
              <a:t>：密碼</a:t>
            </a:r>
            <a:endParaRPr lang="en-US" altLang="zh-TW" dirty="0"/>
          </a:p>
          <a:p>
            <a:r>
              <a:rPr lang="en-US" altLang="zh-TW" dirty="0" err="1" smtClean="0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Deposit(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：存款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Withdraw(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：提款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Balance()</a:t>
            </a:r>
            <a:r>
              <a:rPr lang="zh-TW" altLang="en-US" dirty="0" smtClean="0"/>
              <a:t> ：餘額查詢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Void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ShowBalance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：顯示帳戶資料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944368" y="1918139"/>
            <a:ext cx="3172968" cy="770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788920" y="2160589"/>
            <a:ext cx="3328416" cy="8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788920" y="2456403"/>
            <a:ext cx="3328416" cy="981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381808" y="2953512"/>
            <a:ext cx="1714192" cy="14745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616561" y="3822192"/>
            <a:ext cx="1479439" cy="1092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832668" y="4672584"/>
            <a:ext cx="2263332" cy="760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826316" y="5550408"/>
            <a:ext cx="1269684" cy="186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8" y="940279"/>
            <a:ext cx="5620356" cy="54810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584276" cy="3880773"/>
          </a:xfrm>
        </p:spPr>
        <p:txBody>
          <a:bodyPr/>
          <a:lstStyle/>
          <a:p>
            <a:r>
              <a:rPr lang="zh-TW" altLang="en-US" dirty="0" smtClean="0"/>
              <a:t>回到類別</a:t>
            </a:r>
            <a:r>
              <a:rPr lang="en-US" altLang="zh-TW" dirty="0" smtClean="0"/>
              <a:t>Example10_01</a:t>
            </a:r>
          </a:p>
          <a:p>
            <a:pPr lvl="1"/>
            <a:r>
              <a:rPr lang="zh-TW" altLang="en-US" dirty="0" smtClean="0"/>
              <a:t>有</a:t>
            </a:r>
            <a:r>
              <a:rPr lang="en-US" altLang="zh-TW" dirty="0"/>
              <a:t>main</a:t>
            </a:r>
            <a:r>
              <a:rPr lang="zh-TW" altLang="en-US" smtClean="0"/>
              <a:t>的那一個。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IC_Card</a:t>
            </a:r>
            <a:r>
              <a:rPr lang="zh-TW" altLang="en-US" b="1" dirty="0" smtClean="0">
                <a:solidFill>
                  <a:srgbClr val="FF0000"/>
                </a:solidFill>
              </a:rPr>
              <a:t>的使用，必須要</a:t>
            </a:r>
            <a:r>
              <a:rPr lang="en-US" altLang="zh-TW" b="1" dirty="0" smtClean="0">
                <a:solidFill>
                  <a:srgbClr val="FF0000"/>
                </a:solidFill>
              </a:rPr>
              <a:t>new</a:t>
            </a:r>
            <a:r>
              <a:rPr lang="zh-TW" altLang="en-US" b="1" dirty="0" smtClean="0">
                <a:solidFill>
                  <a:srgbClr val="FF0000"/>
                </a:solidFill>
              </a:rPr>
              <a:t>出物件！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屬性可以用下面語法存取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r>
              <a:rPr lang="zh-TW" altLang="en-US" dirty="0"/>
              <a:t>可以用下面</a:t>
            </a:r>
            <a:r>
              <a:rPr lang="zh-TW" altLang="en-US" dirty="0" smtClean="0"/>
              <a:t>語法呼叫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執行結果：</a:t>
            </a:r>
            <a:endParaRPr lang="en-US" altLang="zh-TW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4855464" y="1930401"/>
            <a:ext cx="1444752" cy="1077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4343400" y="4133088"/>
            <a:ext cx="1956816" cy="173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710940" y="2642616"/>
            <a:ext cx="2589276" cy="841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89" y="5198708"/>
            <a:ext cx="3647766" cy="13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有問題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這樣的類別宣告是有缺陷的！因為沒有將資料封裝起來！</a:t>
            </a:r>
            <a:endParaRPr lang="en-US" altLang="zh-TW" dirty="0" smtClean="0"/>
          </a:p>
          <a:p>
            <a:r>
              <a:rPr lang="zh-TW" altLang="en-US" dirty="0"/>
              <a:t>換句話講</a:t>
            </a:r>
            <a:r>
              <a:rPr lang="zh-TW" altLang="en-US" dirty="0" smtClean="0"/>
              <a:t>，資料可以被任意修改的！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跟自助餐一</a:t>
            </a:r>
            <a:r>
              <a:rPr lang="zh-TW" altLang="en-US" dirty="0"/>
              <a:t>樣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這三行最是清楚</a:t>
            </a:r>
            <a:r>
              <a:rPr lang="zh-TW" altLang="en-US" dirty="0" smtClean="0"/>
              <a:t>，資料完全不設防！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所以要引入資料</a:t>
            </a:r>
            <a:r>
              <a:rPr lang="zh-TW" altLang="en-US" dirty="0" smtClean="0"/>
              <a:t>保護封裝概念</a:t>
            </a:r>
            <a:r>
              <a:rPr lang="zh-TW" altLang="en-US" dirty="0"/>
              <a:t>了！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8" y="3378517"/>
            <a:ext cx="3886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Public, protected, private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資料保護等級有三種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Public</a:t>
            </a:r>
            <a:r>
              <a:rPr lang="zh-TW" altLang="en-US" dirty="0" smtClean="0"/>
              <a:t>：</a:t>
            </a:r>
            <a:r>
              <a:rPr lang="zh-TW" altLang="en-US" dirty="0"/>
              <a:t>公開的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：保護的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private</a:t>
            </a:r>
            <a:r>
              <a:rPr lang="zh-TW" altLang="en-US" dirty="0" smtClean="0"/>
              <a:t>：私有的</a:t>
            </a:r>
            <a:endParaRPr lang="en-US" altLang="zh-TW" dirty="0" smtClean="0"/>
          </a:p>
          <a:p>
            <a:r>
              <a:rPr lang="zh-TW" altLang="en-US" dirty="0"/>
              <a:t>公開的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門牌、門鈴、門</a:t>
            </a:r>
            <a:r>
              <a:rPr lang="zh-TW" altLang="en-US" dirty="0" smtClean="0"/>
              <a:t>把、門簾、夜燈</a:t>
            </a:r>
            <a:endParaRPr lang="en-US" altLang="zh-TW" dirty="0" smtClean="0"/>
          </a:p>
          <a:p>
            <a:r>
              <a:rPr lang="zh-TW" altLang="en-US" dirty="0"/>
              <a:t>保護的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客廳電視、飲水機、沙發、音響、</a:t>
            </a:r>
            <a:r>
              <a:rPr lang="zh-TW" altLang="en-US" dirty="0" smtClean="0"/>
              <a:t>電燈</a:t>
            </a:r>
            <a:endParaRPr lang="en-US" altLang="zh-TW" dirty="0" smtClean="0"/>
          </a:p>
          <a:p>
            <a:r>
              <a:rPr lang="zh-TW" altLang="en-US" dirty="0"/>
              <a:t>私有的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/>
              <a:t>床、枕頭、臥室燈、衣櫃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853492" y="2020824"/>
            <a:ext cx="3530711" cy="330784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44368" y="2688337"/>
            <a:ext cx="3020558" cy="2249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64408" y="3145536"/>
            <a:ext cx="3593592" cy="1243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008376" y="2825496"/>
            <a:ext cx="3538728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en-US" altLang="zh-TW" dirty="0" smtClean="0"/>
          </a:p>
          <a:p>
            <a:r>
              <a:rPr lang="zh-TW" altLang="en-US" dirty="0"/>
              <a:t>很抽象的概念</a:t>
            </a:r>
            <a:r>
              <a:rPr lang="zh-TW" altLang="en-US" dirty="0" smtClean="0"/>
              <a:t>，要用心想、耐著睡意、努力理解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再次複習物件導向的概念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936969" cy="3880773"/>
          </a:xfrm>
        </p:spPr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公開的：地址</a:t>
            </a:r>
            <a:r>
              <a:rPr lang="zh-TW" altLang="en-US" dirty="0"/>
              <a:t>、房子</a:t>
            </a:r>
            <a:r>
              <a:rPr lang="zh-TW" altLang="en-US" dirty="0" smtClean="0"/>
              <a:t>顏色、窗戶樣式</a:t>
            </a:r>
            <a:r>
              <a:rPr lang="zh-TW" altLang="en-US" dirty="0"/>
              <a:t>、門的</a:t>
            </a:r>
            <a:r>
              <a:rPr lang="zh-TW" altLang="en-US" dirty="0" smtClean="0"/>
              <a:t>樣式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：電視機型號、洗衣機廠牌、浴室牆壁顏色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公開的</a:t>
            </a:r>
            <a:r>
              <a:rPr lang="zh-TW" altLang="en-US" dirty="0" smtClean="0"/>
              <a:t>：電鈴可以按、電話可以打、門可以敲、窗戶可以丟石頭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：開關電視、電燈、瓦斯爐、冷氣、冰箱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事件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火警警報器發出</a:t>
            </a:r>
            <a:r>
              <a:rPr lang="zh-TW" altLang="en-US" dirty="0" smtClean="0"/>
              <a:t>警報、防盜系統發出警報、排放家庭汙水到下水道、廚房油煙排到外面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不一定有人會鳥</a:t>
            </a:r>
            <a:r>
              <a:rPr lang="zh-TW" altLang="en-US" dirty="0" smtClean="0"/>
              <a:t>你。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767750" y="1696085"/>
            <a:ext cx="3530711" cy="33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改進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加入資料封裝概念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4646696" cy="3880773"/>
          </a:xfrm>
        </p:spPr>
        <p:txBody>
          <a:bodyPr/>
          <a:lstStyle/>
          <a:p>
            <a:r>
              <a:rPr lang="zh-TW" altLang="en-US" dirty="0" smtClean="0"/>
              <a:t>將程式碼做如右的修改</a:t>
            </a:r>
            <a:endParaRPr lang="en-US" altLang="zh-TW" dirty="0" smtClean="0"/>
          </a:p>
          <a:p>
            <a:pPr lvl="1"/>
            <a:r>
              <a:rPr lang="zh-TW" altLang="en-US" dirty="0"/>
              <a:t>將三個屬性改為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增加兩個用來讀取屬性的方法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GetAccount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至於</a:t>
            </a:r>
            <a:r>
              <a:rPr lang="en-US" altLang="zh-TW" dirty="0"/>
              <a:t>money</a:t>
            </a:r>
            <a:r>
              <a:rPr lang="zh-TW" altLang="en-US" dirty="0"/>
              <a:t>屬性的操作前面已經寫好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如此一來，</a:t>
            </a:r>
            <a:r>
              <a:rPr lang="en-US" altLang="zh-TW" dirty="0"/>
              <a:t>account</a:t>
            </a:r>
            <a:r>
              <a:rPr lang="zh-TW" altLang="en-US" dirty="0"/>
              <a:t>及</a:t>
            </a:r>
            <a:r>
              <a:rPr lang="en-US" altLang="zh-TW" dirty="0"/>
              <a:t>name</a:t>
            </a:r>
            <a:r>
              <a:rPr lang="zh-TW" altLang="en-US" dirty="0"/>
              <a:t>變成只能</a:t>
            </a:r>
            <a:r>
              <a:rPr lang="zh-TW" altLang="en-US" dirty="0" smtClean="0"/>
              <a:t>讀取而無法修改的</a:t>
            </a:r>
            <a:r>
              <a:rPr lang="zh-TW" altLang="en-US" b="1" dirty="0" smtClean="0">
                <a:solidFill>
                  <a:srgbClr val="FF0000"/>
                </a:solidFill>
              </a:rPr>
              <a:t>唯讀</a:t>
            </a:r>
            <a:r>
              <a:rPr lang="en-US" altLang="zh-TW" b="1" dirty="0" smtClean="0">
                <a:solidFill>
                  <a:srgbClr val="FF0000"/>
                </a:solidFill>
              </a:rPr>
              <a:t>(read only)</a:t>
            </a:r>
            <a:r>
              <a:rPr lang="zh-TW" altLang="en-US" dirty="0" smtClean="0"/>
              <a:t>屬性了。</a:t>
            </a:r>
            <a:endParaRPr lang="en-US" altLang="zh-TW" dirty="0" smtClean="0"/>
          </a:p>
          <a:p>
            <a:r>
              <a:rPr lang="zh-TW" altLang="en-US" dirty="0" smtClean="0"/>
              <a:t>且三個屬性都是私有的，外界不再可以直接存取得到。無法任意修改。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10" y="1776576"/>
            <a:ext cx="4743450" cy="4362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13691" y="2033899"/>
            <a:ext cx="957129" cy="700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22237" y="2906667"/>
            <a:ext cx="3255947" cy="2118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67691" y="5395031"/>
            <a:ext cx="400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但是！這樣一來，一開始的</a:t>
            </a:r>
            <a:r>
              <a:rPr lang="en-US" altLang="zh-TW" b="1" dirty="0">
                <a:solidFill>
                  <a:srgbClr val="FF0000"/>
                </a:solidFill>
              </a:rPr>
              <a:t>account</a:t>
            </a:r>
            <a:r>
              <a:rPr lang="zh-TW" altLang="en-US" b="1" dirty="0">
                <a:solidFill>
                  <a:srgbClr val="FF0000"/>
                </a:solidFill>
              </a:rPr>
              <a:t>及</a:t>
            </a:r>
            <a:r>
              <a:rPr lang="en-US" altLang="zh-TW" b="1" dirty="0">
                <a:solidFill>
                  <a:srgbClr val="FF0000"/>
                </a:solidFill>
              </a:rPr>
              <a:t>name</a:t>
            </a:r>
            <a:r>
              <a:rPr lang="zh-TW" altLang="en-US" b="1" dirty="0">
                <a:solidFill>
                  <a:srgbClr val="FF0000"/>
                </a:solidFill>
              </a:rPr>
              <a:t>如何指定內容呢</a:t>
            </a:r>
            <a:r>
              <a:rPr lang="zh-TW" altLang="en-US" b="1" dirty="0" smtClean="0">
                <a:solidFill>
                  <a:srgbClr val="FF0000"/>
                </a:solidFill>
              </a:rPr>
              <a:t>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2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</a:t>
            </a:r>
            <a:r>
              <a:rPr lang="zh-TW" altLang="en-US" dirty="0" smtClean="0"/>
              <a:t>的建構函式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35141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甚麼是建構式？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它是用來在物件被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的時候做初始化的動作。</a:t>
            </a:r>
            <a:endParaRPr lang="en-US" altLang="zh-TW" dirty="0" smtClean="0"/>
          </a:p>
          <a:p>
            <a:r>
              <a:rPr lang="zh-TW" altLang="en-US" dirty="0"/>
              <a:t>系統</a:t>
            </a:r>
            <a:r>
              <a:rPr lang="zh-TW" altLang="en-US" dirty="0" smtClean="0"/>
              <a:t>會自己呼叫</a:t>
            </a:r>
            <a:r>
              <a:rPr lang="zh-TW" altLang="en-US" dirty="0"/>
              <a:t>執行適當的建構式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程式碼修改如右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smtClean="0"/>
              <a:t>public </a:t>
            </a:r>
            <a:r>
              <a:rPr lang="en-US" altLang="zh-TW" dirty="0" err="1" smtClean="0"/>
              <a:t>IC_Card</a:t>
            </a:r>
            <a:r>
              <a:rPr lang="zh-TW" altLang="en-US" dirty="0" smtClean="0"/>
              <a:t>函式</a:t>
            </a:r>
            <a:endParaRPr lang="en-US" altLang="zh-TW" dirty="0" smtClean="0"/>
          </a:p>
          <a:p>
            <a:pPr lvl="1"/>
            <a:r>
              <a:rPr lang="zh-TW" altLang="en-US" dirty="0"/>
              <a:t>在函式中傳入</a:t>
            </a:r>
            <a:r>
              <a:rPr lang="zh-TW" altLang="en-US" dirty="0" smtClean="0"/>
              <a:t>參數，用來指定</a:t>
            </a:r>
            <a:r>
              <a:rPr lang="en-US" altLang="zh-TW" dirty="0" err="1" smtClean="0"/>
              <a:t>accoun</a:t>
            </a:r>
            <a:r>
              <a:rPr lang="zh-TW" altLang="en-US" dirty="0" smtClean="0"/>
              <a:t>跟</a:t>
            </a:r>
            <a:r>
              <a:rPr lang="en-US" altLang="zh-TW" dirty="0" smtClean="0"/>
              <a:t>name</a:t>
            </a:r>
          </a:p>
          <a:p>
            <a:r>
              <a:rPr lang="zh-TW" altLang="en-US" dirty="0"/>
              <a:t>寫建構式的規定：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建</a:t>
            </a:r>
            <a:r>
              <a:rPr lang="zh-TW" altLang="en-US" b="1" dirty="0">
                <a:solidFill>
                  <a:srgbClr val="FF0000"/>
                </a:solidFill>
              </a:rPr>
              <a:t>構式的名字跟類別名稱必須相同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建構式無傳回值，也不用寫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建構式一定是</a:t>
            </a:r>
            <a:r>
              <a:rPr lang="en-US" altLang="zh-TW" b="1" dirty="0">
                <a:solidFill>
                  <a:srgbClr val="FF0000"/>
                </a:solidFill>
              </a:rPr>
              <a:t>public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03" y="2333268"/>
            <a:ext cx="5991225" cy="3028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29883" y="3281585"/>
            <a:ext cx="5426581" cy="1657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7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21" y="1786070"/>
            <a:ext cx="4995277" cy="48714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r>
              <a:rPr lang="en-US" altLang="zh-TW" dirty="0" smtClean="0"/>
              <a:t>Example10_01</a:t>
            </a:r>
            <a:r>
              <a:rPr lang="zh-TW" altLang="en-US" dirty="0" smtClean="0"/>
              <a:t>的修改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1527" y="2328254"/>
            <a:ext cx="2837205" cy="124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862914" y="1292424"/>
            <a:ext cx="761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+mn-ea"/>
              </a:rPr>
              <a:t>直接存取屬性改為執行指定方法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800" b="1" dirty="0" smtClean="0">
                <a:solidFill>
                  <a:srgbClr val="FF0000"/>
                </a:solidFill>
                <a:latin typeface="+mn-ea"/>
              </a:rPr>
              <a:t>呼叫指定方法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zh-TW" altLang="en-US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90" y="1786069"/>
            <a:ext cx="6040879" cy="48714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90594" y="2432400"/>
            <a:ext cx="4361767" cy="710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443672" y="3973795"/>
            <a:ext cx="700754" cy="100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3580862">
            <a:off x="10217878" y="3963066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3580862">
            <a:off x="9982353" y="5042326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3580862">
            <a:off x="9941895" y="6081920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</a:t>
            </a:r>
            <a:r>
              <a:rPr lang="en-US" altLang="zh-TW" dirty="0"/>
              <a:t>Example10_01</a:t>
            </a:r>
            <a:r>
              <a:rPr lang="zh-TW" altLang="en-US" dirty="0" smtClean="0"/>
              <a:t>的再修改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77334" y="2160589"/>
            <a:ext cx="3656922" cy="3880773"/>
          </a:xfrm>
        </p:spPr>
        <p:txBody>
          <a:bodyPr/>
          <a:lstStyle/>
          <a:p>
            <a:r>
              <a:rPr lang="zh-TW" altLang="en-US" dirty="0" smtClean="0"/>
              <a:t>顯示帳戶餘額的部分，改呼叫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ShowBalance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zh-TW" altLang="en-US" dirty="0"/>
              <a:t>在有需要時自行增加</a:t>
            </a:r>
            <a:r>
              <a:rPr lang="en-US" altLang="zh-TW" dirty="0"/>
              <a:t>Method</a:t>
            </a:r>
            <a:r>
              <a:rPr lang="zh-TW" altLang="en-US" dirty="0" smtClean="0"/>
              <a:t>，可以讓程式更簡潔。也更符合物件導向的運行概念。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709" y="1953373"/>
            <a:ext cx="6448243" cy="429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物件導向的大原則之一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100" dirty="0">
                <a:solidFill>
                  <a:srgbClr val="FF0000"/>
                </a:solidFill>
              </a:rPr>
              <a:t>屬性應該盡可能封裝</a:t>
            </a:r>
            <a:r>
              <a:rPr lang="zh-TW" altLang="en-US" sz="3100" dirty="0" smtClean="0">
                <a:solidFill>
                  <a:srgbClr val="FF0000"/>
                </a:solidFill>
              </a:rPr>
              <a:t>起來，只用公開的方法去操作</a:t>
            </a:r>
            <a:endParaRPr lang="zh-TW" altLang="en-US" sz="31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也就是屬性應該都是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的。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出現無法封裝的</a:t>
            </a:r>
            <a:r>
              <a:rPr lang="zh-TW" altLang="en-US" dirty="0" smtClean="0"/>
              <a:t>屬性</a:t>
            </a:r>
            <a:r>
              <a:rPr lang="zh-TW" altLang="en-US" dirty="0"/>
              <a:t>，也就是只要屬性改為</a:t>
            </a:r>
            <a:r>
              <a:rPr lang="en-US" altLang="zh-TW" dirty="0"/>
              <a:t>private</a:t>
            </a:r>
            <a:r>
              <a:rPr lang="zh-TW" altLang="en-US" dirty="0"/>
              <a:t>後會造成程式開發困擾</a:t>
            </a:r>
            <a:r>
              <a:rPr lang="zh-TW" altLang="en-US" dirty="0" smtClean="0"/>
              <a:t>，這多半是物件導向的類別規劃設計有問題，應該重新檢視類別的設計。</a:t>
            </a:r>
            <a:endParaRPr lang="en-US" altLang="zh-TW" dirty="0" smtClean="0"/>
          </a:p>
          <a:p>
            <a:r>
              <a:rPr lang="zh-TW" altLang="en-US" dirty="0" smtClean="0"/>
              <a:t>所有屬性應該透過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或是類似功能的其他方法操作之。</a:t>
            </a:r>
            <a:endParaRPr lang="en-US" altLang="zh-TW" dirty="0" smtClean="0"/>
          </a:p>
          <a:p>
            <a:pPr lvl="1"/>
            <a:r>
              <a:rPr lang="zh-TW" altLang="en-US" dirty="0"/>
              <a:t>所有對屬性的操作變得可受</a:t>
            </a:r>
            <a:r>
              <a:rPr lang="zh-TW" altLang="en-US" dirty="0" smtClean="0"/>
              <a:t>控制與監督。</a:t>
            </a:r>
            <a:endParaRPr lang="en-US" altLang="zh-TW" dirty="0" smtClean="0"/>
          </a:p>
          <a:p>
            <a:r>
              <a:rPr lang="zh-TW" altLang="en-US" dirty="0"/>
              <a:t>如果只提供</a:t>
            </a:r>
            <a:r>
              <a:rPr lang="en-US" altLang="zh-TW" dirty="0"/>
              <a:t>Get</a:t>
            </a:r>
            <a:r>
              <a:rPr lang="zh-TW" altLang="en-US" dirty="0" smtClean="0"/>
              <a:t>類讀取值的</a:t>
            </a:r>
            <a:r>
              <a:rPr lang="zh-TW" altLang="en-US" dirty="0"/>
              <a:t>方法，那麼屬性就是成為所謂的</a:t>
            </a:r>
            <a:r>
              <a:rPr lang="zh-TW" altLang="en-US" dirty="0" smtClean="0"/>
              <a:t>唯讀</a:t>
            </a:r>
            <a:r>
              <a:rPr lang="en-US" altLang="zh-TW" dirty="0" smtClean="0"/>
              <a:t>(read only)</a:t>
            </a:r>
            <a:r>
              <a:rPr lang="zh-TW" altLang="en-US" dirty="0" smtClean="0"/>
              <a:t>屬性。</a:t>
            </a:r>
            <a:endParaRPr lang="en-US" altLang="zh-TW" dirty="0" smtClean="0"/>
          </a:p>
          <a:p>
            <a:r>
              <a:rPr lang="zh-TW" altLang="en-US" dirty="0"/>
              <a:t>物件的初始化大致上都應該在建構式中</a:t>
            </a:r>
            <a:r>
              <a:rPr lang="zh-TW" altLang="en-US" dirty="0" smtClean="0"/>
              <a:t>完成。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zh-TW" altLang="en-US" dirty="0"/>
              <a:t>值的初始化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周邊介面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甚至是對應的硬體</a:t>
            </a:r>
            <a:r>
              <a:rPr lang="en-US" altLang="zh-TW" dirty="0" smtClean="0"/>
              <a:t>)</a:t>
            </a:r>
            <a:r>
              <a:rPr lang="zh-TW" altLang="en-US" dirty="0" smtClean="0"/>
              <a:t>初始化。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414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類別再改進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屬性已封裝</a:t>
            </a:r>
            <a:endParaRPr lang="en-US" altLang="zh-TW" dirty="0" smtClean="0"/>
          </a:p>
          <a:p>
            <a:r>
              <a:rPr lang="zh-TW" altLang="en-US" dirty="0"/>
              <a:t>方法已</a:t>
            </a:r>
            <a:r>
              <a:rPr lang="zh-TW" altLang="en-US" dirty="0" smtClean="0"/>
              <a:t>提供</a:t>
            </a:r>
            <a:endParaRPr lang="en-US" altLang="zh-TW" dirty="0" smtClean="0"/>
          </a:p>
          <a:p>
            <a:r>
              <a:rPr lang="zh-TW" altLang="en-US" dirty="0"/>
              <a:t>但是事件</a:t>
            </a:r>
            <a:r>
              <a:rPr lang="zh-TW" altLang="en-US" dirty="0" smtClean="0"/>
              <a:t>呢？</a:t>
            </a:r>
            <a:endParaRPr lang="en-US" altLang="zh-TW" dirty="0" smtClean="0"/>
          </a:p>
          <a:p>
            <a:pPr lvl="1"/>
            <a:r>
              <a:rPr lang="zh-TW" altLang="en-US" b="1" dirty="0"/>
              <a:t>餘額</a:t>
            </a:r>
            <a:r>
              <a:rPr lang="zh-TW" altLang="en-US" b="1" dirty="0" smtClean="0"/>
              <a:t>不足 </a:t>
            </a:r>
            <a:r>
              <a:rPr lang="zh-TW" altLang="en-US" dirty="0" smtClean="0"/>
              <a:t>事件還沒實作</a:t>
            </a:r>
            <a:endParaRPr lang="en-US" altLang="zh-TW" dirty="0" smtClean="0"/>
          </a:p>
          <a:p>
            <a:pPr lvl="1"/>
            <a:r>
              <a:rPr lang="zh-TW" altLang="en-US" dirty="0"/>
              <a:t>當發生餘額不足時，應該發出事件給關心這件事的物件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zh-TW" altLang="en-US" dirty="0"/>
              <a:t>再</a:t>
            </a:r>
            <a:r>
              <a:rPr lang="zh-TW" altLang="en-US" dirty="0" smtClean="0"/>
              <a:t>改版</a:t>
            </a:r>
            <a:r>
              <a:rPr lang="zh-TW" altLang="en-US" dirty="0"/>
              <a:t>，增加事件的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zh-TW" altLang="en-US" dirty="0" smtClean="0"/>
              <a:t>其實是加入</a:t>
            </a:r>
            <a:r>
              <a:rPr lang="en-US" altLang="zh-TW" dirty="0" smtClean="0"/>
              <a:t>Call </a:t>
            </a:r>
            <a:r>
              <a:rPr lang="en-US" altLang="zh-TW" dirty="0"/>
              <a:t>back</a:t>
            </a:r>
            <a:r>
              <a:rPr lang="zh-TW" altLang="en-US" dirty="0" smtClean="0"/>
              <a:t>機制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24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Event</a:t>
            </a:r>
            <a:r>
              <a:rPr lang="zh-TW" altLang="en-US" dirty="0"/>
              <a:t>的觀念已及程式</a:t>
            </a:r>
            <a:r>
              <a:rPr lang="zh-TW" altLang="en-US" dirty="0" smtClean="0"/>
              <a:t>寫作較為複雜，初學者不建議立刻投入太多精力在學這件事，容易昏頭，可以稍後再撿回來練習。</a:t>
            </a:r>
            <a:endParaRPr lang="en-US" altLang="zh-TW" dirty="0" smtClean="0"/>
          </a:p>
          <a:p>
            <a:r>
              <a:rPr lang="zh-TW" altLang="en-US" dirty="0" smtClean="0"/>
              <a:t>大致上的概念如下圖：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700400" y="3627947"/>
            <a:ext cx="2858475" cy="1943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B</a:t>
            </a:r>
          </a:p>
          <a:p>
            <a:pPr algn="ctr"/>
            <a:r>
              <a:rPr lang="zh-TW" altLang="en-US" sz="1600" dirty="0" smtClean="0"/>
              <a:t>有定義一個事件，指定介面是事件的介面</a:t>
            </a:r>
            <a:r>
              <a:rPr lang="en-US" altLang="zh-TW" sz="1600" smtClean="0"/>
              <a:t>C</a:t>
            </a:r>
            <a:endParaRPr lang="en-US" altLang="zh-TW" sz="1600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2437" y="3747589"/>
            <a:ext cx="2606467" cy="1824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A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600" dirty="0" smtClean="0"/>
              <a:t>有</a:t>
            </a:r>
            <a:r>
              <a:rPr lang="zh-TW" altLang="en-US" sz="1600" dirty="0"/>
              <a:t>專門</a:t>
            </a:r>
            <a:r>
              <a:rPr lang="zh-TW" altLang="en-US" sz="1600" dirty="0" smtClean="0"/>
              <a:t>處理</a:t>
            </a:r>
            <a:r>
              <a:rPr lang="zh-TW" altLang="en-US" sz="1600" dirty="0"/>
              <a:t>事件</a:t>
            </a:r>
            <a:r>
              <a:rPr lang="zh-TW" altLang="en-US" sz="1600" dirty="0" smtClean="0"/>
              <a:t>的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方法</a:t>
            </a:r>
            <a:r>
              <a:rPr lang="en-US" altLang="zh-TW" sz="1600" b="1" dirty="0"/>
              <a:t>m</a:t>
            </a:r>
            <a:r>
              <a:rPr lang="en-US" altLang="zh-TW" sz="1600" b="1" dirty="0" smtClean="0"/>
              <a:t>();</a:t>
            </a:r>
          </a:p>
          <a:p>
            <a:pPr algn="ctr"/>
            <a:r>
              <a:rPr lang="zh-TW" altLang="en-US" sz="1600" dirty="0" smtClean="0"/>
              <a:t>這個方法是依照事件的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介面</a:t>
            </a:r>
            <a:r>
              <a:rPr lang="en-US" altLang="zh-TW" sz="1600" dirty="0" smtClean="0"/>
              <a:t>C</a:t>
            </a:r>
            <a:r>
              <a:rPr lang="zh-TW" altLang="en-US" sz="1600" dirty="0" smtClean="0"/>
              <a:t>去寫的。</a:t>
            </a:r>
            <a:endParaRPr lang="zh-TW" altLang="en-US" sz="16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698904" y="4100975"/>
            <a:ext cx="30014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805969" y="3793198"/>
            <a:ext cx="249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註冊登記它要關注這個事件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10556" y="4495088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程式執行中，這個事件發生了！</a:t>
            </a:r>
            <a:endParaRPr lang="en-US" altLang="zh-TW" sz="1400" dirty="0" smtClean="0"/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檢查是否有人註冊過這個事件。</a:t>
            </a:r>
            <a:endParaRPr lang="en-US" altLang="zh-TW" sz="1400" dirty="0" smtClean="0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698904" y="5018308"/>
            <a:ext cx="300149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956651" y="4710530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/>
              <a:t>4.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B</a:t>
            </a:r>
            <a:r>
              <a:rPr lang="zh-TW" altLang="en-US" sz="1400" dirty="0" smtClean="0"/>
              <a:t>回</a:t>
            </a:r>
            <a:r>
              <a:rPr lang="en-US" altLang="zh-TW" sz="1400" dirty="0" smtClean="0"/>
              <a:t>call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A</a:t>
            </a:r>
            <a:r>
              <a:rPr lang="zh-TW" altLang="en-US" sz="1400" dirty="0" smtClean="0"/>
              <a:t>的</a:t>
            </a:r>
            <a:r>
              <a:rPr lang="en-US" altLang="zh-TW" sz="1400" dirty="0" smtClean="0"/>
              <a:t>m()</a:t>
            </a:r>
            <a:endParaRPr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093117" y="5383850"/>
            <a:ext cx="2204815" cy="10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事件的介面</a:t>
            </a:r>
            <a:r>
              <a:rPr lang="en-US" altLang="zh-TW" sz="1600" dirty="0" smtClean="0"/>
              <a:t>C</a:t>
            </a:r>
          </a:p>
          <a:p>
            <a:pPr algn="ctr"/>
            <a:endParaRPr lang="en-US" altLang="zh-TW" sz="1600" dirty="0" smtClean="0"/>
          </a:p>
          <a:p>
            <a:pPr algn="ctr"/>
            <a:r>
              <a:rPr lang="zh-TW" altLang="en-US" sz="1400" dirty="0" smtClean="0"/>
              <a:t>定義處理事件的方法該長怎麼樣。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82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err="1" smtClean="0"/>
              <a:t>On_Insufficient_balance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4617"/>
            <a:ext cx="8596668" cy="4246745"/>
          </a:xfrm>
        </p:spPr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名稱為</a:t>
            </a:r>
            <a:r>
              <a:rPr lang="zh-TW" altLang="en-US" dirty="0"/>
              <a:t>：</a:t>
            </a:r>
            <a:r>
              <a:rPr lang="en-US" altLang="zh-TW" dirty="0" err="1" smtClean="0"/>
              <a:t>IC_Card_Event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類別中加入下面程式碼：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讓別人來註冊用的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IC_Casd</a:t>
            </a:r>
            <a:r>
              <a:rPr lang="zh-TW" altLang="en-US" dirty="0" smtClean="0"/>
              <a:t>類別中的</a:t>
            </a:r>
            <a:r>
              <a:rPr lang="en-US" altLang="zh-TW" dirty="0" smtClean="0"/>
              <a:t>Withdraw()</a:t>
            </a:r>
            <a:r>
              <a:rPr lang="zh-TW" altLang="en-US" dirty="0" smtClean="0"/>
              <a:t>方法：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99" y="2184359"/>
            <a:ext cx="5187297" cy="633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99" y="3322420"/>
            <a:ext cx="5648770" cy="11911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499" y="4925163"/>
            <a:ext cx="5546043" cy="170196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0800000">
            <a:off x="5319345" y="3384108"/>
            <a:ext cx="284230" cy="131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800000">
            <a:off x="6768269" y="3786104"/>
            <a:ext cx="284230" cy="131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7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主類別的部分也要增加設定接收事件的方法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主程式增加如下圖紅框程式碼。執行結果如右。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21" y="2564737"/>
            <a:ext cx="7943850" cy="3476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6290" y="3702465"/>
            <a:ext cx="7985943" cy="2236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69" y="2151061"/>
            <a:ext cx="3957639" cy="13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為什麼要物件導向？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物件導向程式設計是軟體開發從</a:t>
            </a:r>
            <a:r>
              <a:rPr lang="zh-TW" altLang="en-US" b="1" dirty="0" smtClean="0">
                <a:solidFill>
                  <a:srgbClr val="FF0000"/>
                </a:solidFill>
              </a:rPr>
              <a:t>藝術</a:t>
            </a:r>
            <a:r>
              <a:rPr lang="zh-TW" altLang="en-US" dirty="0" smtClean="0"/>
              <a:t>走向</a:t>
            </a:r>
            <a:r>
              <a:rPr lang="zh-TW" altLang="en-US" b="1" dirty="0" smtClean="0">
                <a:solidFill>
                  <a:srgbClr val="FF0000"/>
                </a:solidFill>
              </a:rPr>
              <a:t>工業規格化</a:t>
            </a:r>
            <a:r>
              <a:rPr lang="zh-TW" altLang="en-US" dirty="0" smtClean="0"/>
              <a:t>的一個重要轉變！</a:t>
            </a:r>
            <a:endParaRPr lang="en-US" altLang="zh-TW" dirty="0" smtClean="0"/>
          </a:p>
          <a:p>
            <a:r>
              <a:rPr lang="zh-TW" altLang="en-US" dirty="0"/>
              <a:t>以前寫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是一種</a:t>
            </a:r>
            <a:r>
              <a:rPr lang="zh-TW" altLang="en-US" b="1" dirty="0" smtClean="0">
                <a:solidFill>
                  <a:srgbClr val="7030A0"/>
                </a:solidFill>
              </a:rPr>
              <a:t>藝術！</a:t>
            </a:r>
            <a:r>
              <a:rPr lang="zh-TW" altLang="en-US" dirty="0" smtClean="0"/>
              <a:t>同樣目的的一個程式有百百種寫法</a:t>
            </a:r>
            <a:endParaRPr lang="en-US" altLang="zh-TW" dirty="0" smtClean="0"/>
          </a:p>
          <a:p>
            <a:pPr lvl="1"/>
            <a:r>
              <a:rPr lang="zh-TW" altLang="en-US" dirty="0"/>
              <a:t>程式重複利用率很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pPr lvl="1"/>
            <a:r>
              <a:rPr lang="zh-TW" altLang="en-US" dirty="0"/>
              <a:t>多人協作困難</a:t>
            </a:r>
            <a:r>
              <a:rPr lang="zh-TW" altLang="en-US" dirty="0" smtClean="0"/>
              <a:t>，會互相干擾產生無法預期的錯誤</a:t>
            </a:r>
            <a:endParaRPr lang="en-US" altLang="zh-TW" dirty="0" smtClean="0"/>
          </a:p>
          <a:p>
            <a:r>
              <a:rPr lang="zh-TW" altLang="en-US" dirty="0" smtClean="0"/>
              <a:t>所以想到參考</a:t>
            </a:r>
            <a:r>
              <a:rPr lang="zh-TW" altLang="en-US" dirty="0"/>
              <a:t>硬體</a:t>
            </a:r>
            <a:r>
              <a:rPr lang="zh-TW" altLang="en-US" dirty="0" smtClean="0"/>
              <a:t>發展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標準化</a:t>
            </a:r>
            <a:r>
              <a:rPr lang="zh-TW" altLang="en-US" dirty="0"/>
              <a:t>、</a:t>
            </a:r>
            <a:r>
              <a:rPr lang="zh-TW" altLang="en-US" dirty="0" smtClean="0"/>
              <a:t>規格化的硬體模組，</a:t>
            </a:r>
            <a:endParaRPr lang="en-US" altLang="zh-TW" dirty="0" smtClean="0"/>
          </a:p>
          <a:p>
            <a:pPr lvl="1"/>
            <a:r>
              <a:rPr lang="zh-TW" altLang="en-US" dirty="0"/>
              <a:t>只要介面清楚</a:t>
            </a:r>
            <a:r>
              <a:rPr lang="zh-TW" altLang="en-US" dirty="0" smtClean="0"/>
              <a:t>，可替換、可重複利用</a:t>
            </a:r>
            <a:endParaRPr lang="en-US" altLang="zh-TW" dirty="0" smtClean="0"/>
          </a:p>
          <a:p>
            <a:pPr lvl="1"/>
            <a:r>
              <a:rPr lang="zh-TW" altLang="en-US" dirty="0"/>
              <a:t>個個元件獨立開發</a:t>
            </a:r>
            <a:r>
              <a:rPr lang="zh-TW" altLang="en-US" dirty="0" smtClean="0"/>
              <a:t>，不會有互相干擾產生的錯誤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組合後容易擴充，產生更大更複雜的元件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3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 </a:t>
            </a:r>
            <a:r>
              <a:rPr lang="zh-TW" altLang="en-US" dirty="0" smtClean="0"/>
              <a:t>學生成績類別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試著撰寫一個類別，用來記錄學生數學成績、英文成績、學號、姓名。</a:t>
            </a:r>
            <a:endParaRPr lang="en-US" altLang="zh-TW" dirty="0" smtClean="0"/>
          </a:p>
          <a:p>
            <a:r>
              <a:rPr lang="zh-TW" altLang="en-US" dirty="0"/>
              <a:t>謹記封裝</a:t>
            </a:r>
            <a:r>
              <a:rPr lang="zh-TW" altLang="en-US" dirty="0" smtClean="0"/>
              <a:t>原則，屬性應該都要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用</a:t>
            </a:r>
            <a:r>
              <a:rPr lang="zh-TW" altLang="en-US" dirty="0" smtClean="0"/>
              <a:t>公開</a:t>
            </a:r>
            <a:r>
              <a:rPr lang="en-US" altLang="zh-TW" dirty="0" smtClean="0"/>
              <a:t>(public)</a:t>
            </a:r>
            <a:r>
              <a:rPr lang="zh-TW" altLang="en-US" dirty="0" smtClean="0"/>
              <a:t>的</a:t>
            </a:r>
            <a:r>
              <a:rPr lang="zh-TW" altLang="en-US" dirty="0"/>
              <a:t>方法</a:t>
            </a:r>
            <a:r>
              <a:rPr lang="en-US" altLang="zh-TW" dirty="0"/>
              <a:t>(method)</a:t>
            </a:r>
            <a:r>
              <a:rPr lang="zh-TW" altLang="en-US" dirty="0"/>
              <a:t>去操作屬性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一般普通</a:t>
            </a:r>
            <a:r>
              <a:rPr lang="zh-TW" altLang="en-US" dirty="0" smtClean="0"/>
              <a:t>的</a:t>
            </a:r>
            <a:r>
              <a:rPr lang="zh-TW" altLang="en-US" dirty="0"/>
              <a:t>屬性</a:t>
            </a:r>
            <a:r>
              <a:rPr lang="zh-TW" altLang="en-US" dirty="0" smtClean="0"/>
              <a:t>都會用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用建</a:t>
            </a:r>
            <a:r>
              <a:rPr lang="zh-TW" altLang="en-US" dirty="0" smtClean="0"/>
              <a:t>構式</a:t>
            </a:r>
            <a:r>
              <a:rPr lang="en-US" altLang="zh-TW" dirty="0" smtClean="0"/>
              <a:t>(Constructor)</a:t>
            </a:r>
            <a:r>
              <a:rPr lang="zh-TW" altLang="en-US" dirty="0" smtClean="0"/>
              <a:t>初始化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315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類別部分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04949"/>
            <a:ext cx="5874167" cy="5191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067" y="1514474"/>
            <a:ext cx="5740244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課後練習 </a:t>
            </a:r>
            <a:r>
              <a:rPr lang="en-US" altLang="zh-TW" dirty="0" smtClean="0"/>
              <a:t>Car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如果又寫一個汽車類別，其中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屬性有：油量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、油耗</a:t>
            </a:r>
            <a:r>
              <a:rPr lang="en-US" altLang="zh-TW" dirty="0" smtClean="0"/>
              <a:t>(km/</a:t>
            </a:r>
            <a:r>
              <a:rPr lang="zh-TW" altLang="en-US" dirty="0" smtClean="0"/>
              <a:t>公升，可以設為固定值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方法</a:t>
            </a:r>
            <a:r>
              <a:rPr lang="zh-TW" altLang="en-US" dirty="0" smtClean="0"/>
              <a:t>有：行駛</a:t>
            </a:r>
            <a:r>
              <a:rPr lang="en-US" altLang="zh-TW" dirty="0" smtClean="0"/>
              <a:t>(float </a:t>
            </a:r>
            <a:r>
              <a:rPr lang="zh-TW" altLang="en-US" dirty="0" smtClean="0"/>
              <a:t>公里</a:t>
            </a:r>
            <a:r>
              <a:rPr lang="zh-TW" altLang="en-US" dirty="0"/>
              <a:t>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、加油</a:t>
            </a:r>
            <a:r>
              <a:rPr lang="en-US" altLang="zh-TW" dirty="0" smtClean="0"/>
              <a:t>(float </a:t>
            </a:r>
            <a:r>
              <a:rPr lang="zh-TW" altLang="en-US" dirty="0" smtClean="0"/>
              <a:t>公升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試著用這個類別，寫一個測試程式</a:t>
            </a:r>
            <a:endParaRPr lang="en-US" altLang="zh-TW" dirty="0" smtClean="0"/>
          </a:p>
          <a:p>
            <a:pPr lvl="2"/>
            <a:r>
              <a:rPr lang="zh-TW" altLang="en-US" dirty="0"/>
              <a:t>輸入行駛公里</a:t>
            </a:r>
            <a:r>
              <a:rPr lang="zh-TW" altLang="en-US" dirty="0" smtClean="0"/>
              <a:t>數，然後顯示目前剩餘油量、或者油量不足顯示油料用盡，只開了多遠。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每次輸入行駛公里數後，如果</a:t>
            </a:r>
            <a:r>
              <a:rPr lang="zh-TW" altLang="en-US" dirty="0"/>
              <a:t>油量</a:t>
            </a:r>
            <a:r>
              <a:rPr lang="zh-TW" altLang="en-US" dirty="0" smtClean="0"/>
              <a:t>低於</a:t>
            </a:r>
            <a:r>
              <a:rPr lang="en-US" altLang="zh-TW" dirty="0" smtClean="0"/>
              <a:t>5</a:t>
            </a:r>
            <a:r>
              <a:rPr lang="zh-TW" altLang="en-US" dirty="0" smtClean="0"/>
              <a:t>公升，自動加油到</a:t>
            </a:r>
            <a:r>
              <a:rPr lang="en-US" altLang="zh-TW" dirty="0" smtClean="0"/>
              <a:t>40</a:t>
            </a:r>
            <a:r>
              <a:rPr lang="zh-TW" altLang="en-US" dirty="0" smtClean="0"/>
              <a:t>公升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i="1" dirty="0" smtClean="0">
                <a:solidFill>
                  <a:srgbClr val="C00000"/>
                </a:solidFill>
              </a:rPr>
              <a:t>沒標準答案！完全看你自己規劃！</a:t>
            </a:r>
            <a:endParaRPr lang="zh-TW" alt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zh-TW" altLang="en-US" dirty="0" smtClean="0">
                <a:solidFill>
                  <a:srgbClr val="FF0000"/>
                </a:solidFill>
              </a:rPr>
              <a:t>繼</a:t>
            </a:r>
            <a:r>
              <a:rPr lang="zh-TW" altLang="en-US" dirty="0" smtClean="0"/>
              <a:t>往開來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</a:t>
            </a:r>
            <a:r>
              <a:rPr lang="zh-TW" altLang="en-US" dirty="0" smtClean="0">
                <a:solidFill>
                  <a:srgbClr val="FF0000"/>
                </a:solidFill>
              </a:rPr>
              <a:t>承</a:t>
            </a:r>
            <a:r>
              <a:rPr lang="zh-TW" altLang="en-US" dirty="0" smtClean="0"/>
              <a:t>先啟後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物件導向程式設計的精華，絕對不可錯過的重點！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70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淺談繼承</a:t>
            </a:r>
            <a:r>
              <a:rPr lang="zh-TW" altLang="en-US" dirty="0"/>
              <a:t>基本</a:t>
            </a:r>
            <a:r>
              <a:rPr lang="zh-TW" altLang="en-US" dirty="0" smtClean="0"/>
              <a:t>概念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333206" y="1229360"/>
            <a:ext cx="1737360" cy="1402080"/>
            <a:chOff x="4106988" y="1490472"/>
            <a:chExt cx="1737360" cy="1402080"/>
          </a:xfrm>
        </p:grpSpPr>
        <p:sp>
          <p:nvSpPr>
            <p:cNvPr id="4" name="圓角矩形 3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動物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079309" y="3474443"/>
            <a:ext cx="1737360" cy="1759712"/>
            <a:chOff x="4106988" y="1490472"/>
            <a:chExt cx="1737360" cy="1402080"/>
          </a:xfrm>
        </p:grpSpPr>
        <p:sp>
          <p:nvSpPr>
            <p:cNvPr id="9" name="圓角矩形 8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老虎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四足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>
                  <a:solidFill>
                    <a:srgbClr val="0070C0"/>
                  </a:solidFill>
                  <a:sym typeface="Wingdings" panose="05000000000000000000" pitchFamily="2" charset="2"/>
                </a:rPr>
                <a:t>跑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吼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323969" y="3474443"/>
            <a:ext cx="1737360" cy="1759712"/>
            <a:chOff x="4106988" y="1490472"/>
            <a:chExt cx="1737360" cy="1402080"/>
          </a:xfrm>
        </p:grpSpPr>
        <p:sp>
          <p:nvSpPr>
            <p:cNvPr id="12" name="圓角矩形 11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老鷹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雙翅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兩腳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飛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鳴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561867" y="3474443"/>
            <a:ext cx="1737360" cy="1759712"/>
            <a:chOff x="4106988" y="1490472"/>
            <a:chExt cx="1737360" cy="1402080"/>
          </a:xfrm>
        </p:grpSpPr>
        <p:sp>
          <p:nvSpPr>
            <p:cNvPr id="15" name="圓角矩形 14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chemeClr val="accent6">
                      <a:lumMod val="75000"/>
                    </a:schemeClr>
                  </a:solidFill>
                </a:rPr>
                <a:t>袋鼠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兩腳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兩手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>
                  <a:solidFill>
                    <a:srgbClr val="0070C0"/>
                  </a:solidFill>
                  <a:sym typeface="Wingdings" panose="05000000000000000000" pitchFamily="2" charset="2"/>
                </a:rPr>
                <a:t>啾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8" name="肘形接點 17"/>
          <p:cNvCxnSpPr>
            <a:stCxn id="6" idx="2"/>
            <a:endCxn id="9" idx="0"/>
          </p:cNvCxnSpPr>
          <p:nvPr/>
        </p:nvCxnSpPr>
        <p:spPr>
          <a:xfrm rot="5400000">
            <a:off x="3653437" y="1925993"/>
            <a:ext cx="843003" cy="225389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6" idx="2"/>
            <a:endCxn id="15" idx="0"/>
          </p:cNvCxnSpPr>
          <p:nvPr/>
        </p:nvCxnSpPr>
        <p:spPr>
          <a:xfrm rot="16200000" flipH="1">
            <a:off x="5894715" y="1938610"/>
            <a:ext cx="843003" cy="222866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6" idx="2"/>
            <a:endCxn id="12" idx="0"/>
          </p:cNvCxnSpPr>
          <p:nvPr/>
        </p:nvCxnSpPr>
        <p:spPr>
          <a:xfrm rot="5400000">
            <a:off x="4775767" y="3048323"/>
            <a:ext cx="843003" cy="92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201886" y="2749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/>
                </a:solidFill>
              </a:rPr>
              <a:t>繼承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7971106" y="5672640"/>
            <a:ext cx="1302896" cy="1039056"/>
            <a:chOff x="4106988" y="1490472"/>
            <a:chExt cx="1737360" cy="1402080"/>
          </a:xfrm>
        </p:grpSpPr>
        <p:sp>
          <p:nvSpPr>
            <p:cNvPr id="21" name="圓角矩形 20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accent6">
                      <a:lumMod val="75000"/>
                    </a:schemeClr>
                  </a:solidFill>
                </a:rPr>
                <a:t>XX</a:t>
              </a:r>
              <a:r>
                <a:rPr lang="zh-TW" alt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袋鼠</a:t>
              </a:r>
              <a:endParaRPr lang="zh-TW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dirty="0" smtClean="0">
                  <a:solidFill>
                    <a:srgbClr val="0070C0"/>
                  </a:solidFill>
                </a:rPr>
                <a:t>兩腳</a:t>
              </a:r>
              <a:r>
                <a:rPr lang="en-US" altLang="zh-TW" sz="1100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sz="1100" dirty="0" smtClean="0">
                  <a:solidFill>
                    <a:srgbClr val="0070C0"/>
                  </a:solidFill>
                </a:rPr>
                <a:t>兩手</a:t>
              </a:r>
              <a:endParaRPr lang="en-US" altLang="zh-TW" sz="11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sz="1100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sz="1100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sz="1100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跳</a:t>
              </a:r>
              <a:endParaRPr lang="en-US" altLang="zh-TW" sz="11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sz="1100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sz="1100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sz="1100" dirty="0">
                  <a:solidFill>
                    <a:srgbClr val="0070C0"/>
                  </a:solidFill>
                  <a:sym typeface="Wingdings" panose="05000000000000000000" pitchFamily="2" charset="2"/>
                </a:rPr>
                <a:t>啾</a:t>
              </a:r>
              <a:endParaRPr lang="zh-TW" altLang="en-US" sz="11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4" name="肘形接點 23"/>
          <p:cNvCxnSpPr>
            <a:stCxn id="16" idx="2"/>
            <a:endCxn id="21" idx="0"/>
          </p:cNvCxnSpPr>
          <p:nvPr/>
        </p:nvCxnSpPr>
        <p:spPr>
          <a:xfrm rot="16200000" flipH="1">
            <a:off x="7807308" y="4857393"/>
            <a:ext cx="438485" cy="119200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/>
          <p:cNvGrpSpPr/>
          <p:nvPr/>
        </p:nvGrpSpPr>
        <p:grpSpPr>
          <a:xfrm>
            <a:off x="6316216" y="5672640"/>
            <a:ext cx="1302896" cy="1039056"/>
            <a:chOff x="4106988" y="1490472"/>
            <a:chExt cx="1737360" cy="1402080"/>
          </a:xfrm>
        </p:grpSpPr>
        <p:sp>
          <p:nvSpPr>
            <p:cNvPr id="27" name="圓角矩形 26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accent6">
                      <a:lumMod val="75000"/>
                    </a:schemeClr>
                  </a:solidFill>
                </a:rPr>
                <a:t>ZZ</a:t>
              </a:r>
              <a:r>
                <a:rPr lang="zh-TW" alt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袋鼠</a:t>
              </a:r>
              <a:endParaRPr lang="zh-TW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dirty="0" smtClean="0">
                  <a:solidFill>
                    <a:srgbClr val="0070C0"/>
                  </a:solidFill>
                </a:rPr>
                <a:t>兩腳</a:t>
              </a:r>
              <a:r>
                <a:rPr lang="en-US" altLang="zh-TW" sz="1100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sz="1100" dirty="0" smtClean="0">
                  <a:solidFill>
                    <a:srgbClr val="0070C0"/>
                  </a:solidFill>
                </a:rPr>
                <a:t>兩手</a:t>
              </a:r>
              <a:endParaRPr lang="en-US" altLang="zh-TW" sz="11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sz="1100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sz="1100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sz="1100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跳</a:t>
              </a:r>
              <a:endParaRPr lang="en-US" altLang="zh-TW" sz="11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sz="1100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sz="1100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sz="1100" dirty="0">
                  <a:solidFill>
                    <a:srgbClr val="0070C0"/>
                  </a:solidFill>
                  <a:sym typeface="Wingdings" panose="05000000000000000000" pitchFamily="2" charset="2"/>
                </a:rPr>
                <a:t>啾</a:t>
              </a:r>
              <a:endParaRPr lang="zh-TW" altLang="en-US" sz="11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9" name="肘形接點 28"/>
          <p:cNvCxnSpPr>
            <a:stCxn id="16" idx="2"/>
            <a:endCxn id="27" idx="0"/>
          </p:cNvCxnSpPr>
          <p:nvPr/>
        </p:nvCxnSpPr>
        <p:spPr>
          <a:xfrm rot="5400000">
            <a:off x="6979864" y="5221956"/>
            <a:ext cx="438485" cy="46288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3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淺談繼承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zh-TW" dirty="0" smtClean="0"/>
              <a:t>繼承性</a:t>
            </a:r>
            <a:r>
              <a:rPr lang="zh-TW" altLang="en-US" dirty="0" smtClean="0"/>
              <a:t>常常</a:t>
            </a:r>
            <a:r>
              <a:rPr lang="zh-TW" altLang="zh-TW" dirty="0" smtClean="0"/>
              <a:t>是</a:t>
            </a:r>
            <a:r>
              <a:rPr lang="zh-TW" altLang="zh-TW" dirty="0"/>
              <a:t>為了達成</a:t>
            </a:r>
            <a:r>
              <a:rPr lang="zh-TW" altLang="zh-TW" dirty="0">
                <a:solidFill>
                  <a:srgbClr val="C00000"/>
                </a:solidFill>
              </a:rPr>
              <a:t>重覆使用</a:t>
            </a:r>
            <a:r>
              <a:rPr lang="zh-TW" altLang="zh-TW" dirty="0"/>
              <a:t>目的所採取的一種策略</a:t>
            </a:r>
            <a:endParaRPr lang="en-US" altLang="zh-TW" dirty="0"/>
          </a:p>
          <a:p>
            <a:pPr lvl="1">
              <a:defRPr/>
            </a:pPr>
            <a:r>
              <a:rPr lang="zh-TW" altLang="zh-TW" dirty="0"/>
              <a:t>例如：一個滑鼠類別只要加上滾輪裝置，就變成了滾輪滑鼠</a:t>
            </a:r>
            <a:endParaRPr lang="en-US" altLang="zh-TW" dirty="0"/>
          </a:p>
          <a:p>
            <a:pPr lvl="1">
              <a:defRPr/>
            </a:pPr>
            <a:r>
              <a:rPr lang="zh-TW" altLang="zh-TW" dirty="0" smtClean="0"/>
              <a:t>滾輪滑鼠</a:t>
            </a:r>
            <a:r>
              <a:rPr lang="zh-TW" altLang="en-US" dirty="0" smtClean="0"/>
              <a:t>跟一般滑鼠一</a:t>
            </a:r>
            <a:r>
              <a:rPr lang="zh-TW" altLang="zh-TW" dirty="0" smtClean="0"/>
              <a:t>樣</a:t>
            </a:r>
            <a:r>
              <a:rPr lang="zh-TW" altLang="zh-TW" dirty="0"/>
              <a:t>可以上下左右移動改變指標位置，也可以按兩下執行程式，只不過現在又</a:t>
            </a:r>
            <a:r>
              <a:rPr lang="zh-TW" altLang="zh-TW" b="1" dirty="0">
                <a:solidFill>
                  <a:srgbClr val="C00000"/>
                </a:solidFill>
              </a:rPr>
              <a:t>多了一個滾輪使得瀏覽網頁時更加方便</a:t>
            </a:r>
            <a:endParaRPr lang="en-US" altLang="zh-TW" b="1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zh-TW" altLang="zh-TW" dirty="0"/>
              <a:t>因此，這個滾輪滑鼠類別可</a:t>
            </a:r>
            <a:r>
              <a:rPr lang="zh-TW" altLang="zh-TW" b="1" dirty="0">
                <a:solidFill>
                  <a:srgbClr val="C00000"/>
                </a:solidFill>
              </a:rPr>
              <a:t>繼承</a:t>
            </a:r>
            <a:r>
              <a:rPr lang="zh-TW" altLang="zh-TW" dirty="0"/>
              <a:t>滑鼠類別再加以</a:t>
            </a:r>
            <a:r>
              <a:rPr lang="zh-TW" altLang="zh-TW" b="1" dirty="0">
                <a:solidFill>
                  <a:srgbClr val="C00000"/>
                </a:solidFill>
              </a:rPr>
              <a:t>擴充</a:t>
            </a:r>
            <a:r>
              <a:rPr lang="zh-TW" altLang="zh-TW" dirty="0"/>
              <a:t>。</a:t>
            </a:r>
          </a:p>
          <a:p>
            <a:r>
              <a:rPr lang="zh-TW" altLang="en-US" dirty="0" smtClean="0"/>
              <a:t>使用者可以自行定義</a:t>
            </a:r>
            <a:r>
              <a:rPr lang="zh-TW" altLang="en-US" b="1" dirty="0"/>
              <a:t>基底類別</a:t>
            </a:r>
            <a:r>
              <a:rPr lang="en-US" altLang="zh-TW" dirty="0"/>
              <a:t>(base class)</a:t>
            </a:r>
            <a:r>
              <a:rPr lang="zh-TW" altLang="en-US" dirty="0"/>
              <a:t>與</a:t>
            </a:r>
            <a:r>
              <a:rPr lang="zh-TW" altLang="en-US" b="1" dirty="0"/>
              <a:t>衍生類別</a:t>
            </a:r>
            <a:r>
              <a:rPr lang="en-US" altLang="zh-TW" dirty="0"/>
              <a:t>(derived class)</a:t>
            </a:r>
          </a:p>
          <a:p>
            <a:pPr lvl="1"/>
            <a:r>
              <a:rPr lang="zh-TW" altLang="en-US" dirty="0" smtClean="0"/>
              <a:t>基底類別通常是比較</a:t>
            </a:r>
            <a:r>
              <a:rPr lang="zh-TW" altLang="en-US" b="1" dirty="0" smtClean="0"/>
              <a:t>一般化</a:t>
            </a:r>
            <a:r>
              <a:rPr lang="zh-TW" altLang="en-US" dirty="0" smtClean="0"/>
              <a:t>、比較</a:t>
            </a:r>
            <a:r>
              <a:rPr lang="zh-TW" altLang="en-US" b="1" dirty="0" smtClean="0"/>
              <a:t>抽象</a:t>
            </a:r>
            <a:r>
              <a:rPr lang="zh-TW" altLang="en-US" dirty="0" smtClean="0"/>
              <a:t>、比較</a:t>
            </a:r>
            <a:r>
              <a:rPr lang="zh-TW" altLang="en-US" b="1" dirty="0" smtClean="0"/>
              <a:t>共通</a:t>
            </a:r>
            <a:r>
              <a:rPr lang="zh-TW" altLang="en-US" dirty="0" smtClean="0"/>
              <a:t>的類別。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其中</a:t>
            </a:r>
            <a:r>
              <a:rPr lang="zh-TW" altLang="en-US" dirty="0"/>
              <a:t>衍生類別允許繼承基底類別的屬性及方法，並「加入新的屬性及方法」或者改寫</a:t>
            </a:r>
            <a:r>
              <a:rPr lang="en-US" altLang="zh-TW" dirty="0"/>
              <a:t>(override)</a:t>
            </a:r>
            <a:r>
              <a:rPr lang="zh-TW" altLang="en-US" dirty="0"/>
              <a:t>某些繼承的方法，改成適用於本身的方法。</a:t>
            </a:r>
          </a:p>
          <a:p>
            <a:pPr lvl="1"/>
            <a:r>
              <a:rPr lang="zh-TW" altLang="en-US" dirty="0"/>
              <a:t>有了這項特性，在開發大型程式時，我們就可以延續已經完成的技術，再加以擴充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6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繼承後新增</a:t>
            </a:r>
            <a:endParaRPr lang="zh-TW" altLang="en-US" dirty="0"/>
          </a:p>
        </p:txBody>
      </p:sp>
      <p:pic>
        <p:nvPicPr>
          <p:cNvPr id="5" name="Picture 5" descr="newch8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20" y="1350582"/>
            <a:ext cx="5021263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橢圓 1"/>
          <p:cNvSpPr/>
          <p:nvPr/>
        </p:nvSpPr>
        <p:spPr>
          <a:xfrm>
            <a:off x="6908800" y="2364509"/>
            <a:ext cx="508000" cy="877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227454" y="3560618"/>
            <a:ext cx="508000" cy="877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550727" y="4793673"/>
            <a:ext cx="508000" cy="877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83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</a:t>
            </a:r>
            <a:r>
              <a:rPr lang="zh-TW" altLang="en-US" dirty="0" smtClean="0"/>
              <a:t>改變</a:t>
            </a:r>
            <a:r>
              <a:rPr lang="en-US" altLang="zh-TW" dirty="0" smtClean="0"/>
              <a:t>(override,</a:t>
            </a:r>
            <a:r>
              <a:rPr lang="zh-TW" altLang="en-US" dirty="0" smtClean="0"/>
              <a:t>覆蓋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293172" y="1943164"/>
            <a:ext cx="3364992" cy="3190622"/>
            <a:chOff x="4617720" y="1923860"/>
            <a:chExt cx="3364992" cy="3190622"/>
          </a:xfrm>
        </p:grpSpPr>
        <p:sp>
          <p:nvSpPr>
            <p:cNvPr id="18" name="矩形 17"/>
            <p:cNvSpPr/>
            <p:nvPr/>
          </p:nvSpPr>
          <p:spPr>
            <a:xfrm>
              <a:off x="4617720" y="1923860"/>
              <a:ext cx="231343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基底類別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17720" y="3249423"/>
              <a:ext cx="2532888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90488" y="1923860"/>
              <a:ext cx="201168" cy="53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90488" y="3249423"/>
              <a:ext cx="374904" cy="5394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/>
            <p:cNvCxnSpPr>
              <a:stCxn id="18" idx="2"/>
            </p:cNvCxnSpPr>
            <p:nvPr/>
          </p:nvCxnSpPr>
          <p:spPr>
            <a:xfrm flipH="1">
              <a:off x="5769864" y="2463356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6190488" y="2463356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6391656" y="2463356"/>
              <a:ext cx="173736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4617720" y="4574986"/>
              <a:ext cx="336499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190488" y="4574986"/>
              <a:ext cx="374904" cy="5394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/>
            <p:cNvCxnSpPr/>
            <p:nvPr/>
          </p:nvCxnSpPr>
          <p:spPr>
            <a:xfrm flipH="1">
              <a:off x="5769864" y="3788919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6825996" y="3846927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7040879" y="3788919"/>
              <a:ext cx="768096" cy="8440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6825996" y="3249423"/>
              <a:ext cx="201168" cy="5394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839710" y="4574986"/>
              <a:ext cx="969265" cy="5394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弧形 2"/>
          <p:cNvSpPr/>
          <p:nvPr/>
        </p:nvSpPr>
        <p:spPr>
          <a:xfrm>
            <a:off x="5086728" y="2962403"/>
            <a:ext cx="3298321" cy="1152144"/>
          </a:xfrm>
          <a:prstGeom prst="arc">
            <a:avLst>
              <a:gd name="adj1" fmla="val 11001141"/>
              <a:gd name="adj2" fmla="val 16767739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849719" y="280068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這裡與基底類別不一樣了！</a:t>
            </a:r>
            <a:endParaRPr lang="en-US" altLang="zh-TW" dirty="0" smtClean="0"/>
          </a:p>
          <a:p>
            <a:r>
              <a:rPr lang="zh-TW" altLang="en-US" dirty="0"/>
              <a:t>改變可能是增加或修改功能等因素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2" name="弧形 31"/>
          <p:cNvSpPr/>
          <p:nvPr/>
        </p:nvSpPr>
        <p:spPr>
          <a:xfrm>
            <a:off x="5937118" y="3073847"/>
            <a:ext cx="4261100" cy="2878897"/>
          </a:xfrm>
          <a:prstGeom prst="arc">
            <a:avLst>
              <a:gd name="adj1" fmla="val 10736662"/>
              <a:gd name="adj2" fmla="val 13563392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534782" y="4594290"/>
            <a:ext cx="201168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繼承後限</a:t>
            </a:r>
            <a:r>
              <a:rPr lang="zh-TW" altLang="en-US" dirty="0" smtClean="0"/>
              <a:t>縮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也是</a:t>
            </a:r>
            <a:r>
              <a:rPr lang="en-US" altLang="zh-TW" dirty="0" smtClean="0"/>
              <a:t>override</a:t>
            </a:r>
            <a:r>
              <a:rPr lang="en-US" altLang="zh-TW" dirty="0"/>
              <a:t>,</a:t>
            </a:r>
            <a:r>
              <a:rPr lang="zh-TW" altLang="en-US" dirty="0"/>
              <a:t>覆蓋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328416" y="2024444"/>
            <a:ext cx="2858352" cy="3190622"/>
            <a:chOff x="4608576" y="1420940"/>
            <a:chExt cx="2858352" cy="3190622"/>
          </a:xfrm>
        </p:grpSpPr>
        <p:sp>
          <p:nvSpPr>
            <p:cNvPr id="3" name="矩形 2"/>
            <p:cNvSpPr/>
            <p:nvPr/>
          </p:nvSpPr>
          <p:spPr>
            <a:xfrm>
              <a:off x="4608576" y="1420940"/>
              <a:ext cx="231343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基底類別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608576" y="2746503"/>
              <a:ext cx="2532888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181343" y="1420940"/>
              <a:ext cx="416053" cy="53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181344" y="2746503"/>
              <a:ext cx="260605" cy="5394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3" idx="2"/>
            </p:cNvCxnSpPr>
            <p:nvPr/>
          </p:nvCxnSpPr>
          <p:spPr>
            <a:xfrm flipH="1">
              <a:off x="5760720" y="1960436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6181344" y="1960436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6425946" y="1960436"/>
              <a:ext cx="17145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608576" y="4072066"/>
              <a:ext cx="2539745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H="1">
              <a:off x="5760720" y="3285999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7148321" y="2746503"/>
              <a:ext cx="201168" cy="5394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183630" y="4072066"/>
              <a:ext cx="260605" cy="5394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162036" y="41571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cxnSp>
          <p:nvCxnSpPr>
            <p:cNvPr id="30" name="直線接點 29"/>
            <p:cNvCxnSpPr/>
            <p:nvPr/>
          </p:nvCxnSpPr>
          <p:spPr>
            <a:xfrm>
              <a:off x="7114793" y="3285999"/>
              <a:ext cx="26671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6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中繼承的語法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</a:t>
            </a:r>
            <a:r>
              <a:rPr lang="zh-TW" altLang="en-US" dirty="0" smtClean="0"/>
              <a:t>完整的類別宣告架構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4846" y="1847088"/>
            <a:ext cx="8164914" cy="4681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class  </a:t>
            </a:r>
            <a:r>
              <a:rPr lang="zh-TW" altLang="en-US" dirty="0"/>
              <a:t>類別名稱   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chemeClr val="accent5"/>
                </a:solidFill>
              </a:rPr>
              <a:t>extends</a:t>
            </a:r>
            <a:r>
              <a:rPr lang="en-US" altLang="zh-TW" dirty="0"/>
              <a:t> </a:t>
            </a:r>
            <a:r>
              <a:rPr lang="zh-TW" altLang="en-US" dirty="0"/>
              <a:t>父類別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chemeClr val="accent5"/>
                </a:solidFill>
              </a:rPr>
              <a:t>implements</a:t>
            </a:r>
            <a:r>
              <a:rPr lang="zh-TW" altLang="en-US" dirty="0"/>
              <a:t>介面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 smtClean="0"/>
              <a:t>{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資料型態   </a:t>
            </a:r>
            <a:r>
              <a:rPr lang="en-US" altLang="zh-TW" dirty="0">
                <a:solidFill>
                  <a:srgbClr val="00B0F0"/>
                </a:solidFill>
              </a:rPr>
              <a:t>field</a:t>
            </a:r>
            <a:r>
              <a:rPr lang="zh-TW" altLang="en-US" dirty="0">
                <a:solidFill>
                  <a:srgbClr val="00B0F0"/>
                </a:solidFill>
              </a:rPr>
              <a:t>名稱</a:t>
            </a:r>
            <a:r>
              <a:rPr lang="en-US" altLang="zh-TW" dirty="0">
                <a:solidFill>
                  <a:srgbClr val="00B0F0"/>
                </a:solidFill>
              </a:rPr>
              <a:t>1</a:t>
            </a:r>
            <a:r>
              <a:rPr lang="en-US" altLang="zh-TW" dirty="0"/>
              <a:t>; </a:t>
            </a:r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資料型態   </a:t>
            </a:r>
            <a:r>
              <a:rPr lang="en-US" altLang="zh-TW" dirty="0">
                <a:solidFill>
                  <a:srgbClr val="00B0F0"/>
                </a:solidFill>
              </a:rPr>
              <a:t>field</a:t>
            </a:r>
            <a:r>
              <a:rPr lang="zh-TW" altLang="en-US" dirty="0">
                <a:solidFill>
                  <a:srgbClr val="00B0F0"/>
                </a:solidFill>
              </a:rPr>
              <a:t>名稱</a:t>
            </a:r>
            <a:r>
              <a:rPr lang="en-US" altLang="zh-TW" dirty="0">
                <a:solidFill>
                  <a:srgbClr val="00B0F0"/>
                </a:solidFill>
              </a:rPr>
              <a:t>2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	…………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/>
              <a:t>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回傳值資料型態  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名稱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TW" dirty="0"/>
              <a:t>(</a:t>
            </a:r>
            <a:r>
              <a:rPr lang="zh-TW" altLang="en-US" dirty="0"/>
              <a:t>參數串宣告</a:t>
            </a:r>
            <a:r>
              <a:rPr lang="en-US" altLang="zh-TW" dirty="0"/>
              <a:t>) </a:t>
            </a:r>
            <a:r>
              <a:rPr lang="en-US" altLang="zh-TW" dirty="0" smtClean="0"/>
              <a:t>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method</a:t>
            </a:r>
            <a:r>
              <a:rPr lang="zh-TW" altLang="en-US" dirty="0"/>
              <a:t>的內容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回傳值資料型態  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名稱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TW" dirty="0"/>
              <a:t>(</a:t>
            </a:r>
            <a:r>
              <a:rPr lang="zh-TW" altLang="en-US" dirty="0"/>
              <a:t>參數串宣告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  </a:t>
            </a:r>
            <a:r>
              <a:rPr lang="en-US" altLang="zh-TW" dirty="0" smtClean="0"/>
              <a:t>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method</a:t>
            </a:r>
            <a:r>
              <a:rPr lang="zh-TW" altLang="en-US" dirty="0"/>
              <a:t>的內容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 smtClean="0"/>
              <a:t>}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…………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7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物件導向三大特性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封裝性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還分層級</a:t>
                </a:r>
                <a:r>
                  <a:rPr lang="zh-TW" altLang="en-US" dirty="0"/>
                  <a:t>：</a:t>
                </a:r>
                <a:r>
                  <a:rPr lang="en-US" altLang="zh-TW" dirty="0" smtClean="0"/>
                  <a:t>public, protected, private</a:t>
                </a:r>
              </a:p>
              <a:p>
                <a:r>
                  <a:rPr lang="zh-TW" altLang="en-US" dirty="0" smtClean="0"/>
                  <a:t>繼承性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透過繼承可以達到：增加</a:t>
                </a:r>
                <a:r>
                  <a:rPr lang="zh-TW" altLang="en-US" dirty="0"/>
                  <a:t>、限縮、</a:t>
                </a:r>
                <a:r>
                  <a:rPr lang="zh-TW" altLang="en-US" dirty="0" smtClean="0"/>
                  <a:t>改變、除錯等目的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 −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÷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多形</a:t>
                </a:r>
                <a:r>
                  <a:rPr lang="zh-TW" altLang="en-US" dirty="0" smtClean="0"/>
                  <a:t>性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Overriding(</a:t>
                </a:r>
                <a:r>
                  <a:rPr lang="zh-TW" altLang="en-US" dirty="0" smtClean="0"/>
                  <a:t>覆載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Overloading(</a:t>
                </a:r>
                <a:r>
                  <a:rPr lang="zh-TW" altLang="en-US" dirty="0" smtClean="0"/>
                  <a:t>多載</a:t>
                </a:r>
                <a:r>
                  <a:rPr lang="en-US" altLang="zh-TW" dirty="0" smtClean="0"/>
                  <a:t>)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77334" y="5257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我們將從封裝開始學物件導向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1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Extends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implements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Extends</a:t>
            </a:r>
            <a:r>
              <a:rPr lang="zh-TW" altLang="en-US" dirty="0" smtClean="0"/>
              <a:t>是繼承父類別的所有屬性與方法。</a:t>
            </a:r>
            <a:endParaRPr lang="en-US" altLang="zh-TW" dirty="0" smtClean="0"/>
          </a:p>
          <a:p>
            <a:r>
              <a:rPr lang="en-US" altLang="zh-TW" dirty="0" smtClean="0"/>
              <a:t>Implements</a:t>
            </a:r>
            <a:r>
              <a:rPr lang="zh-TW" altLang="en-US" dirty="0" smtClean="0"/>
              <a:t>是只去實踐父類別所規定要實作的介面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method, 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父類別很可能是空殼，只規定了介面長相而已。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是</a:t>
            </a:r>
            <a:r>
              <a:rPr lang="zh-TW" altLang="en-US" b="1" dirty="0" smtClean="0">
                <a:solidFill>
                  <a:srgbClr val="C00000"/>
                </a:solidFill>
              </a:rPr>
              <a:t>單一繼承</a:t>
            </a:r>
            <a:r>
              <a:rPr lang="zh-TW" altLang="en-US" dirty="0" smtClean="0"/>
              <a:t>的語言，這是用來實現多重繼承的變通方式。</a:t>
            </a:r>
            <a:endParaRPr lang="en-US" altLang="zh-TW" dirty="0" smtClean="0"/>
          </a:p>
          <a:p>
            <a:r>
              <a:rPr lang="zh-TW" altLang="en-US" dirty="0"/>
              <a:t>本課程先關注在</a:t>
            </a:r>
            <a:r>
              <a:rPr lang="en-US" altLang="zh-TW" dirty="0"/>
              <a:t>extends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649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範例：員工類別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初步了解</a:t>
            </a:r>
            <a:r>
              <a:rPr lang="zh-TW" altLang="en-US" b="1" dirty="0" smtClean="0"/>
              <a:t>繼承</a:t>
            </a:r>
            <a:r>
              <a:rPr lang="zh-TW" altLang="en-US" dirty="0" smtClean="0"/>
              <a:t>概念與方式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4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Employee</a:t>
            </a:r>
            <a:r>
              <a:rPr lang="en-US" altLang="zh-TW" dirty="0" err="1" smtClean="0">
                <a:sym typeface="Wingdings" panose="05000000000000000000" pitchFamily="2" charset="2"/>
              </a:rPr>
              <a:t>Manager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Employee(</a:t>
            </a:r>
            <a:r>
              <a:rPr lang="zh-TW" altLang="en-US" dirty="0" smtClean="0"/>
              <a:t>員工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，是基礎類別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基底類別、父類別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Manager</a:t>
            </a:r>
            <a:r>
              <a:rPr lang="zh-TW" altLang="en-US" dirty="0" smtClean="0"/>
              <a:t>也是一種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，只是多出可以分紅，以及底薪更高。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不必重新寫所有程式碼，可以繼承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，然後修改需要改的部分即可。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7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員工編號：</a:t>
            </a:r>
            <a:r>
              <a:rPr lang="en-US" altLang="zh-TW" dirty="0" smtClean="0"/>
              <a:t>ID</a:t>
            </a:r>
          </a:p>
          <a:p>
            <a:pPr lvl="1"/>
            <a:r>
              <a:rPr lang="zh-TW" altLang="en-US" dirty="0" smtClean="0"/>
              <a:t>姓名：</a:t>
            </a:r>
            <a:r>
              <a:rPr lang="en-US" altLang="zh-TW" dirty="0" smtClean="0"/>
              <a:t>name</a:t>
            </a:r>
          </a:p>
          <a:p>
            <a:pPr lvl="1"/>
            <a:r>
              <a:rPr lang="zh-TW" altLang="en-US" dirty="0" smtClean="0"/>
              <a:t>月薪：</a:t>
            </a:r>
            <a:r>
              <a:rPr lang="en-US" altLang="zh-TW" dirty="0" smtClean="0"/>
              <a:t>pay</a:t>
            </a:r>
          </a:p>
          <a:p>
            <a:pPr lvl="1"/>
            <a:r>
              <a:rPr lang="zh-TW" altLang="en-US" dirty="0"/>
              <a:t>其他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本次省略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基本存取與建構式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</a:t>
            </a:r>
            <a:endParaRPr lang="en-US" altLang="zh-TW" dirty="0" smtClean="0"/>
          </a:p>
          <a:p>
            <a:r>
              <a:rPr lang="zh-TW" altLang="en-US" dirty="0"/>
              <a:t>先寫一個基本</a:t>
            </a:r>
            <a:r>
              <a:rPr lang="zh-TW" altLang="en-US" dirty="0" smtClean="0"/>
              <a:t>樣子再修改，如右。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31" y="1362456"/>
            <a:ext cx="7300681" cy="51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342722" cy="3880773"/>
          </a:xfrm>
        </p:spPr>
        <p:txBody>
          <a:bodyPr/>
          <a:lstStyle/>
          <a:p>
            <a:r>
              <a:rPr lang="zh-TW" altLang="en-US" dirty="0" smtClean="0"/>
              <a:t>示範了兩種設定屬性方式：</a:t>
            </a:r>
            <a:endParaRPr lang="en-US" altLang="zh-TW" dirty="0" smtClean="0"/>
          </a:p>
          <a:p>
            <a:pPr lvl="1"/>
            <a:r>
              <a:rPr lang="zh-TW" altLang="en-US" dirty="0"/>
              <a:t>透過建構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透過</a:t>
            </a:r>
            <a:r>
              <a:rPr lang="en-US" altLang="zh-TW" dirty="0" err="1"/>
              <a:t>SetXXX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073" y="609600"/>
            <a:ext cx="6866720" cy="61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方法可以用來限制屬性的範圍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例如，員工底薪不可以低於</a:t>
            </a:r>
            <a:r>
              <a:rPr lang="en-US" altLang="zh-TW" dirty="0" smtClean="0"/>
              <a:t>25250</a:t>
            </a:r>
            <a:r>
              <a:rPr lang="zh-TW" altLang="en-US" dirty="0" smtClean="0"/>
              <a:t>元，也不會高過</a:t>
            </a:r>
            <a:r>
              <a:rPr lang="en-US" altLang="zh-TW" dirty="0" smtClean="0"/>
              <a:t>40000</a:t>
            </a:r>
            <a:r>
              <a:rPr lang="zh-TW" altLang="en-US" dirty="0" smtClean="0"/>
              <a:t>元。</a:t>
            </a:r>
            <a:endParaRPr lang="en-US" altLang="zh-TW" dirty="0" smtClean="0"/>
          </a:p>
          <a:p>
            <a:r>
              <a:rPr lang="zh-TW" altLang="en-US" dirty="0"/>
              <a:t>只要修改</a:t>
            </a:r>
            <a:r>
              <a:rPr lang="en-US" altLang="zh-TW" dirty="0" err="1"/>
              <a:t>SetPay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  <a:r>
              <a:rPr lang="zh-TW" altLang="en-US" dirty="0" smtClean="0"/>
              <a:t>，即可增加此規則。</a:t>
            </a:r>
            <a:endParaRPr lang="en-US" altLang="zh-TW" dirty="0" smtClean="0"/>
          </a:p>
          <a:p>
            <a:r>
              <a:rPr lang="zh-TW" altLang="en-US" dirty="0" smtClean="0"/>
              <a:t>修改後如下：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" y="3517582"/>
            <a:ext cx="6535930" cy="1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測試一下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類別吧！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隨意測試，只是試看看怎麼用。</a:t>
            </a:r>
            <a:endParaRPr lang="en-US" altLang="zh-TW" dirty="0" smtClean="0"/>
          </a:p>
          <a:p>
            <a:r>
              <a:rPr lang="zh-TW" altLang="en-US" dirty="0"/>
              <a:t>尤其</a:t>
            </a:r>
            <a:r>
              <a:rPr lang="zh-TW" altLang="en-US" dirty="0" smtClean="0"/>
              <a:t>測試薪資設定，試看看超出範圍。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14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增加一個類別</a:t>
            </a:r>
            <a:r>
              <a:rPr lang="en-US" altLang="zh-TW" dirty="0" smtClean="0"/>
              <a:t>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Manager</a:t>
            </a:r>
            <a:r>
              <a:rPr lang="zh-TW" altLang="en-US" dirty="0" smtClean="0"/>
              <a:t>比起一般員工，多出一個屬性：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。以及薪資範圍為</a:t>
            </a:r>
            <a:r>
              <a:rPr lang="en-US" altLang="zh-TW" dirty="0" smtClean="0"/>
              <a:t>40000~80000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r>
              <a:rPr lang="en-US" altLang="zh-TW" dirty="0" smtClean="0"/>
              <a:t>Manager</a:t>
            </a:r>
            <a:r>
              <a:rPr lang="zh-TW" altLang="en-US" dirty="0" smtClean="0"/>
              <a:t>也是員工的一種，所以讓他繼承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類別，再增加屬性，修改方法。</a:t>
            </a:r>
            <a:endParaRPr lang="en-US" altLang="zh-TW" dirty="0" smtClean="0"/>
          </a:p>
          <a:p>
            <a:r>
              <a:rPr lang="zh-TW" altLang="en-US" dirty="0" smtClean="0"/>
              <a:t>詳細操作跟著老師做。</a:t>
            </a:r>
            <a:endParaRPr lang="en-US" altLang="zh-TW" dirty="0" smtClean="0"/>
          </a:p>
          <a:p>
            <a:r>
              <a:rPr lang="zh-TW" altLang="en-US" dirty="0"/>
              <a:t>第一</a:t>
            </a:r>
            <a:r>
              <a:rPr lang="zh-TW" altLang="en-US" dirty="0" smtClean="0"/>
              <a:t>步寫出如下程式碼：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3866538"/>
            <a:ext cx="8616777" cy="240501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22531" y="50203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有點問題喔！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3886200" y="4862147"/>
            <a:ext cx="536331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5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Manager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的新問題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</a:rPr>
              <a:t>三個繼承來的</a:t>
            </a:r>
            <a:r>
              <a:rPr lang="zh-TW" altLang="en-US" dirty="0" smtClean="0">
                <a:solidFill>
                  <a:srgbClr val="C00000"/>
                </a:solidFill>
              </a:rPr>
              <a:t>屬性出現紅色底線警告！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原來，父類別的修飾字為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意思</a:t>
            </a:r>
            <a:r>
              <a:rPr lang="zh-TW" altLang="en-US" dirty="0" smtClean="0"/>
              <a:t>是子類別</a:t>
            </a:r>
            <a:r>
              <a:rPr lang="zh-TW" altLang="en-US" dirty="0"/>
              <a:t>也不能用他！</a:t>
            </a:r>
            <a:endParaRPr lang="en-US" altLang="zh-TW" dirty="0"/>
          </a:p>
          <a:p>
            <a:r>
              <a:rPr lang="zh-TW" altLang="en-US" dirty="0" smtClean="0"/>
              <a:t>所以，把父類別的屬性改為 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意思是家人可以用！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學到了，如果打算讓繼承類別使用的屬性，不可以用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而要用</a:t>
            </a:r>
            <a:r>
              <a:rPr lang="en-US" altLang="zh-TW" dirty="0" smtClean="0"/>
              <a:t>protected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6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遺忘了嗎？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先補一下</a:t>
            </a:r>
            <a:r>
              <a:rPr lang="en-US" altLang="zh-TW" dirty="0" err="1" smtClean="0"/>
              <a:t>setBonus</a:t>
            </a:r>
            <a:r>
              <a:rPr lang="en-US" altLang="zh-TW" dirty="0" smtClean="0"/>
              <a:t>();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getBonus</a:t>
            </a:r>
            <a:r>
              <a:rPr lang="en-US" altLang="zh-TW" dirty="0" smtClean="0"/>
              <a:t>();</a:t>
            </a:r>
            <a:r>
              <a:rPr lang="zh-TW" altLang="en-US" dirty="0" smtClean="0"/>
              <a:t> 吧！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補一下，下面的程式碼：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同樣的</a:t>
            </a:r>
            <a:r>
              <a:rPr lang="zh-TW" altLang="en-US" dirty="0" smtClean="0"/>
              <a:t>，限制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不可為負數。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7" y="3277641"/>
            <a:ext cx="6354510" cy="21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談談變數之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個人套餐</a:t>
            </a:r>
            <a:r>
              <a:rPr lang="en-US" altLang="zh-TW" dirty="0" smtClean="0"/>
              <a:t>vs.</a:t>
            </a:r>
            <a:r>
              <a:rPr lang="zh-TW" altLang="en-US" dirty="0" smtClean="0"/>
              <a:t>自助餐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傳統非物件導向的程式設計，有點像是自助餐，所有的菜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都擺在檯面，需要的人隨意自取，所以萬一遇到惡意的人，或是很不小心的人，這道菜就會造成疾病</a:t>
            </a:r>
            <a:r>
              <a:rPr lang="en-US" altLang="zh-TW" dirty="0" smtClean="0"/>
              <a:t>(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)</a:t>
            </a:r>
            <a:r>
              <a:rPr lang="zh-TW" altLang="en-US" dirty="0" smtClean="0"/>
              <a:t>傳播的溫床。</a:t>
            </a:r>
            <a:r>
              <a:rPr lang="en-US" altLang="zh-TW" dirty="0" smtClean="0"/>
              <a:t>(COVID-19)</a:t>
            </a:r>
          </a:p>
          <a:p>
            <a:pPr lvl="1"/>
            <a:r>
              <a:rPr lang="zh-TW" altLang="en-US" dirty="0" smtClean="0"/>
              <a:t>那就會產生台灣</a:t>
            </a:r>
            <a:r>
              <a:rPr lang="zh-TW" altLang="en-US" dirty="0"/>
              <a:t>工程師寫的程式碼</a:t>
            </a:r>
            <a:r>
              <a:rPr lang="zh-TW" altLang="en-US" dirty="0" smtClean="0"/>
              <a:t>，可能因為遠在美國的工程師亂改某個變數內容，導致程式執行錯誤！</a:t>
            </a:r>
            <a:endParaRPr lang="en-US" altLang="zh-TW" dirty="0" smtClean="0"/>
          </a:p>
          <a:p>
            <a:r>
              <a:rPr lang="zh-TW" altLang="en-US" dirty="0" smtClean="0"/>
              <a:t>物件導向程式設計就是改自助餐為個人套餐或定食。每個人專心對付自己該掌握的菜，別人家的菜誰都不準動！除非主人自己夾給你分享！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</a:t>
            </a:r>
            <a:r>
              <a:rPr lang="zh-TW" altLang="en-US" b="1" dirty="0" smtClean="0"/>
              <a:t>變數封裝</a:t>
            </a:r>
            <a:r>
              <a:rPr lang="zh-TW" altLang="en-US" dirty="0" smtClean="0"/>
              <a:t>起來，只有我能動用，避免無法預期的錯誤！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2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談談</a:t>
            </a:r>
            <a:r>
              <a:rPr lang="en-US" altLang="zh-TW" dirty="0" smtClean="0"/>
              <a:t>overriding(</a:t>
            </a:r>
            <a:r>
              <a:rPr lang="zh-TW" altLang="en-US" dirty="0" smtClean="0"/>
              <a:t>覆寫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Manager</a:t>
            </a:r>
            <a:r>
              <a:rPr lang="zh-TW" altLang="en-US" dirty="0"/>
              <a:t>的</a:t>
            </a:r>
            <a:r>
              <a:rPr lang="en-US" altLang="zh-TW" dirty="0" err="1"/>
              <a:t>setPay</a:t>
            </a:r>
            <a:r>
              <a:rPr lang="zh-TW" altLang="en-US" dirty="0"/>
              <a:t>與</a:t>
            </a:r>
            <a:r>
              <a:rPr lang="en-US" altLang="zh-TW" dirty="0"/>
              <a:t>Employee</a:t>
            </a:r>
            <a:r>
              <a:rPr lang="zh-TW" altLang="en-US" dirty="0"/>
              <a:t>的</a:t>
            </a:r>
            <a:r>
              <a:rPr lang="en-US" altLang="zh-TW" dirty="0" err="1" smtClean="0"/>
              <a:t>setPay</a:t>
            </a:r>
            <a:endParaRPr lang="en-US" altLang="zh-TW" dirty="0"/>
          </a:p>
          <a:p>
            <a:pPr lvl="1"/>
            <a:r>
              <a:rPr lang="zh-TW" altLang="en-US" dirty="0" smtClean="0"/>
              <a:t>因為</a:t>
            </a:r>
            <a:r>
              <a:rPr lang="zh-TW" altLang="en-US" dirty="0" smtClean="0">
                <a:solidFill>
                  <a:srgbClr val="FF0000"/>
                </a:solidFill>
              </a:rPr>
              <a:t>薪資範圍不同</a:t>
            </a:r>
            <a:r>
              <a:rPr lang="zh-TW" altLang="en-US" dirty="0" smtClean="0"/>
              <a:t>，程式無法用同一個！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引入</a:t>
            </a:r>
            <a:r>
              <a:rPr lang="en-US" altLang="zh-TW" b="1" dirty="0" smtClean="0">
                <a:solidFill>
                  <a:srgbClr val="FF0000"/>
                </a:solidFill>
              </a:rPr>
              <a:t>overriding</a:t>
            </a:r>
            <a:r>
              <a:rPr lang="zh-TW" altLang="en-US" b="1" dirty="0" smtClean="0">
                <a:solidFill>
                  <a:srgbClr val="FF0000"/>
                </a:solidFill>
              </a:rPr>
              <a:t>概念！子類別可以覆蓋父類別的方法。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Manager class</a:t>
            </a:r>
            <a:r>
              <a:rPr lang="zh-TW" altLang="en-US" dirty="0" smtClean="0"/>
              <a:t>重新寫一個</a:t>
            </a:r>
            <a:r>
              <a:rPr lang="en-US" altLang="zh-TW" dirty="0" err="1" smtClean="0"/>
              <a:t>setPay</a:t>
            </a:r>
            <a:r>
              <a:rPr lang="en-US" altLang="zh-TW" dirty="0" smtClean="0"/>
              <a:t>()</a:t>
            </a:r>
            <a:r>
              <a:rPr lang="zh-TW" altLang="en-US" dirty="0" smtClean="0"/>
              <a:t>去蓋過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原先的</a:t>
            </a:r>
            <a:r>
              <a:rPr lang="en-US" altLang="zh-TW" dirty="0" err="1" smtClean="0"/>
              <a:t>setPay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r>
              <a:rPr lang="zh-TW" altLang="en-US" dirty="0"/>
              <a:t>父子</a:t>
            </a:r>
            <a:r>
              <a:rPr lang="zh-TW" altLang="en-US" dirty="0" smtClean="0"/>
              <a:t>傳承，兒子可以改進父親傳下來的手藝跟技術吧！</a:t>
            </a:r>
            <a:endParaRPr lang="en-US" altLang="zh-TW" dirty="0" smtClean="0"/>
          </a:p>
          <a:p>
            <a:pPr lvl="1"/>
            <a:r>
              <a:rPr lang="zh-TW" altLang="en-US" dirty="0"/>
              <a:t>聽起來好有道理</a:t>
            </a:r>
            <a:r>
              <a:rPr lang="zh-TW" altLang="en-US" dirty="0" smtClean="0"/>
              <a:t>啊～是吧</a:t>
            </a:r>
            <a:endParaRPr lang="en-US" altLang="zh-TW" dirty="0"/>
          </a:p>
          <a:p>
            <a:r>
              <a:rPr lang="zh-TW" altLang="en-US" dirty="0" smtClean="0"/>
              <a:t>程式碼如右：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43" y="4540016"/>
            <a:ext cx="6403365" cy="15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Manager class</a:t>
            </a:r>
            <a:r>
              <a:rPr lang="zh-TW" altLang="en-US" dirty="0" smtClean="0"/>
              <a:t>目前為止程式碼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47" y="1343589"/>
            <a:ext cx="8409842" cy="52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回顧繼承二三事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繼承可以直接沿用父類別的所有屬性、方法。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除了</a:t>
            </a:r>
            <a:r>
              <a:rPr lang="en-US" altLang="zh-TW" dirty="0" err="1" smtClean="0">
                <a:solidFill>
                  <a:srgbClr val="FF0000"/>
                </a:solidFill>
              </a:rPr>
              <a:t>privat</a:t>
            </a:r>
            <a:r>
              <a:rPr lang="zh-TW" altLang="en-US" dirty="0" smtClean="0">
                <a:solidFill>
                  <a:srgbClr val="FF0000"/>
                </a:solidFill>
              </a:rPr>
              <a:t>以外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繼承者通常會對父</a:t>
            </a:r>
            <a:r>
              <a:rPr lang="zh-TW" altLang="en-US" dirty="0"/>
              <a:t>類別的</a:t>
            </a:r>
            <a:r>
              <a:rPr lang="zh-TW" altLang="en-US" b="1" dirty="0"/>
              <a:t>屬性或方法</a:t>
            </a:r>
            <a:r>
              <a:rPr lang="zh-TW" altLang="en-US" dirty="0" smtClean="0"/>
              <a:t>做</a:t>
            </a:r>
            <a:r>
              <a:rPr lang="zh-TW" altLang="en-US" b="1" dirty="0">
                <a:solidFill>
                  <a:srgbClr val="FF0000"/>
                </a:solidFill>
              </a:rPr>
              <a:t>限</a:t>
            </a:r>
            <a:r>
              <a:rPr lang="zh-TW" altLang="en-US" b="1" dirty="0" smtClean="0">
                <a:solidFill>
                  <a:srgbClr val="FF0000"/>
                </a:solidFill>
              </a:rPr>
              <a:t>縮、</a:t>
            </a:r>
            <a:r>
              <a:rPr lang="zh-TW" altLang="en-US" b="1" dirty="0">
                <a:solidFill>
                  <a:srgbClr val="FF0000"/>
                </a:solidFill>
              </a:rPr>
              <a:t>增加、</a:t>
            </a:r>
            <a:r>
              <a:rPr lang="zh-TW" altLang="en-US" b="1" dirty="0" smtClean="0">
                <a:solidFill>
                  <a:srgbClr val="FF0000"/>
                </a:solidFill>
              </a:rPr>
              <a:t>修改、附加</a:t>
            </a:r>
            <a:r>
              <a:rPr lang="zh-TW" altLang="en-US" dirty="0" smtClean="0">
                <a:solidFill>
                  <a:schemeClr val="tx1"/>
                </a:solidFill>
              </a:rPr>
              <a:t>等變動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public</a:t>
            </a:r>
            <a:r>
              <a:rPr lang="zh-TW" altLang="en-US" dirty="0"/>
              <a:t>、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這些修飾字的意義與用途要記得。</a:t>
            </a:r>
            <a:endParaRPr lang="en-US" altLang="zh-TW" dirty="0" smtClean="0"/>
          </a:p>
          <a:p>
            <a:r>
              <a:rPr lang="zh-TW" altLang="en-US" dirty="0"/>
              <a:t>通常屬性都會宣告為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protected</a:t>
            </a:r>
            <a:endParaRPr lang="en-US" altLang="zh-TW" dirty="0"/>
          </a:p>
          <a:p>
            <a:pPr lvl="1"/>
            <a:r>
              <a:rPr lang="zh-TW" altLang="en-US" dirty="0" smtClean="0"/>
              <a:t>再搭配一組</a:t>
            </a:r>
            <a:r>
              <a:rPr lang="en-US" altLang="zh-TW" dirty="0" smtClean="0"/>
              <a:t>public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();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Override</a:t>
            </a:r>
            <a:r>
              <a:rPr lang="zh-TW" altLang="en-US" dirty="0" smtClean="0"/>
              <a:t>父類別的方法時，方法的名稱、參數、傳回值都要與父類別的一致。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4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5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Override vs. overload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覆蓋與過載</a:t>
            </a:r>
          </a:p>
        </p:txBody>
      </p:sp>
    </p:spTree>
    <p:extLst>
      <p:ext uri="{BB962C8B-B14F-4D97-AF65-F5344CB8AC3E}">
        <p14:creationId xmlns:p14="http://schemas.microsoft.com/office/powerpoint/2010/main" val="21992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overloading</a:t>
            </a:r>
            <a:r>
              <a:rPr lang="zh-TW" altLang="en-US" dirty="0" smtClean="0"/>
              <a:t>我喜歡翻譯他為：</a:t>
            </a:r>
            <a:r>
              <a:rPr lang="zh-TW" altLang="en-US" b="1" dirty="0" smtClean="0"/>
              <a:t>同名</a:t>
            </a:r>
            <a:r>
              <a:rPr lang="zh-TW" altLang="en-US" b="1" dirty="0"/>
              <a:t>異</a:t>
            </a:r>
            <a:r>
              <a:rPr lang="zh-TW" altLang="en-US" b="1" dirty="0" smtClean="0"/>
              <a:t>式</a:t>
            </a:r>
            <a:endParaRPr lang="en-US" altLang="zh-TW" b="1" dirty="0" smtClean="0"/>
          </a:p>
          <a:p>
            <a:pPr lvl="1"/>
            <a:r>
              <a:rPr lang="zh-TW" altLang="en-US" b="1" dirty="0"/>
              <a:t>也有翻譯：多載、多</a:t>
            </a:r>
            <a:r>
              <a:rPr lang="zh-TW" altLang="en-US" b="1" dirty="0" smtClean="0"/>
              <a:t>形等</a:t>
            </a:r>
            <a:endParaRPr lang="en-US" altLang="zh-TW" b="1" dirty="0" smtClean="0"/>
          </a:p>
          <a:p>
            <a:r>
              <a:rPr lang="zh-TW" altLang="en-US" dirty="0"/>
              <a:t>至於</a:t>
            </a:r>
            <a:r>
              <a:rPr lang="en-US" altLang="zh-TW" dirty="0"/>
              <a:t>overriding</a:t>
            </a:r>
            <a:r>
              <a:rPr lang="zh-TW" altLang="en-US" dirty="0"/>
              <a:t>則為：同名同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或覆載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發生在繼承時，子類別的方法取代</a:t>
            </a:r>
            <a:r>
              <a:rPr lang="en-US" altLang="zh-TW" dirty="0" smtClean="0"/>
              <a:t>(</a:t>
            </a:r>
            <a:r>
              <a:rPr lang="zh-TW" altLang="en-US" dirty="0" smtClean="0"/>
              <a:t>覆蓋</a:t>
            </a:r>
            <a:r>
              <a:rPr lang="en-US" altLang="zh-TW" dirty="0" smtClean="0"/>
              <a:t>)</a:t>
            </a:r>
            <a:r>
              <a:rPr lang="zh-TW" altLang="en-US" dirty="0" smtClean="0"/>
              <a:t>父類別的方法。</a:t>
            </a:r>
            <a:endParaRPr lang="en-US" altLang="zh-TW" dirty="0" smtClean="0"/>
          </a:p>
          <a:p>
            <a:r>
              <a:rPr lang="en-US" altLang="zh-TW" dirty="0" smtClean="0"/>
              <a:t>Overloading</a:t>
            </a:r>
            <a:r>
              <a:rPr lang="zh-TW" altLang="en-US" dirty="0" smtClean="0"/>
              <a:t>是指同一件事情，可能有多種方式去完成，依照參數的形式與數量不同，可以做出不一樣的結果。</a:t>
            </a:r>
            <a:endParaRPr lang="en-US" altLang="zh-TW" dirty="0" smtClean="0"/>
          </a:p>
          <a:p>
            <a:r>
              <a:rPr lang="zh-TW" altLang="en-US" dirty="0"/>
              <a:t>例如：三角形面積算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1"/>
            <a:r>
              <a:rPr lang="zh-TW" altLang="en-US" dirty="0"/>
              <a:t>方法一：</a:t>
            </a:r>
            <a:r>
              <a:rPr lang="en-US" altLang="zh-TW" dirty="0"/>
              <a:t>area( float </a:t>
            </a:r>
            <a:r>
              <a:rPr lang="zh-TW" altLang="en-US" dirty="0"/>
              <a:t>底長</a:t>
            </a:r>
            <a:r>
              <a:rPr lang="en-US" altLang="zh-TW" dirty="0" smtClean="0"/>
              <a:t>, float </a:t>
            </a:r>
            <a:r>
              <a:rPr lang="zh-TW" altLang="en-US" dirty="0" smtClean="0"/>
              <a:t>高</a:t>
            </a:r>
            <a:r>
              <a:rPr lang="en-US" altLang="zh-TW" dirty="0" smtClean="0"/>
              <a:t>);</a:t>
            </a:r>
          </a:p>
          <a:p>
            <a:pPr lvl="1"/>
            <a:r>
              <a:rPr lang="zh-TW" altLang="en-US" dirty="0"/>
              <a:t>方法二：</a:t>
            </a:r>
            <a:r>
              <a:rPr lang="en-US" altLang="zh-TW" dirty="0"/>
              <a:t>area( float x1</a:t>
            </a:r>
            <a:r>
              <a:rPr lang="en-US" altLang="zh-TW" dirty="0" smtClean="0"/>
              <a:t>, float y1, float x2, float y2, float x3, float y3);</a:t>
            </a:r>
          </a:p>
          <a:p>
            <a:pPr lvl="1"/>
            <a:r>
              <a:rPr lang="zh-TW" altLang="en-US" dirty="0"/>
              <a:t>方法三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area( float</a:t>
            </a:r>
            <a:r>
              <a:rPr lang="zh-TW" altLang="en-US" dirty="0" smtClean="0"/>
              <a:t> 夾角角度</a:t>
            </a:r>
            <a:r>
              <a:rPr lang="en-US" altLang="zh-TW" dirty="0" smtClean="0"/>
              <a:t>, float </a:t>
            </a:r>
            <a:r>
              <a:rPr lang="zh-TW" altLang="en-US" dirty="0" smtClean="0"/>
              <a:t>邊長</a:t>
            </a:r>
            <a:r>
              <a:rPr lang="en-US" altLang="zh-TW" dirty="0" smtClean="0"/>
              <a:t>1, float </a:t>
            </a:r>
            <a:r>
              <a:rPr lang="zh-TW" altLang="en-US" dirty="0" smtClean="0"/>
              <a:t>邊長</a:t>
            </a:r>
            <a:r>
              <a:rPr lang="en-US" altLang="zh-TW" dirty="0" smtClean="0"/>
              <a:t>2);</a:t>
            </a:r>
          </a:p>
          <a:p>
            <a:r>
              <a:rPr lang="zh-TW" altLang="en-US" dirty="0" smtClean="0"/>
              <a:t>唯，必須不同</a:t>
            </a:r>
            <a:r>
              <a:rPr lang="zh-TW" altLang="en-US" dirty="0"/>
              <a:t>方法必須參數的</a:t>
            </a:r>
            <a:r>
              <a:rPr lang="zh-TW" altLang="en-US" b="1" dirty="0">
                <a:solidFill>
                  <a:srgbClr val="FF0000"/>
                </a:solidFill>
              </a:rPr>
              <a:t>個數或是型態不同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正式說法叫簽名不一樣。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49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r>
              <a:rPr lang="zh-TW" altLang="en-US" dirty="0" smtClean="0"/>
              <a:t>是甚麼？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r>
              <a:rPr lang="zh-TW" altLang="en-US" dirty="0" smtClean="0"/>
              <a:t>可以看成是一個特別的類別。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只定義方法卻不實做程式</a:t>
            </a:r>
            <a:endParaRPr lang="en-US" altLang="zh-TW" dirty="0"/>
          </a:p>
          <a:p>
            <a:pPr lvl="1"/>
            <a:r>
              <a:rPr lang="zh-TW" altLang="en-US" dirty="0" smtClean="0"/>
              <a:t>實際程式由</a:t>
            </a:r>
            <a:r>
              <a:rPr lang="en-US" altLang="zh-TW" b="1" dirty="0" smtClean="0">
                <a:solidFill>
                  <a:srgbClr val="FF0000"/>
                </a:solidFill>
              </a:rPr>
              <a:t>implements</a:t>
            </a:r>
            <a:r>
              <a:rPr lang="zh-TW" altLang="en-US" dirty="0" smtClean="0"/>
              <a:t>他的類別去寫</a:t>
            </a:r>
            <a:endParaRPr lang="en-US" altLang="zh-TW" dirty="0" smtClean="0"/>
          </a:p>
          <a:p>
            <a:r>
              <a:rPr lang="zh-TW" altLang="en-US" dirty="0"/>
              <a:t>介面可以被理解為「</a:t>
            </a:r>
            <a:r>
              <a:rPr lang="zh-TW" altLang="en-US" b="1" dirty="0"/>
              <a:t>接口」</a:t>
            </a:r>
            <a:r>
              <a:rPr lang="zh-TW" altLang="en-US" dirty="0"/>
              <a:t>，讓外部可以透過這個接口與內部作溝通</a:t>
            </a:r>
            <a:r>
              <a:rPr lang="zh-TW" altLang="en-US" dirty="0" smtClean="0"/>
              <a:t>。</a:t>
            </a:r>
            <a:r>
              <a:rPr lang="en-US" altLang="zh-TW" dirty="0" smtClean="0"/>
              <a:t>	</a:t>
            </a:r>
          </a:p>
          <a:p>
            <a:r>
              <a:rPr lang="zh-TW" altLang="en-US" dirty="0"/>
              <a:t>介面的方法都是</a:t>
            </a:r>
            <a:r>
              <a:rPr lang="zh-TW" altLang="en-US" b="1" dirty="0">
                <a:solidFill>
                  <a:srgbClr val="FF0000"/>
                </a:solidFill>
              </a:rPr>
              <a:t>抽像 </a:t>
            </a:r>
            <a:r>
              <a:rPr lang="en-US" altLang="zh-TW" b="1" dirty="0">
                <a:solidFill>
                  <a:srgbClr val="FF0000"/>
                </a:solidFill>
              </a:rPr>
              <a:t>(abstract) </a:t>
            </a:r>
            <a:r>
              <a:rPr lang="zh-TW" altLang="en-US" dirty="0"/>
              <a:t>且</a:t>
            </a:r>
            <a:r>
              <a:rPr lang="zh-TW" altLang="en-US" b="1" dirty="0">
                <a:solidFill>
                  <a:srgbClr val="FF0000"/>
                </a:solidFill>
              </a:rPr>
              <a:t>公開 </a:t>
            </a:r>
            <a:r>
              <a:rPr lang="en-US" altLang="zh-TW" b="1" dirty="0">
                <a:solidFill>
                  <a:srgbClr val="FF0000"/>
                </a:solidFill>
              </a:rPr>
              <a:t>(public) 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即</a:t>
            </a:r>
            <a:r>
              <a:rPr lang="zh-TW" altLang="en-US" dirty="0"/>
              <a:t>介面本身</a:t>
            </a:r>
            <a:r>
              <a:rPr lang="zh-TW" altLang="en-US" dirty="0">
                <a:solidFill>
                  <a:srgbClr val="FF0000"/>
                </a:solidFill>
              </a:rPr>
              <a:t>不實作方法</a:t>
            </a:r>
            <a:r>
              <a:rPr lang="zh-TW" altLang="en-US" dirty="0"/>
              <a:t>，而且</a:t>
            </a:r>
            <a:r>
              <a:rPr lang="zh-TW" altLang="en-US" dirty="0" smtClean="0"/>
              <a:t>為了</a:t>
            </a:r>
            <a:r>
              <a:rPr lang="zh-TW" altLang="en-US" dirty="0"/>
              <a:t>被外部使用，方法都必定是公開的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Implements</a:t>
            </a:r>
            <a:r>
              <a:rPr lang="zh-TW" altLang="en-US" dirty="0" smtClean="0"/>
              <a:t>的類別中必須實做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中所定義的方法。</a:t>
            </a:r>
            <a:endParaRPr lang="en-US" altLang="zh-TW" dirty="0" smtClean="0"/>
          </a:p>
          <a:p>
            <a:pPr lvl="1"/>
            <a:r>
              <a:rPr lang="zh-TW" altLang="en-US" dirty="0"/>
              <a:t>方法必須要名稱、參數跟回傳值都要相同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有時候也是用來實現多重繼承的方式。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08984" y="1237902"/>
            <a:ext cx="318654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zh-TW" dirty="0">
                <a:solidFill>
                  <a:srgbClr val="FFFF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interface</a:t>
            </a:r>
            <a:r>
              <a:rPr lang="zh-TW" altLang="zh-TW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USB {</a:t>
            </a:r>
            <a:endParaRPr lang="en-US" altLang="zh-TW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</a:t>
            </a:r>
            <a:r>
              <a:rPr lang="zh-TW" altLang="zh-TW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public void </a:t>
            </a:r>
            <a:r>
              <a:rPr lang="zh-TW" altLang="zh-TW" dirty="0">
                <a:solidFill>
                  <a:srgbClr val="FF00FF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execute()</a:t>
            </a:r>
            <a:r>
              <a:rPr lang="zh-TW" altLang="zh-TW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;</a:t>
            </a:r>
            <a:endParaRPr lang="en-US" altLang="zh-TW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</a:t>
            </a:r>
            <a:r>
              <a:rPr lang="zh-TW" altLang="zh-TW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public void </a:t>
            </a:r>
            <a:r>
              <a:rPr lang="zh-TW" altLang="zh-TW" dirty="0">
                <a:solidFill>
                  <a:srgbClr val="FF00FF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stop()</a:t>
            </a:r>
            <a:r>
              <a:rPr lang="zh-TW" altLang="zh-TW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;</a:t>
            </a:r>
            <a:endParaRPr lang="en-US" altLang="zh-TW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zh-TW" altLang="zh-TW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} </a:t>
            </a:r>
            <a:endParaRPr lang="en-US" altLang="zh-TW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08984" y="2936749"/>
            <a:ext cx="3186544" cy="40318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Class Mouse </a:t>
            </a:r>
            <a:r>
              <a:rPr lang="zh-TW" altLang="en-US" sz="1600" dirty="0">
                <a:solidFill>
                  <a:srgbClr val="FFFF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implements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USB {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private 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String state;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private 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int countClick;</a:t>
            </a:r>
          </a:p>
          <a:p>
            <a:endParaRPr lang="en-US" altLang="zh-TW" sz="1600" dirty="0" smtClean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public 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void </a:t>
            </a:r>
            <a:r>
              <a:rPr lang="zh-TW" altLang="en-US" sz="1600" dirty="0">
                <a:solidFill>
                  <a:srgbClr val="FF00FF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execute()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{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this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.state = "start";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}</a:t>
            </a:r>
            <a:endParaRPr lang="en-US" altLang="zh-TW" sz="1600" dirty="0" smtClean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zh-TW" altLang="en-US" sz="1600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public void </a:t>
            </a:r>
            <a:r>
              <a:rPr lang="zh-TW" altLang="en-US" sz="1600" dirty="0">
                <a:solidFill>
                  <a:srgbClr val="FF00FF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stop()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{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this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.state = "stop";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}</a:t>
            </a:r>
            <a:endParaRPr lang="en-US" altLang="zh-TW" sz="1600" dirty="0" smtClean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zh-TW" altLang="en-US" sz="1600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private 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void countClicking() {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    this</a:t>
            </a:r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.countClick += 1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</a:t>
            </a:r>
            <a:r>
              <a:rPr lang="zh-TW" altLang="en-US" sz="1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   }</a:t>
            </a:r>
            <a:endParaRPr lang="zh-TW" altLang="en-US" sz="1600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zh-TW" altLang="en-US" sz="1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6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再一個例子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249989" y="1842857"/>
            <a:ext cx="6096000" cy="13234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interface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FFC66D"/>
                </a:solidFill>
                <a:latin typeface="Menlo"/>
              </a:rPr>
              <a:t>CShape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{</a:t>
            </a:r>
          </a:p>
          <a:p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	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final 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double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PI=</a:t>
            </a:r>
            <a:r>
              <a:rPr lang="en-US" altLang="zh-TW" sz="2000" dirty="0">
                <a:solidFill>
                  <a:srgbClr val="A5C261"/>
                </a:solidFill>
                <a:latin typeface="Menlo"/>
              </a:rPr>
              <a:t>3.14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; 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i="1" dirty="0">
                <a:solidFill>
                  <a:srgbClr val="BC9458"/>
                </a:solidFill>
                <a:latin typeface="Menlo"/>
              </a:rPr>
              <a:t>	</a:t>
            </a:r>
            <a:r>
              <a:rPr lang="zh-TW" altLang="en-US" sz="2000" dirty="0" smtClean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public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abstract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void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FFC66D"/>
                </a:solidFill>
                <a:latin typeface="Menlo"/>
              </a:rPr>
              <a:t>show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(); </a:t>
            </a:r>
            <a:r>
              <a:rPr lang="zh-TW" altLang="en-US" sz="2000" dirty="0" smtClean="0">
                <a:solidFill>
                  <a:srgbClr val="E6E1DC"/>
                </a:solidFill>
                <a:latin typeface="Menlo"/>
              </a:rPr>
              <a:t>  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}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249989" y="3329712"/>
            <a:ext cx="6096000" cy="31700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class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FFC66D"/>
                </a:solidFill>
                <a:latin typeface="Menlo"/>
              </a:rPr>
              <a:t>CCircle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FFC66D"/>
                </a:solidFill>
                <a:latin typeface="Menlo"/>
              </a:rPr>
              <a:t>implementation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FFC66D"/>
                </a:solidFill>
                <a:latin typeface="Menlo"/>
              </a:rPr>
              <a:t>CShape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{</a:t>
            </a:r>
          </a:p>
          <a:p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	</a:t>
            </a:r>
            <a:r>
              <a:rPr lang="en-US" altLang="zh-TW" sz="2000" dirty="0" smtClean="0">
                <a:solidFill>
                  <a:srgbClr val="C26230"/>
                </a:solidFill>
                <a:latin typeface="Menlo"/>
              </a:rPr>
              <a:t>double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radius; 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	</a:t>
            </a:r>
            <a:r>
              <a:rPr lang="en-US" altLang="zh-TW" sz="2000" dirty="0" smtClean="0">
                <a:solidFill>
                  <a:srgbClr val="C26230"/>
                </a:solidFill>
                <a:latin typeface="Menlo"/>
              </a:rPr>
              <a:t>public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FFC66D"/>
                </a:solidFill>
                <a:latin typeface="Menlo"/>
              </a:rPr>
              <a:t>CCircle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(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double</a:t>
            </a:r>
            <a:r>
              <a:rPr lang="en-US" altLang="zh-TW" sz="2000" dirty="0">
                <a:solidFill>
                  <a:srgbClr val="D0D0FF"/>
                </a:solidFill>
                <a:latin typeface="Menlo"/>
              </a:rPr>
              <a:t> r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) 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{</a:t>
            </a:r>
            <a:r>
              <a:rPr lang="zh-TW" altLang="en-US" sz="2000" dirty="0" smtClean="0">
                <a:solidFill>
                  <a:srgbClr val="E6E1DC"/>
                </a:solidFill>
                <a:latin typeface="Menlo"/>
              </a:rPr>
              <a:t>  </a:t>
            </a:r>
            <a:r>
              <a:rPr lang="en-US" altLang="zh-TW" sz="2000" i="1" dirty="0" smtClean="0">
                <a:solidFill>
                  <a:srgbClr val="BC9458"/>
                </a:solidFill>
                <a:latin typeface="Menlo"/>
              </a:rPr>
              <a:t>//</a:t>
            </a:r>
            <a:r>
              <a:rPr lang="en-US" altLang="zh-TW" sz="2000" i="1" dirty="0" err="1">
                <a:solidFill>
                  <a:srgbClr val="BC9458"/>
                </a:solidFill>
                <a:latin typeface="Menlo"/>
              </a:rPr>
              <a:t>CCircle</a:t>
            </a:r>
            <a:r>
              <a:rPr lang="zh-TW" altLang="en-US" sz="2000" i="1" dirty="0">
                <a:solidFill>
                  <a:srgbClr val="BC9458"/>
                </a:solidFill>
                <a:latin typeface="Menlo"/>
              </a:rPr>
              <a:t>建</a:t>
            </a:r>
            <a:r>
              <a:rPr lang="zh-TW" altLang="en-US" sz="2000" i="1" dirty="0" smtClean="0">
                <a:solidFill>
                  <a:srgbClr val="BC9458"/>
                </a:solidFill>
                <a:latin typeface="Menlo"/>
              </a:rPr>
              <a:t>構式</a:t>
            </a:r>
            <a:r>
              <a:rPr lang="zh-TW" altLang="en-US" sz="2000" dirty="0" smtClean="0">
                <a:solidFill>
                  <a:srgbClr val="E6E1DC"/>
                </a:solidFill>
                <a:latin typeface="Menlo"/>
              </a:rPr>
              <a:t> 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	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	radius=r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; 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	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} </a:t>
            </a:r>
          </a:p>
          <a:p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	</a:t>
            </a:r>
            <a:r>
              <a:rPr lang="en-US" altLang="zh-TW" sz="2000" dirty="0" smtClean="0">
                <a:solidFill>
                  <a:srgbClr val="C26230"/>
                </a:solidFill>
                <a:latin typeface="Menlo"/>
              </a:rPr>
              <a:t>public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C26230"/>
                </a:solidFill>
                <a:latin typeface="Menlo"/>
              </a:rPr>
              <a:t>void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>
                <a:solidFill>
                  <a:srgbClr val="FFC66D"/>
                </a:solidFill>
                <a:latin typeface="Menlo"/>
              </a:rPr>
              <a:t>show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() { </a:t>
            </a:r>
            <a:r>
              <a:rPr lang="zh-TW" altLang="en-US" sz="2000" dirty="0" smtClean="0">
                <a:solidFill>
                  <a:srgbClr val="E6E1DC"/>
                </a:solidFill>
                <a:latin typeface="Menlo"/>
              </a:rPr>
              <a:t>  </a:t>
            </a:r>
            <a:r>
              <a:rPr lang="en-US" altLang="zh-TW" sz="2000" i="1" dirty="0" smtClean="0">
                <a:solidFill>
                  <a:srgbClr val="BC9458"/>
                </a:solidFill>
                <a:latin typeface="Menlo"/>
              </a:rPr>
              <a:t>//</a:t>
            </a:r>
            <a:r>
              <a:rPr lang="zh-TW" altLang="en-US" sz="2000" i="1" dirty="0">
                <a:solidFill>
                  <a:srgbClr val="BC9458"/>
                </a:solidFill>
                <a:latin typeface="Menlo"/>
              </a:rPr>
              <a:t>改寫介面中抽象函數</a:t>
            </a:r>
            <a:r>
              <a:rPr lang="zh-TW" altLang="en-US" sz="2000" dirty="0">
                <a:solidFill>
                  <a:srgbClr val="E6E1DC"/>
                </a:solidFill>
                <a:latin typeface="Menlo"/>
              </a:rPr>
              <a:t> 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				System.</a:t>
            </a:r>
            <a:r>
              <a:rPr lang="en-US" altLang="zh-TW" sz="2000" dirty="0" smtClean="0">
                <a:solidFill>
                  <a:srgbClr val="C26230"/>
                </a:solidFill>
                <a:latin typeface="Menlo"/>
              </a:rPr>
              <a:t>out</a:t>
            </a:r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.println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(</a:t>
            </a:r>
            <a:r>
              <a:rPr lang="en-US" altLang="zh-TW" sz="2000" dirty="0">
                <a:solidFill>
                  <a:srgbClr val="A5C261"/>
                </a:solidFill>
                <a:latin typeface="Menlo"/>
              </a:rPr>
              <a:t>"</a:t>
            </a:r>
            <a:r>
              <a:rPr lang="zh-TW" altLang="en-US" sz="2000" dirty="0">
                <a:solidFill>
                  <a:srgbClr val="A5C261"/>
                </a:solidFill>
                <a:latin typeface="Menlo"/>
              </a:rPr>
              <a:t>面積＝</a:t>
            </a:r>
            <a:r>
              <a:rPr lang="en-US" altLang="zh-TW" sz="2000" dirty="0">
                <a:solidFill>
                  <a:srgbClr val="A5C261"/>
                </a:solidFill>
                <a:latin typeface="Menlo"/>
              </a:rPr>
              <a:t>"</a:t>
            </a:r>
            <a:r>
              <a:rPr lang="en-US" altLang="zh-TW" sz="2000" dirty="0">
                <a:solidFill>
                  <a:srgbClr val="E6E1DC"/>
                </a:solidFill>
                <a:latin typeface="Menlo"/>
              </a:rPr>
              <a:t>+PI*radius*radius); </a:t>
            </a:r>
            <a:endParaRPr lang="en-US" altLang="zh-TW" sz="2000" dirty="0" smtClean="0">
              <a:solidFill>
                <a:srgbClr val="E6E1DC"/>
              </a:solidFill>
              <a:latin typeface="Menlo"/>
            </a:endParaRPr>
          </a:p>
          <a:p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	} </a:t>
            </a:r>
          </a:p>
          <a:p>
            <a:r>
              <a:rPr lang="en-US" altLang="zh-TW" sz="2000" dirty="0" smtClean="0">
                <a:solidFill>
                  <a:srgbClr val="E6E1DC"/>
                </a:solidFill>
                <a:latin typeface="Menlo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16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super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兒子與老子的差別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29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談談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跟</a:t>
            </a:r>
            <a:r>
              <a:rPr lang="en-US" altLang="zh-TW" dirty="0" smtClean="0"/>
              <a:t>super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r>
              <a:rPr lang="zh-TW" altLang="en-US" dirty="0" smtClean="0"/>
              <a:t>表示</a:t>
            </a:r>
            <a:r>
              <a:rPr lang="zh-TW" altLang="en-US" dirty="0"/>
              <a:t>當前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zh-TW" altLang="en-US" dirty="0"/>
              <a:t>如：</a:t>
            </a:r>
            <a:r>
              <a:rPr lang="en-US" altLang="zh-TW" dirty="0" smtClean="0"/>
              <a:t>this.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this.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 smtClean="0"/>
              <a:t>當名稱出現混淆時可以用來明確指出自己物件內的屬性與方法。</a:t>
            </a:r>
            <a:endParaRPr lang="en-US" altLang="zh-TW" dirty="0"/>
          </a:p>
          <a:p>
            <a:r>
              <a:rPr lang="en-US" altLang="zh-TW" dirty="0" smtClean="0"/>
              <a:t>super</a:t>
            </a:r>
            <a:r>
              <a:rPr lang="zh-TW" altLang="en-US" dirty="0"/>
              <a:t>是指向</a:t>
            </a:r>
            <a:r>
              <a:rPr lang="zh-TW" altLang="en-US" dirty="0" smtClean="0"/>
              <a:t>自己父類</a:t>
            </a:r>
            <a:r>
              <a:rPr lang="zh-TW" altLang="en-US" dirty="0"/>
              <a:t>物件的一個</a:t>
            </a:r>
            <a:r>
              <a:rPr lang="zh-TW" altLang="en-US" dirty="0" smtClean="0"/>
              <a:t>指標</a:t>
            </a:r>
            <a:endParaRPr lang="en-US" altLang="zh-TW" dirty="0" smtClean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super.</a:t>
            </a:r>
            <a:r>
              <a:rPr lang="zh-TW" altLang="en-US" dirty="0"/>
              <a:t>屬性</a:t>
            </a:r>
            <a:endParaRPr lang="en-US" altLang="zh-TW" dirty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super.</a:t>
            </a:r>
            <a:r>
              <a:rPr lang="zh-TW" altLang="en-US" dirty="0"/>
              <a:t>方法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另一種</a:t>
            </a:r>
            <a:r>
              <a:rPr lang="zh-TW" altLang="en-US" dirty="0" smtClean="0"/>
              <a:t>，呼叫父類別的建構式：</a:t>
            </a:r>
            <a:r>
              <a:rPr lang="en-US" altLang="zh-TW" dirty="0" smtClean="0"/>
              <a:t>super();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69018" y="609600"/>
            <a:ext cx="4829197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class </a:t>
            </a:r>
            <a:r>
              <a:rPr lang="zh-TW" altLang="en-US" dirty="0">
                <a:solidFill>
                  <a:srgbClr val="00B050"/>
                </a:solidFill>
              </a:rPr>
              <a:t>Country</a:t>
            </a:r>
            <a:r>
              <a:rPr lang="zh-TW" altLang="en-US" dirty="0">
                <a:solidFill>
                  <a:schemeClr val="bg1"/>
                </a:solidFill>
              </a:rPr>
              <a:t>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String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void value()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 = </a:t>
            </a:r>
            <a:r>
              <a:rPr lang="zh-TW" altLang="en-US" dirty="0" smtClean="0">
                <a:solidFill>
                  <a:schemeClr val="bg1"/>
                </a:solidFill>
              </a:rPr>
              <a:t>“</a:t>
            </a:r>
            <a:r>
              <a:rPr lang="en-US" altLang="zh-TW" dirty="0" smtClean="0">
                <a:solidFill>
                  <a:schemeClr val="bg1"/>
                </a:solidFill>
              </a:rPr>
              <a:t>Taiwan</a:t>
            </a:r>
            <a:r>
              <a:rPr lang="zh-TW" altLang="en-US" dirty="0" smtClean="0">
                <a:solidFill>
                  <a:schemeClr val="bg1"/>
                </a:solidFill>
              </a:rPr>
              <a:t>";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class </a:t>
            </a:r>
            <a:r>
              <a:rPr lang="zh-TW" altLang="en-US" dirty="0">
                <a:solidFill>
                  <a:srgbClr val="00B050"/>
                </a:solidFill>
              </a:rPr>
              <a:t>City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00B0F0"/>
                </a:solidFill>
              </a:rPr>
              <a:t>extends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</a:rPr>
              <a:t>Country</a:t>
            </a:r>
            <a:r>
              <a:rPr lang="zh-TW" altLang="en-US" dirty="0">
                <a:solidFill>
                  <a:schemeClr val="bg1"/>
                </a:solidFill>
              </a:rPr>
              <a:t>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String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void value()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rgbClr val="FFFF00"/>
                </a:solidFill>
              </a:rPr>
              <a:t>name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</a:rPr>
              <a:t>= </a:t>
            </a:r>
            <a:r>
              <a:rPr lang="zh-TW" altLang="en-US" dirty="0" smtClean="0">
                <a:solidFill>
                  <a:schemeClr val="bg1"/>
                </a:solidFill>
              </a:rPr>
              <a:t>“台北"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super</a:t>
            </a:r>
            <a:r>
              <a:rPr lang="zh-TW" altLang="en-US" dirty="0">
                <a:solidFill>
                  <a:schemeClr val="bg1"/>
                </a:solidFill>
              </a:rPr>
              <a:t>.value();      //呼叫父類的方法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System</a:t>
            </a:r>
            <a:r>
              <a:rPr lang="zh-TW" altLang="en-US" dirty="0">
                <a:solidFill>
                  <a:schemeClr val="bg1"/>
                </a:solidFill>
              </a:rPr>
              <a:t>.out.println</a:t>
            </a:r>
            <a:r>
              <a:rPr lang="zh-TW" altLang="en-US" dirty="0" smtClean="0">
                <a:solidFill>
                  <a:schemeClr val="bg1"/>
                </a:solidFill>
              </a:rPr>
              <a:t>(</a:t>
            </a:r>
            <a:r>
              <a:rPr lang="en-US" altLang="zh-TW" dirty="0" smtClean="0">
                <a:solidFill>
                  <a:srgbClr val="FFFF00"/>
                </a:solidFill>
              </a:rPr>
              <a:t>this.</a:t>
            </a:r>
            <a:r>
              <a:rPr lang="zh-TW" altLang="en-US" dirty="0" smtClean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System</a:t>
            </a:r>
            <a:r>
              <a:rPr lang="zh-TW" altLang="en-US" dirty="0">
                <a:solidFill>
                  <a:schemeClr val="bg1"/>
                </a:solidFill>
              </a:rPr>
              <a:t>.out.println(</a:t>
            </a:r>
            <a:r>
              <a:rPr lang="zh-TW" altLang="en-US" dirty="0">
                <a:solidFill>
                  <a:srgbClr val="FF00FF"/>
                </a:solidFill>
              </a:rPr>
              <a:t>super.name</a:t>
            </a:r>
            <a:r>
              <a:rPr lang="zh-TW" altLang="en-US" dirty="0">
                <a:solidFill>
                  <a:schemeClr val="bg1"/>
                </a:solidFill>
              </a:rPr>
              <a:t>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public static void main(String[] args)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City c=new City();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c.value();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60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資料結構與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vs.</a:t>
            </a:r>
            <a:r>
              <a:rPr lang="zh-TW" altLang="en-US" dirty="0" smtClean="0"/>
              <a:t>物件導向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物件導向在</a:t>
            </a:r>
            <a:r>
              <a:rPr lang="zh-TW" altLang="en-US" b="1" dirty="0" smtClean="0"/>
              <a:t>封裝資料</a:t>
            </a:r>
            <a:r>
              <a:rPr lang="zh-TW" altLang="en-US" dirty="0" smtClean="0"/>
              <a:t>的時候，需要考慮適當資料的封裝，過多或過少都不好。</a:t>
            </a:r>
            <a:endParaRPr lang="en-US" altLang="zh-TW" dirty="0" smtClean="0"/>
          </a:p>
          <a:p>
            <a:r>
              <a:rPr lang="zh-TW" altLang="en-US" dirty="0" smtClean="0"/>
              <a:t>就像是簡</a:t>
            </a:r>
            <a:r>
              <a:rPr lang="zh-TW" altLang="en-US" dirty="0"/>
              <a:t>餐的設計</a:t>
            </a:r>
            <a:r>
              <a:rPr lang="zh-TW" altLang="en-US" dirty="0" smtClean="0"/>
              <a:t>，總要</a:t>
            </a:r>
            <a:r>
              <a:rPr lang="zh-TW" altLang="en-US" b="1" dirty="0" smtClean="0"/>
              <a:t>適量</a:t>
            </a:r>
            <a:r>
              <a:rPr lang="zh-TW" altLang="en-US" dirty="0" smtClean="0"/>
              <a:t>好吃又</a:t>
            </a:r>
            <a:r>
              <a:rPr lang="zh-TW" altLang="en-US" b="1" dirty="0" smtClean="0"/>
              <a:t>完整</a:t>
            </a:r>
            <a:r>
              <a:rPr lang="zh-TW" altLang="en-US" dirty="0" smtClean="0"/>
              <a:t>，前餐到餐後甜點，該有的不能少，又不該多包裝一些不該有的。</a:t>
            </a:r>
            <a:endParaRPr lang="en-US" altLang="zh-TW" dirty="0" smtClean="0"/>
          </a:p>
          <a:p>
            <a:r>
              <a:rPr lang="zh-TW" altLang="en-US" dirty="0"/>
              <a:t>這樣的資料封裝</a:t>
            </a:r>
            <a:r>
              <a:rPr lang="zh-TW" altLang="en-US" dirty="0" smtClean="0"/>
              <a:t>，從資料結構與演算法來思考是其中一種方式。</a:t>
            </a:r>
            <a:endParaRPr lang="en-US" altLang="zh-TW" dirty="0" smtClean="0"/>
          </a:p>
          <a:p>
            <a:pPr lvl="1"/>
            <a:r>
              <a:rPr lang="zh-TW" altLang="en-US" dirty="0"/>
              <a:t>事實上</a:t>
            </a:r>
            <a:r>
              <a:rPr lang="zh-TW" altLang="en-US" dirty="0" smtClean="0"/>
              <a:t>，物件導向用類別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來描述封裝內容與方式，也是可以比擬傳統程式設計的結構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用類別封裝傳統概念裡的</a:t>
            </a:r>
            <a:r>
              <a:rPr lang="zh-TW" altLang="en-US" b="1" dirty="0"/>
              <a:t>資料結構</a:t>
            </a:r>
            <a:r>
              <a:rPr lang="zh-TW" altLang="en-US" dirty="0" smtClean="0"/>
              <a:t>，同時把</a:t>
            </a:r>
            <a:r>
              <a:rPr lang="zh-TW" altLang="en-US" b="1" dirty="0" smtClean="0"/>
              <a:t>演算法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對資料的所有操作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都包在一起，是一種很方便的做法。</a:t>
            </a:r>
            <a:endParaRPr lang="en-US" altLang="zh-TW" dirty="0"/>
          </a:p>
          <a:p>
            <a:r>
              <a:rPr lang="zh-TW" altLang="en-US" dirty="0" smtClean="0"/>
              <a:t>也可以想像一家公司，有人管</a:t>
            </a:r>
            <a:r>
              <a:rPr lang="zh-TW" altLang="en-US" b="1" dirty="0" smtClean="0"/>
              <a:t>財務資料</a:t>
            </a:r>
            <a:r>
              <a:rPr lang="zh-TW" altLang="en-US" dirty="0" smtClean="0"/>
              <a:t>，有人管</a:t>
            </a:r>
            <a:r>
              <a:rPr lang="zh-TW" altLang="en-US" b="1" dirty="0" smtClean="0"/>
              <a:t>人事資料</a:t>
            </a:r>
            <a:r>
              <a:rPr lang="zh-TW" altLang="en-US" dirty="0" smtClean="0"/>
              <a:t>，有人管</a:t>
            </a:r>
            <a:r>
              <a:rPr lang="zh-TW" altLang="en-US" b="1" dirty="0" smtClean="0"/>
              <a:t>生產資料</a:t>
            </a:r>
            <a:r>
              <a:rPr lang="zh-TW" altLang="en-US" dirty="0" smtClean="0"/>
              <a:t>等等，各司其職，分工清楚，資料該</a:t>
            </a:r>
            <a:r>
              <a:rPr lang="zh-TW" altLang="en-US" b="1" dirty="0" smtClean="0"/>
              <a:t>找誰要</a:t>
            </a:r>
            <a:r>
              <a:rPr lang="zh-TW" altLang="en-US" dirty="0" smtClean="0"/>
              <a:t>，</a:t>
            </a:r>
            <a:r>
              <a:rPr lang="zh-TW" altLang="en-US" b="1" dirty="0" smtClean="0"/>
              <a:t>找誰更新</a:t>
            </a:r>
            <a:r>
              <a:rPr lang="zh-TW" altLang="en-US" dirty="0" smtClean="0"/>
              <a:t>，都很清楚。</a:t>
            </a:r>
            <a:endParaRPr lang="en-US" altLang="zh-TW" dirty="0" smtClean="0"/>
          </a:p>
          <a:p>
            <a:pPr lvl="1"/>
            <a:r>
              <a:rPr lang="zh-TW" altLang="en-US" dirty="0"/>
              <a:t>所有資料都有人負責</a:t>
            </a:r>
            <a:r>
              <a:rPr lang="zh-TW" altLang="en-US" dirty="0" smtClean="0"/>
              <a:t>，文件都要蓋章的！所以都會對自己的資料小心謹慎。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final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靜態與最終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14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先說說</a:t>
            </a:r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static</a:t>
            </a:r>
            <a:r>
              <a:rPr lang="zh-TW" altLang="en-US" dirty="0"/>
              <a:t>表示“全域性”或者“靜態”的意思</a:t>
            </a:r>
            <a:endParaRPr lang="en-US" altLang="zh-TW" dirty="0" smtClean="0"/>
          </a:p>
          <a:p>
            <a:r>
              <a:rPr lang="en-US" altLang="zh-TW" dirty="0" smtClean="0"/>
              <a:t>Static</a:t>
            </a:r>
            <a:r>
              <a:rPr lang="zh-TW" altLang="en-US" dirty="0" smtClean="0"/>
              <a:t>放在屬性宣告前，表示該屬性</a:t>
            </a:r>
            <a:r>
              <a:rPr lang="zh-TW" altLang="en-US" b="1" dirty="0" smtClean="0">
                <a:solidFill>
                  <a:srgbClr val="FF0000"/>
                </a:solidFill>
              </a:rPr>
              <a:t>同類別的所有物件共用一份資料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一般的屬性是一個物件一份資料，彼此獨立，互不干擾，各自藏好。</a:t>
            </a:r>
            <a:endParaRPr lang="en-US" altLang="zh-TW" dirty="0" smtClean="0"/>
          </a:p>
          <a:p>
            <a:r>
              <a:rPr lang="zh-TW" altLang="en-US" dirty="0"/>
              <a:t>加了</a:t>
            </a:r>
            <a:r>
              <a:rPr lang="en-US" altLang="zh-TW" dirty="0"/>
              <a:t>static</a:t>
            </a:r>
            <a:r>
              <a:rPr lang="zh-TW" altLang="en-US" dirty="0"/>
              <a:t>就變成公共</a:t>
            </a:r>
            <a:r>
              <a:rPr lang="zh-TW" altLang="en-US" dirty="0" smtClean="0"/>
              <a:t>財產。</a:t>
            </a:r>
            <a:endParaRPr lang="en-US" altLang="zh-TW" dirty="0" smtClean="0"/>
          </a:p>
          <a:p>
            <a:r>
              <a:rPr lang="zh-TW" altLang="en-US" dirty="0"/>
              <a:t>有點像是同一家人</a:t>
            </a:r>
            <a:r>
              <a:rPr lang="zh-TW" altLang="en-US" dirty="0" smtClean="0"/>
              <a:t>，每個人的個資都有一個地址，但是一家人是同一個類別的不同物件，所以只要把地址屬性宣告為 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，就大家共用了。</a:t>
            </a:r>
            <a:endParaRPr lang="en-US" altLang="zh-TW" dirty="0" smtClean="0"/>
          </a:p>
          <a:p>
            <a:r>
              <a:rPr lang="zh-TW" altLang="en-US" dirty="0"/>
              <a:t>好處是</a:t>
            </a:r>
            <a:r>
              <a:rPr lang="zh-TW" altLang="en-US" dirty="0" smtClean="0"/>
              <a:t>，只要某一個物件把內容變動，所有物件的那個屬性都會一起變了！</a:t>
            </a:r>
            <a:endParaRPr lang="en-US" altLang="zh-TW" dirty="0" smtClean="0"/>
          </a:p>
          <a:p>
            <a:r>
              <a:rPr lang="en-US" altLang="zh-TW" dirty="0" smtClean="0"/>
              <a:t>static</a:t>
            </a:r>
            <a:r>
              <a:rPr lang="zh-TW" altLang="en-US" dirty="0" smtClean="0"/>
              <a:t>屬性不需要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出物件即可使用，用 </a:t>
            </a:r>
            <a:r>
              <a:rPr lang="zh-TW" altLang="en-US" b="1" u="sng" dirty="0" smtClean="0"/>
              <a:t>類別名稱</a:t>
            </a:r>
            <a:r>
              <a:rPr lang="en-US" altLang="zh-TW" b="1" u="sng" dirty="0" smtClean="0"/>
              <a:t>.</a:t>
            </a:r>
            <a:r>
              <a:rPr lang="zh-TW" altLang="en-US" b="1" u="sng" dirty="0" smtClean="0"/>
              <a:t>靜態屬性名 </a:t>
            </a:r>
            <a:r>
              <a:rPr lang="zh-TW" altLang="en-US" dirty="0" smtClean="0"/>
              <a:t>即可引用。</a:t>
            </a: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601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final</a:t>
            </a:r>
            <a:r>
              <a:rPr lang="zh-TW" altLang="en-US" dirty="0"/>
              <a:t>有“這是無法改變的”或者“終態的”</a:t>
            </a:r>
            <a:r>
              <a:rPr lang="zh-TW" altLang="en-US" dirty="0" smtClean="0"/>
              <a:t>含義</a:t>
            </a:r>
            <a:endParaRPr lang="en-US" altLang="zh-TW" dirty="0" smtClean="0"/>
          </a:p>
          <a:p>
            <a:r>
              <a:rPr lang="zh-TW" altLang="en-US" dirty="0"/>
              <a:t>變數一旦被初始化便不可</a:t>
            </a:r>
            <a:r>
              <a:rPr lang="zh-TW" altLang="en-US" dirty="0" smtClean="0"/>
              <a:t>改變</a:t>
            </a:r>
            <a:endParaRPr lang="en-US" altLang="zh-TW" dirty="0" smtClean="0"/>
          </a:p>
          <a:p>
            <a:pPr lvl="1"/>
            <a:r>
              <a:rPr lang="zh-TW" altLang="en-US" dirty="0"/>
              <a:t>也就是說</a:t>
            </a:r>
            <a:r>
              <a:rPr lang="zh-TW" altLang="en-US" dirty="0" smtClean="0"/>
              <a:t>，該變數或是屬性的值，</a:t>
            </a:r>
            <a:r>
              <a:rPr lang="zh-TW" altLang="en-US" b="1" dirty="0" smtClean="0">
                <a:solidFill>
                  <a:srgbClr val="FF0000"/>
                </a:solidFill>
              </a:rPr>
              <a:t>只能被設定一次！</a:t>
            </a:r>
            <a:r>
              <a:rPr lang="zh-TW" altLang="en-US" dirty="0" smtClean="0"/>
              <a:t>之後都不能被改變！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final</a:t>
            </a:r>
            <a:r>
              <a:rPr lang="zh-TW" altLang="en-US" dirty="0" smtClean="0"/>
              <a:t>類別不能</a:t>
            </a:r>
            <a:r>
              <a:rPr lang="zh-TW" altLang="en-US" dirty="0"/>
              <a:t>被繼承，沒有子類，</a:t>
            </a:r>
            <a:r>
              <a:rPr lang="en-US" altLang="zh-TW" dirty="0"/>
              <a:t>final</a:t>
            </a:r>
            <a:r>
              <a:rPr lang="zh-TW" altLang="en-US" dirty="0"/>
              <a:t>類中的方法預設是</a:t>
            </a:r>
            <a:r>
              <a:rPr lang="en-US" altLang="zh-TW" dirty="0"/>
              <a:t>final</a:t>
            </a:r>
            <a:r>
              <a:rPr lang="zh-TW" altLang="en-US" dirty="0"/>
              <a:t>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final</a:t>
            </a:r>
            <a:r>
              <a:rPr lang="zh-TW" altLang="en-US" dirty="0"/>
              <a:t>方法不能被子類的方法覆蓋，但可以被繼承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final</a:t>
            </a:r>
            <a:r>
              <a:rPr lang="zh-TW" altLang="en-US" dirty="0" smtClean="0"/>
              <a:t>成員屬性表示</a:t>
            </a:r>
            <a:r>
              <a:rPr lang="zh-TW" altLang="en-US" dirty="0"/>
              <a:t>常量，只能被賦值一次，賦值後值不再改變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變數或是屬性一旦</a:t>
            </a:r>
            <a:r>
              <a:rPr lang="zh-TW" altLang="en-US" dirty="0"/>
              <a:t>被初始化便不可改變</a:t>
            </a:r>
            <a:endParaRPr lang="en-US" altLang="zh-TW" dirty="0"/>
          </a:p>
          <a:p>
            <a:pPr lvl="1"/>
            <a:r>
              <a:rPr lang="zh-TW" altLang="en-US" dirty="0"/>
              <a:t>也就是說，該變數或是屬性的值，</a:t>
            </a:r>
            <a:r>
              <a:rPr lang="zh-TW" altLang="en-US" b="1" dirty="0">
                <a:solidFill>
                  <a:srgbClr val="FF0000"/>
                </a:solidFill>
              </a:rPr>
              <a:t>只能被設定一次！</a:t>
            </a:r>
            <a:r>
              <a:rPr lang="zh-TW" altLang="en-US" dirty="0"/>
              <a:t>之後都不能被改變！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05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是一個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有一個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6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是一個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是一個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東西通常就是繼承關係。</a:t>
            </a:r>
            <a:endParaRPr lang="en-US" altLang="zh-TW" dirty="0" smtClean="0"/>
          </a:p>
          <a:p>
            <a:r>
              <a:rPr lang="zh-TW" altLang="en-US" dirty="0"/>
              <a:t>例如：</a:t>
            </a:r>
            <a:r>
              <a:rPr lang="zh-TW" altLang="en-US" dirty="0" smtClean="0"/>
              <a:t>貓、狗、獅、虎都</a:t>
            </a:r>
            <a:r>
              <a:rPr lang="zh-TW" altLang="en-US" b="1" dirty="0" smtClean="0">
                <a:solidFill>
                  <a:srgbClr val="FF0000"/>
                </a:solidFill>
              </a:rPr>
              <a:t>是動物</a:t>
            </a:r>
            <a:r>
              <a:rPr lang="zh-TW" altLang="en-US" dirty="0" smtClean="0">
                <a:solidFill>
                  <a:schemeClr val="tx1"/>
                </a:solidFill>
              </a:rPr>
              <a:t>，所以類別設計上就是有一個父類別叫做</a:t>
            </a:r>
            <a:r>
              <a:rPr lang="zh-TW" altLang="en-US" b="1" dirty="0" smtClean="0">
                <a:solidFill>
                  <a:srgbClr val="0070C0"/>
                </a:solidFill>
              </a:rPr>
              <a:t>動物</a:t>
            </a:r>
            <a:r>
              <a:rPr lang="zh-TW" altLang="en-US" dirty="0" smtClean="0">
                <a:solidFill>
                  <a:schemeClr val="tx1"/>
                </a:solidFill>
              </a:rPr>
              <a:t>，然後所有的</a:t>
            </a:r>
            <a:r>
              <a:rPr lang="zh-TW" altLang="en-US" dirty="0"/>
              <a:t>貓、狗、獅、</a:t>
            </a:r>
            <a:r>
              <a:rPr lang="zh-TW" altLang="en-US" dirty="0" smtClean="0"/>
              <a:t>虎都</a:t>
            </a:r>
            <a:r>
              <a:rPr lang="zh-TW" altLang="en-US" b="1" dirty="0" smtClean="0">
                <a:solidFill>
                  <a:srgbClr val="7030A0"/>
                </a:solidFill>
              </a:rPr>
              <a:t>繼承</a:t>
            </a:r>
            <a:r>
              <a:rPr lang="zh-TW" altLang="en-US" dirty="0" smtClean="0"/>
              <a:t>了動物這個類別。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tx1"/>
                </a:solidFill>
              </a:rPr>
              <a:t>例如：汽車、機車、飛機、船都</a:t>
            </a:r>
            <a:r>
              <a:rPr lang="zh-TW" altLang="en-US" b="1" dirty="0" smtClean="0">
                <a:solidFill>
                  <a:srgbClr val="FF0000"/>
                </a:solidFill>
              </a:rPr>
              <a:t>是交通工具</a:t>
            </a:r>
            <a:r>
              <a:rPr lang="zh-TW" altLang="en-US" dirty="0" smtClean="0">
                <a:solidFill>
                  <a:schemeClr val="tx1"/>
                </a:solidFill>
              </a:rPr>
              <a:t>，所以設計類別就是有父類別</a:t>
            </a:r>
            <a:r>
              <a:rPr lang="zh-TW" altLang="en-US" b="1" dirty="0" smtClean="0">
                <a:solidFill>
                  <a:srgbClr val="0070C0"/>
                </a:solidFill>
              </a:rPr>
              <a:t>交通工具</a:t>
            </a:r>
            <a:r>
              <a:rPr lang="zh-TW" altLang="en-US" dirty="0" smtClean="0">
                <a:solidFill>
                  <a:schemeClr val="tx1"/>
                </a:solidFill>
              </a:rPr>
              <a:t>。然後</a:t>
            </a:r>
            <a:r>
              <a:rPr lang="zh-TW" altLang="en-US" dirty="0">
                <a:solidFill>
                  <a:schemeClr val="tx1"/>
                </a:solidFill>
              </a:rPr>
              <a:t>汽車、機車、飛機、</a:t>
            </a:r>
            <a:r>
              <a:rPr lang="zh-TW" altLang="en-US" dirty="0" smtClean="0">
                <a:solidFill>
                  <a:schemeClr val="tx1"/>
                </a:solidFill>
              </a:rPr>
              <a:t>船</a:t>
            </a:r>
            <a:r>
              <a:rPr lang="zh-TW" altLang="en-US" dirty="0"/>
              <a:t>都</a:t>
            </a:r>
            <a:r>
              <a:rPr lang="zh-TW" altLang="en-US" b="1" dirty="0">
                <a:solidFill>
                  <a:srgbClr val="7030A0"/>
                </a:solidFill>
              </a:rPr>
              <a:t>繼承</a:t>
            </a:r>
            <a:r>
              <a:rPr lang="zh-TW" altLang="en-US" dirty="0" smtClean="0"/>
              <a:t>了交通工具這個</a:t>
            </a:r>
            <a:r>
              <a:rPr lang="zh-TW" altLang="en-US" dirty="0"/>
              <a:t>類別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當然要是再仔細一點</a:t>
            </a:r>
            <a:r>
              <a:rPr lang="zh-TW" altLang="en-US" dirty="0" smtClean="0"/>
              <a:t>，中間可以再加一層</a:t>
            </a:r>
            <a:r>
              <a:rPr lang="zh-TW" altLang="en-US" b="1" dirty="0" smtClean="0"/>
              <a:t>陸上交通工具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海上交通工具</a:t>
            </a:r>
            <a:r>
              <a:rPr lang="zh-TW" altLang="en-US" dirty="0" smtClean="0"/>
              <a:t>、</a:t>
            </a:r>
            <a:r>
              <a:rPr lang="zh-TW" altLang="en-US" b="1" dirty="0"/>
              <a:t>空中</a:t>
            </a:r>
            <a:r>
              <a:rPr lang="zh-TW" altLang="en-US" b="1" dirty="0" smtClean="0"/>
              <a:t>交通工具</a:t>
            </a:r>
            <a:r>
              <a:rPr lang="zh-TW" altLang="en-US" dirty="0" smtClean="0"/>
              <a:t>。變成三層的 </a:t>
            </a:r>
            <a:r>
              <a:rPr lang="zh-TW" altLang="en-US" b="1" dirty="0" smtClean="0"/>
              <a:t>祖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父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子</a:t>
            </a:r>
            <a:r>
              <a:rPr lang="zh-TW" altLang="en-US" dirty="0" smtClean="0"/>
              <a:t> 關係</a:t>
            </a:r>
            <a:endParaRPr lang="en-US" altLang="zh-TW" dirty="0"/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9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有一個</a:t>
            </a:r>
            <a:r>
              <a:rPr lang="en-US" altLang="zh-TW" dirty="0"/>
              <a:t>XX</a:t>
            </a:r>
            <a:r>
              <a:rPr lang="zh-TW" altLang="en-US" dirty="0" smtClean="0"/>
              <a:t>東西</a:t>
            </a:r>
            <a:r>
              <a:rPr lang="zh-TW" altLang="en-US" b="1" dirty="0" smtClean="0"/>
              <a:t>不是繼承</a:t>
            </a:r>
            <a:r>
              <a:rPr lang="zh-TW" altLang="en-US" dirty="0" smtClean="0"/>
              <a:t>，而是</a:t>
            </a:r>
            <a:r>
              <a:rPr lang="zh-TW" altLang="en-US" b="1" dirty="0" smtClean="0">
                <a:solidFill>
                  <a:srgbClr val="FF0000"/>
                </a:solidFill>
              </a:rPr>
              <a:t>組成</a:t>
            </a:r>
            <a:r>
              <a:rPr lang="zh-TW" altLang="en-US" dirty="0" smtClean="0"/>
              <a:t>。</a:t>
            </a:r>
            <a:r>
              <a:rPr lang="en-US" altLang="zh-TW" dirty="0"/>
              <a:t>(aggregation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例如：一台汽車</a:t>
            </a:r>
            <a:r>
              <a:rPr lang="zh-TW" altLang="en-US" b="1" u="sng" dirty="0" smtClean="0"/>
              <a:t>有</a:t>
            </a:r>
            <a:r>
              <a:rPr lang="zh-TW" altLang="en-US" b="1" dirty="0" smtClean="0"/>
              <a:t>車殼、輪子、引擎、車燈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…….</a:t>
            </a:r>
          </a:p>
          <a:p>
            <a:pPr lvl="1"/>
            <a:r>
              <a:rPr lang="zh-TW" altLang="en-US" dirty="0"/>
              <a:t>所以汽車是</a:t>
            </a:r>
            <a:r>
              <a:rPr lang="zh-TW" altLang="en-US" dirty="0" smtClean="0"/>
              <a:t>由那些物件所</a:t>
            </a:r>
            <a:r>
              <a:rPr lang="zh-TW" altLang="en-US" b="1" dirty="0" smtClean="0"/>
              <a:t>組成</a:t>
            </a:r>
            <a:r>
              <a:rPr lang="zh-TW" altLang="en-US" dirty="0" smtClean="0"/>
              <a:t>，</a:t>
            </a:r>
            <a:r>
              <a:rPr lang="zh-TW" altLang="en-US" b="1" dirty="0" smtClean="0"/>
              <a:t>不是繼承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在物件導向世界裡，組成的重要性不下於繼承。</a:t>
            </a:r>
            <a:endParaRPr lang="en-US" altLang="zh-TW" dirty="0" smtClean="0"/>
          </a:p>
          <a:p>
            <a:r>
              <a:rPr lang="zh-TW" altLang="en-US" dirty="0" smtClean="0"/>
              <a:t>適當的規劃</a:t>
            </a:r>
            <a:r>
              <a:rPr lang="zh-TW" altLang="en-US" dirty="0"/>
              <a:t>組成的物件</a:t>
            </a:r>
            <a:r>
              <a:rPr lang="zh-TW" altLang="en-US" dirty="0" smtClean="0"/>
              <a:t>，開發類組成元件的類別至關重要！</a:t>
            </a:r>
            <a:endParaRPr lang="en-US" altLang="zh-TW" dirty="0" smtClean="0"/>
          </a:p>
          <a:p>
            <a:r>
              <a:rPr lang="zh-TW" altLang="en-US" dirty="0"/>
              <a:t>規劃得好</a:t>
            </a:r>
            <a:r>
              <a:rPr lang="zh-TW" altLang="en-US" dirty="0" smtClean="0"/>
              <a:t>，個個元件的</a:t>
            </a:r>
            <a:r>
              <a:rPr lang="zh-TW" altLang="en-US" b="1" dirty="0" smtClean="0">
                <a:solidFill>
                  <a:srgbClr val="FF0000"/>
                </a:solidFill>
              </a:rPr>
              <a:t>可再使用性</a:t>
            </a:r>
            <a:r>
              <a:rPr lang="zh-TW" altLang="en-US" dirty="0" smtClean="0"/>
              <a:t>會很高。跟實體世界一樣，螺絲釘、引擎是不是一直重複在不同車子上出現。</a:t>
            </a:r>
            <a:endParaRPr lang="en-US" altLang="zh-TW" dirty="0" smtClean="0"/>
          </a:p>
          <a:p>
            <a:r>
              <a:rPr lang="zh-TW" altLang="en-US" dirty="0"/>
              <a:t>這邊強調的是</a:t>
            </a:r>
            <a:r>
              <a:rPr lang="zh-TW" altLang="en-US" dirty="0" smtClean="0"/>
              <a:t>，不是把所有東西包進一個物件就好，而是適當拆解成較小物件，重複適用的機率會提高，萬一程式出錯影響範圍也最小。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53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Final………</a:t>
            </a:r>
            <a:br>
              <a:rPr lang="en-US" altLang="zh-TW" dirty="0" smtClean="0"/>
            </a:br>
            <a:r>
              <a:rPr lang="zh-TW" altLang="en-US" dirty="0" smtClean="0"/>
              <a:t>有沒有鬆一口氣了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其實這只是物件導向的入門，後面的學問還很深，</a:t>
            </a:r>
            <a:endParaRPr lang="en-US" altLang="zh-TW" dirty="0" smtClean="0"/>
          </a:p>
          <a:p>
            <a:r>
              <a:rPr lang="zh-TW" altLang="en-US"/>
              <a:t>需要各位同學自己再</a:t>
            </a:r>
            <a:r>
              <a:rPr lang="zh-TW" altLang="en-US" smtClean="0"/>
              <a:t>努力了！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7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95" y="3363658"/>
            <a:ext cx="2181225" cy="3038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101" y="3368420"/>
            <a:ext cx="2143125" cy="3028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758" y="5078271"/>
            <a:ext cx="793060" cy="12556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物件導向程式的運作方式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b="1" dirty="0" smtClean="0"/>
              <a:t>舞台劇</a:t>
            </a:r>
            <a:r>
              <a:rPr lang="zh-TW" altLang="en-US" dirty="0"/>
              <a:t>差可比擬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整個程式的運行就有如舞台劇一般，一些演員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依照劇本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進行對話、移位等其他動作。</a:t>
            </a:r>
            <a:endParaRPr lang="en-US" altLang="zh-TW" dirty="0" smtClean="0"/>
          </a:p>
          <a:p>
            <a:r>
              <a:rPr lang="zh-TW" altLang="en-US" dirty="0"/>
              <a:t>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扣</a:t>
            </a:r>
            <a:r>
              <a:rPr lang="zh-TW" altLang="en-US" dirty="0"/>
              <a:t>著另一個演員的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，對話</a:t>
            </a:r>
            <a:r>
              <a:rPr lang="en-US" altLang="zh-TW" dirty="0" smtClean="0"/>
              <a:t>(message)</a:t>
            </a:r>
            <a:r>
              <a:rPr lang="zh-TW" altLang="en-US" dirty="0" smtClean="0"/>
              <a:t>總是有來有往，在演員間傳遞。</a:t>
            </a:r>
            <a:endParaRPr lang="en-US" altLang="zh-TW" dirty="0" smtClean="0"/>
          </a:p>
          <a:p>
            <a:r>
              <a:rPr lang="zh-TW" altLang="en-US" dirty="0"/>
              <a:t>寫程式就有如寫劇本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如何讓演員完美的演出</a:t>
            </a:r>
            <a:r>
              <a:rPr lang="zh-TW" altLang="en-US" dirty="0" smtClean="0"/>
              <a:t>，就是寫程式該解決的。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以公司來說，業務經理接下訂單，然後生產線管理接受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要求後，開始向原料管理要材料，跟人事管理要人員班表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，排好生產班表後生產，交貨後收款找財務管理。一個一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個獨立運行又交互合作，完成整件工作。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7864" y="5078271"/>
            <a:ext cx="793060" cy="12556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16209" y="5212080"/>
            <a:ext cx="502433" cy="11218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3" b="99587" l="0" r="99259">
                        <a14:foregroundMark x1="64444" y1="27273" x2="64444" y2="27273"/>
                        <a14:foregroundMark x1="58519" y1="26033" x2="58519" y2="26033"/>
                        <a14:foregroundMark x1="54815" y1="8264" x2="54815" y2="8264"/>
                        <a14:foregroundMark x1="68148" y1="8678" x2="68148" y2="8678"/>
                        <a14:foregroundMark x1="66667" y1="95868" x2="66667" y2="95868"/>
                        <a14:foregroundMark x1="41481" y1="95455" x2="41481" y2="95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73047" y="5103192"/>
            <a:ext cx="621146" cy="12399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8698" y="5212080"/>
            <a:ext cx="502433" cy="11218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7466" y="5210341"/>
            <a:ext cx="502433" cy="112187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730" r="100000">
                        <a14:foregroundMark x1="81022" y1="38554" x2="81022" y2="385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5074" y="5202176"/>
            <a:ext cx="469679" cy="1138200"/>
          </a:xfrm>
          <a:prstGeom prst="rect">
            <a:avLst/>
          </a:prstGeom>
        </p:spPr>
      </p:pic>
      <p:sp>
        <p:nvSpPr>
          <p:cNvPr id="17" name="橢圓形圖說文字 16"/>
          <p:cNvSpPr/>
          <p:nvPr/>
        </p:nvSpPr>
        <p:spPr>
          <a:xfrm>
            <a:off x="8381495" y="4662694"/>
            <a:ext cx="484632" cy="356616"/>
          </a:xfrm>
          <a:prstGeom prst="wedgeEllipseCallout">
            <a:avLst>
              <a:gd name="adj1" fmla="val -32154"/>
              <a:gd name="adj2" fmla="val 80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形圖說文字 17"/>
          <p:cNvSpPr/>
          <p:nvPr/>
        </p:nvSpPr>
        <p:spPr>
          <a:xfrm>
            <a:off x="8865499" y="4807164"/>
            <a:ext cx="401217" cy="279918"/>
          </a:xfrm>
          <a:prstGeom prst="wedgeEllipseCallout">
            <a:avLst>
              <a:gd name="adj1" fmla="val 55911"/>
              <a:gd name="adj2" fmla="val 925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4792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9662 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物件導向的重要元素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前面描述</a:t>
            </a:r>
            <a:r>
              <a:rPr lang="zh-TW" altLang="en-US" dirty="0" smtClean="0"/>
              <a:t>的故事與運作方式很美好，</a:t>
            </a:r>
            <a:r>
              <a:rPr lang="zh-TW" altLang="en-US" dirty="0"/>
              <a:t>可是軟體程式如何達到前面描述呢？</a:t>
            </a:r>
            <a:endParaRPr lang="en-US" altLang="zh-TW" dirty="0"/>
          </a:p>
          <a:p>
            <a:r>
              <a:rPr lang="zh-TW" altLang="en-US" dirty="0"/>
              <a:t>靠的</a:t>
            </a:r>
            <a:r>
              <a:rPr lang="zh-TW" altLang="en-US" dirty="0" smtClean="0"/>
              <a:t>就是下面所列：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en-US" altLang="zh-TW" dirty="0"/>
              <a:t>(property)</a:t>
            </a:r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(method)</a:t>
            </a:r>
          </a:p>
          <a:p>
            <a:pPr lvl="1"/>
            <a:r>
              <a:rPr lang="zh-TW" altLang="en-US" dirty="0"/>
              <a:t>事件</a:t>
            </a:r>
            <a:r>
              <a:rPr lang="en-US" altLang="zh-TW" dirty="0"/>
              <a:t>(</a:t>
            </a:r>
            <a:r>
              <a:rPr lang="en-US" altLang="zh-TW" dirty="0" smtClean="0"/>
              <a:t>event, callback)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繼承</a:t>
            </a:r>
            <a:r>
              <a:rPr lang="en-US" altLang="zh-TW" dirty="0"/>
              <a:t>(</a:t>
            </a:r>
            <a:r>
              <a:rPr lang="en-US" altLang="zh-TW" dirty="0" smtClean="0"/>
              <a:t>Inheritance)</a:t>
            </a:r>
          </a:p>
          <a:p>
            <a:pPr lvl="1"/>
            <a:r>
              <a:rPr lang="zh-TW" altLang="en-US" dirty="0" smtClean="0"/>
              <a:t>多形</a:t>
            </a:r>
            <a:r>
              <a:rPr lang="en-US" altLang="zh-TW" dirty="0"/>
              <a:t>(</a:t>
            </a:r>
            <a:r>
              <a:rPr lang="en-US" altLang="zh-TW" dirty="0" smtClean="0"/>
              <a:t>polymorphism)</a:t>
            </a:r>
            <a:r>
              <a:rPr lang="zh-TW" altLang="en-US" dirty="0" smtClean="0"/>
              <a:t>，多載</a:t>
            </a:r>
            <a:r>
              <a:rPr lang="en-US" altLang="zh-TW" dirty="0" smtClean="0"/>
              <a:t>(overloading)</a:t>
            </a:r>
          </a:p>
          <a:p>
            <a:pPr lvl="1"/>
            <a:r>
              <a:rPr lang="zh-TW" altLang="en-US" dirty="0"/>
              <a:t>覆</a:t>
            </a:r>
            <a:r>
              <a:rPr lang="zh-TW" altLang="en-US" dirty="0" smtClean="0"/>
              <a:t>載</a:t>
            </a:r>
            <a:r>
              <a:rPr lang="en-US" altLang="zh-TW" dirty="0" smtClean="0"/>
              <a:t>(overriding)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-右雙向箭號 2"/>
          <p:cNvSpPr/>
          <p:nvPr/>
        </p:nvSpPr>
        <p:spPr>
          <a:xfrm>
            <a:off x="3420258" y="5376672"/>
            <a:ext cx="2340462" cy="832273"/>
          </a:xfrm>
          <a:prstGeom prst="leftRightArrow">
            <a:avLst/>
          </a:prstGeom>
          <a:solidFill>
            <a:srgbClr val="90C22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8823282" cy="3880773"/>
          </a:xfrm>
        </p:spPr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</a:t>
            </a:r>
            <a:r>
              <a:rPr lang="zh-TW" altLang="en-US" dirty="0" smtClean="0">
                <a:solidFill>
                  <a:srgbClr val="0070C0"/>
                </a:solidFill>
              </a:rPr>
              <a:t>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描述如何發出一個關於產品的訊息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喇叭響、方向燈閃爍、煞車燈亮</a:t>
            </a:r>
            <a:r>
              <a:rPr lang="en-US" altLang="zh-TW" dirty="0" smtClean="0"/>
              <a:t>...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</a:t>
            </a:r>
            <a:r>
              <a:rPr lang="zh-TW" altLang="en-US" dirty="0" smtClean="0"/>
              <a:t>汽車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026" name="Picture 2" descr="卡通车图片素材_免费卡通车PNG设计图片大全_图精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97" y="4756338"/>
            <a:ext cx="2101661" cy="21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or二手書自由買賣群以書易書，共享閱讀！ - 澳洲生活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99" y="5014200"/>
            <a:ext cx="1435481" cy="14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5127" y1="85893" x2="45127" y2="85893"/>
                        <a14:foregroundMark x1="52119" y1="92500" x2="52119" y2="92500"/>
                        <a14:foregroundMark x1="40678" y1="92857" x2="40678" y2="92857"/>
                        <a14:foregroundMark x1="38347" y1="92500" x2="38347" y2="92500"/>
                        <a14:foregroundMark x1="54025" y1="92857" x2="54025" y2="92857"/>
                        <a14:foregroundMark x1="36864" y1="92500" x2="36864" y2="92500"/>
                        <a14:foregroundMark x1="35805" y1="92143" x2="35805" y2="92143"/>
                        <a14:foregroundMark x1="55085" y1="92321" x2="55085" y2="92321"/>
                        <a14:foregroundMark x1="56356" y1="92679" x2="56356" y2="92679"/>
                        <a14:foregroundMark x1="57627" y1="92679" x2="57627" y2="92679"/>
                        <a14:foregroundMark x1="62288" y1="95000" x2="62288" y2="95000"/>
                        <a14:foregroundMark x1="74364" y1="94643" x2="74364" y2="94643"/>
                        <a14:foregroundMark x1="72246" y1="95179" x2="72246" y2="95179"/>
                        <a14:foregroundMark x1="70551" y1="95000" x2="70551" y2="95000"/>
                        <a14:backgroundMark x1="64831" y1="53036" x2="64831" y2="53036"/>
                        <a14:backgroundMark x1="61653" y1="55179" x2="61653" y2="55179"/>
                        <a14:backgroundMark x1="63771" y1="53571" x2="63771" y2="53571"/>
                        <a14:backgroundMark x1="65466" y1="52143" x2="65466" y2="52143"/>
                        <a14:backgroundMark x1="62500" y1="54464" x2="62500" y2="544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9375" y="5287336"/>
            <a:ext cx="878385" cy="10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5192</TotalTime>
  <Words>4835</Words>
  <Application>Microsoft Office PowerPoint</Application>
  <PresentationFormat>寬螢幕</PresentationFormat>
  <Paragraphs>526</Paragraphs>
  <Slides>66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5" baseType="lpstr">
      <vt:lpstr>Menlo</vt:lpstr>
      <vt:lpstr>微軟正黑體</vt:lpstr>
      <vt:lpstr>Adobe Hebrew</vt:lpstr>
      <vt:lpstr>Arial</vt:lpstr>
      <vt:lpstr>Cambria Math</vt:lpstr>
      <vt:lpstr>Trebuchet MS</vt:lpstr>
      <vt:lpstr>Wingdings</vt:lpstr>
      <vt:lpstr>Wingdings 3</vt:lpstr>
      <vt:lpstr>多面向</vt:lpstr>
      <vt:lpstr>物件導向程式設計</vt:lpstr>
      <vt:lpstr>物件導向初探</vt:lpstr>
      <vt:lpstr>為什麼要物件導向？</vt:lpstr>
      <vt:lpstr>物件導向三大特性</vt:lpstr>
      <vt:lpstr>談談變數之封裝 個人套餐vs.自助餐</vt:lpstr>
      <vt:lpstr>資料結構與演算法vs.物件導向</vt:lpstr>
      <vt:lpstr>物件導向程式的運作方式 ----舞台劇差可比擬</vt:lpstr>
      <vt:lpstr>物件導向的重要元素</vt:lpstr>
      <vt:lpstr>物件導向初探 -- 類別</vt:lpstr>
      <vt:lpstr>物件導向初探 --物件</vt:lpstr>
      <vt:lpstr>物件導向初探 使用物件的三大重點</vt:lpstr>
      <vt:lpstr>Java物件導向基本用法</vt:lpstr>
      <vt:lpstr>範例：IC卡類別</vt:lpstr>
      <vt:lpstr>IC卡類別</vt:lpstr>
      <vt:lpstr>IC Card Class(1) 類別宣告範例</vt:lpstr>
      <vt:lpstr>IC_Card class撰寫 ----基本入門款</vt:lpstr>
      <vt:lpstr>IC_Card的使用</vt:lpstr>
      <vt:lpstr>IC_Card有問題</vt:lpstr>
      <vt:lpstr>Public, protected, private</vt:lpstr>
      <vt:lpstr>再次複習物件導向的概念</vt:lpstr>
      <vt:lpstr>IC Card Class改進    加入資料封裝概念</vt:lpstr>
      <vt:lpstr>IC Card的建構函式</vt:lpstr>
      <vt:lpstr>主程式Example10_01的修改</vt:lpstr>
      <vt:lpstr>主程式Example10_01的再修改</vt:lpstr>
      <vt:lpstr>物件導向的大原則之一 屬性應該盡可能封裝起來，只用公開的方法去操作</vt:lpstr>
      <vt:lpstr>IC_Card類別再改進</vt:lpstr>
      <vt:lpstr>關於Event</vt:lpstr>
      <vt:lpstr>加入On_Insufficient_balance事件</vt:lpstr>
      <vt:lpstr>主類別的部分也要增加設定接收事件的方法</vt:lpstr>
      <vt:lpstr>練習1 學生成績類別</vt:lpstr>
      <vt:lpstr>練習1參考程式碼(類別部分)</vt:lpstr>
      <vt:lpstr>課後練習 Car class</vt:lpstr>
      <vt:lpstr> 繼往開來    承先啟後</vt:lpstr>
      <vt:lpstr>淺談繼承基本概念</vt:lpstr>
      <vt:lpstr>淺談繼承(續)</vt:lpstr>
      <vt:lpstr>繼承後新增</vt:lpstr>
      <vt:lpstr>繼承後改變(override,覆蓋)</vt:lpstr>
      <vt:lpstr>繼承後限縮(也是override,覆蓋)</vt:lpstr>
      <vt:lpstr>Java中繼承的語法  --完整的類別宣告架構</vt:lpstr>
      <vt:lpstr>Extends與implements</vt:lpstr>
      <vt:lpstr>範例：員工類別</vt:lpstr>
      <vt:lpstr>實際範例 EmployeeManager</vt:lpstr>
      <vt:lpstr>員工類別</vt:lpstr>
      <vt:lpstr>主程式部分</vt:lpstr>
      <vt:lpstr>SetXXX()方法可以用來限制屬性的範圍</vt:lpstr>
      <vt:lpstr>測試一下Employee類別吧！</vt:lpstr>
      <vt:lpstr>增加一個類別Manager</vt:lpstr>
      <vt:lpstr>Manager class的新問題</vt:lpstr>
      <vt:lpstr>把bonus遺忘了嗎？</vt:lpstr>
      <vt:lpstr>談談overriding(覆寫)</vt:lpstr>
      <vt:lpstr>Manager class目前為止程式碼</vt:lpstr>
      <vt:lpstr>回顧繼承二三事</vt:lpstr>
      <vt:lpstr>Interface介面</vt:lpstr>
      <vt:lpstr>Override vs. overload</vt:lpstr>
      <vt:lpstr>overloading</vt:lpstr>
      <vt:lpstr>Interface是甚麼？</vt:lpstr>
      <vt:lpstr>再一個例子</vt:lpstr>
      <vt:lpstr>this與super</vt:lpstr>
      <vt:lpstr>談談this跟super</vt:lpstr>
      <vt:lpstr>Static與final</vt:lpstr>
      <vt:lpstr>先說說static</vt:lpstr>
      <vt:lpstr>final</vt:lpstr>
      <vt:lpstr>是一個XX東西 vs. 有一個XX東西</vt:lpstr>
      <vt:lpstr>是一個XX東西</vt:lpstr>
      <vt:lpstr>有一個XX東西</vt:lpstr>
      <vt:lpstr>Final……… 有沒有鬆一口氣了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118</cp:revision>
  <dcterms:created xsi:type="dcterms:W3CDTF">2020-12-09T08:06:07Z</dcterms:created>
  <dcterms:modified xsi:type="dcterms:W3CDTF">2022-08-05T13:35:12Z</dcterms:modified>
</cp:coreProperties>
</file>