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77" r:id="rId4"/>
    <p:sldId id="278" r:id="rId5"/>
    <p:sldId id="263" r:id="rId6"/>
    <p:sldId id="258" r:id="rId7"/>
    <p:sldId id="259" r:id="rId8"/>
    <p:sldId id="260" r:id="rId9"/>
    <p:sldId id="257" r:id="rId10"/>
    <p:sldId id="261" r:id="rId11"/>
    <p:sldId id="264" r:id="rId12"/>
    <p:sldId id="266" r:id="rId13"/>
    <p:sldId id="265" r:id="rId14"/>
    <p:sldId id="269" r:id="rId15"/>
    <p:sldId id="270" r:id="rId16"/>
    <p:sldId id="271" r:id="rId17"/>
    <p:sldId id="268" r:id="rId18"/>
    <p:sldId id="272" r:id="rId19"/>
    <p:sldId id="274" r:id="rId20"/>
    <p:sldId id="273" r:id="rId21"/>
    <p:sldId id="267"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showGuides="1">
      <p:cViewPr varScale="1">
        <p:scale>
          <a:sx n="84" d="100"/>
          <a:sy n="84" d="100"/>
        </p:scale>
        <p:origin x="509" y="77"/>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2pPr>
              <a:defRPr>
                <a:solidFill>
                  <a:schemeClr val="accent5">
                    <a:lumMod val="75000"/>
                  </a:schemeClr>
                </a:solidFill>
              </a:defRPr>
            </a:lvl2pPr>
            <a:lvl3pPr>
              <a:defRPr>
                <a:solidFill>
                  <a:srgbClr val="0070C0"/>
                </a:solidFill>
              </a:defRPr>
            </a:lvl3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Picture 2" descr="upload.wikimedia.org/wikipedia/commons/thumb/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44818" y="55853"/>
            <a:ext cx="1271606" cy="37724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C0000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rgbClr val="0070C0"/>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leetcode.com/" TargetMode="External"/><Relationship Id="rId2" Type="http://schemas.openxmlformats.org/officeDocument/2006/relationships/hyperlink" Target="https://codecombat.com/" TargetMode="External"/><Relationship Id="rId1" Type="http://schemas.openxmlformats.org/officeDocument/2006/relationships/slideLayout" Target="../slideLayouts/slideLayout2.xml"/><Relationship Id="rId4" Type="http://schemas.openxmlformats.org/officeDocument/2006/relationships/hyperlink" Target="https://www.codingame.com/sta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Python</a:t>
            </a:r>
            <a:r>
              <a:rPr lang="zh-TW" altLang="en-US" dirty="0" smtClean="0"/>
              <a:t>簡介</a:t>
            </a:r>
            <a:endParaRPr lang="zh-TW" altLang="en-US" dirty="0"/>
          </a:p>
        </p:txBody>
      </p:sp>
      <p:sp>
        <p:nvSpPr>
          <p:cNvPr id="3" name="副標題 2"/>
          <p:cNvSpPr>
            <a:spLocks noGrp="1"/>
          </p:cNvSpPr>
          <p:nvPr>
            <p:ph type="subTitle" idx="1"/>
          </p:nvPr>
        </p:nvSpPr>
        <p:spPr/>
        <p:txBody>
          <a:bodyPr/>
          <a:lstStyle/>
          <a:p>
            <a:r>
              <a:rPr lang="zh-TW" altLang="en-US" dirty="0" smtClean="0"/>
              <a:t>劉崇汎</a:t>
            </a:r>
            <a:endParaRPr lang="en-US" altLang="zh-TW" dirty="0" smtClean="0"/>
          </a:p>
          <a:p>
            <a:fld id="{F45BEF4E-E6DA-4F2D-99A2-66E946C36785}" type="datetime4">
              <a:rPr lang="zh-TW" altLang="zh-TW"/>
              <a:t>109年12月28日星期一</a:t>
            </a:fld>
            <a:endParaRPr lang="zh-TW" altLang="en-US" dirty="0"/>
          </a:p>
        </p:txBody>
      </p:sp>
      <p:pic>
        <p:nvPicPr>
          <p:cNvPr id="1026" name="Picture 2" descr="upload.wikimedia.org/wikipedia/commons/thum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823" y="1065247"/>
            <a:ext cx="6007481" cy="178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1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特色</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b="1" dirty="0"/>
              <a:t>容易</a:t>
            </a:r>
            <a:r>
              <a:rPr lang="zh-TW" altLang="en-US" b="1" dirty="0" smtClean="0"/>
              <a:t>撰寫</a:t>
            </a:r>
            <a:endParaRPr lang="en-US" altLang="zh-TW" b="1" dirty="0" smtClean="0"/>
          </a:p>
          <a:p>
            <a:pPr lvl="1"/>
            <a:r>
              <a:rPr lang="en-US" altLang="zh-TW" dirty="0"/>
              <a:t>Python </a:t>
            </a:r>
            <a:r>
              <a:rPr lang="zh-TW" altLang="en-US" dirty="0"/>
              <a:t>通常可以靠</a:t>
            </a:r>
            <a:r>
              <a:rPr lang="zh-TW" altLang="en-US" b="1" dirty="0"/>
              <a:t>比較短</a:t>
            </a:r>
            <a:r>
              <a:rPr lang="zh-TW" altLang="en-US" dirty="0"/>
              <a:t>的程式碼完成比較多的功能，或者可以寫得比較清楚</a:t>
            </a:r>
            <a:r>
              <a:rPr lang="zh-TW" altLang="en-US" dirty="0" smtClean="0"/>
              <a:t>。</a:t>
            </a:r>
            <a:endParaRPr lang="en-US" altLang="zh-TW" dirty="0" smtClean="0"/>
          </a:p>
          <a:p>
            <a:pPr lvl="1"/>
            <a:r>
              <a:rPr lang="en-US" altLang="zh-TW" dirty="0"/>
              <a:t>Python</a:t>
            </a:r>
            <a:r>
              <a:rPr lang="zh-TW" altLang="en-US" dirty="0"/>
              <a:t>設計哲學強調程式碼的</a:t>
            </a:r>
            <a:r>
              <a:rPr lang="zh-TW" altLang="en-US" b="1" dirty="0"/>
              <a:t>可讀性</a:t>
            </a:r>
            <a:r>
              <a:rPr lang="zh-TW" altLang="en-US" dirty="0"/>
              <a:t>與</a:t>
            </a:r>
            <a:r>
              <a:rPr lang="zh-TW" altLang="en-US" b="1" dirty="0"/>
              <a:t>簡潔</a:t>
            </a:r>
            <a:r>
              <a:rPr lang="zh-TW" altLang="en-US" dirty="0"/>
              <a:t>的語法，其優雅語法和</a:t>
            </a:r>
            <a:r>
              <a:rPr lang="zh-TW" altLang="en-US" b="1" dirty="0"/>
              <a:t>動態類型</a:t>
            </a:r>
            <a:r>
              <a:rPr lang="zh-TW" altLang="en-US" dirty="0"/>
              <a:t>使其成為大多數平台上許多領域程式編寫和快速應用程序開發時的理想程式語言。</a:t>
            </a:r>
            <a:endParaRPr lang="en-US" altLang="zh-TW" dirty="0" smtClean="0"/>
          </a:p>
          <a:p>
            <a:r>
              <a:rPr lang="zh-TW" altLang="en-US" b="1" dirty="0"/>
              <a:t>功能</a:t>
            </a:r>
            <a:r>
              <a:rPr lang="zh-TW" altLang="en-US" b="1" dirty="0" smtClean="0"/>
              <a:t>強大</a:t>
            </a:r>
            <a:endParaRPr lang="en-US" altLang="zh-TW" b="1" dirty="0" smtClean="0"/>
          </a:p>
          <a:p>
            <a:pPr lvl="1"/>
            <a:r>
              <a:rPr lang="en-US" altLang="zh-TW" dirty="0"/>
              <a:t>Python</a:t>
            </a:r>
            <a:r>
              <a:rPr lang="zh-TW" altLang="en-US" dirty="0"/>
              <a:t>擁有一個</a:t>
            </a:r>
            <a:r>
              <a:rPr lang="zh-TW" altLang="en-US" b="1" dirty="0"/>
              <a:t>強大的</a:t>
            </a:r>
            <a:r>
              <a:rPr lang="en-US" altLang="zh-TW" b="1" dirty="0"/>
              <a:t>standard library</a:t>
            </a:r>
            <a:r>
              <a:rPr lang="zh-TW" altLang="en-US" dirty="0"/>
              <a:t>，同時</a:t>
            </a:r>
            <a:r>
              <a:rPr lang="en-US" altLang="zh-TW" dirty="0"/>
              <a:t>Python</a:t>
            </a:r>
            <a:r>
              <a:rPr lang="zh-TW" altLang="en-US" dirty="0"/>
              <a:t>社群提供了大量的</a:t>
            </a:r>
            <a:r>
              <a:rPr lang="en-US" altLang="zh-TW" dirty="0"/>
              <a:t>third-party</a:t>
            </a:r>
            <a:r>
              <a:rPr lang="zh-TW" altLang="en-US" dirty="0" smtClean="0"/>
              <a:t>模組，</a:t>
            </a:r>
            <a:r>
              <a:rPr lang="zh-TW" altLang="en-US" dirty="0"/>
              <a:t>而且絕大部分都是開放原始碼</a:t>
            </a:r>
            <a:r>
              <a:rPr lang="zh-TW" altLang="en-US" dirty="0" smtClean="0"/>
              <a:t>的。</a:t>
            </a:r>
            <a:endParaRPr lang="en-US" altLang="zh-TW" dirty="0" smtClean="0"/>
          </a:p>
          <a:p>
            <a:r>
              <a:rPr lang="zh-TW" altLang="en-US" b="1" dirty="0"/>
              <a:t>跨</a:t>
            </a:r>
            <a:r>
              <a:rPr lang="zh-TW" altLang="en-US" b="1" dirty="0" smtClean="0"/>
              <a:t>平台</a:t>
            </a:r>
            <a:endParaRPr lang="en-US" altLang="zh-TW" b="1" dirty="0" smtClean="0"/>
          </a:p>
          <a:p>
            <a:pPr lvl="1"/>
            <a:r>
              <a:rPr lang="zh-TW" altLang="en-US" dirty="0"/>
              <a:t>各種主要的作業系統都支援 </a:t>
            </a:r>
            <a:r>
              <a:rPr lang="en-US" altLang="zh-TW" dirty="0"/>
              <a:t>Python</a:t>
            </a:r>
            <a:r>
              <a:rPr lang="zh-TW" altLang="en-US" dirty="0" smtClean="0"/>
              <a:t>。</a:t>
            </a:r>
            <a:endParaRPr lang="en-US" altLang="zh-TW" dirty="0" smtClean="0"/>
          </a:p>
          <a:p>
            <a:r>
              <a:rPr lang="zh-TW" altLang="en-US" b="1" dirty="0"/>
              <a:t>容易</a:t>
            </a:r>
            <a:r>
              <a:rPr lang="zh-TW" altLang="en-US" b="1" dirty="0" smtClean="0"/>
              <a:t>擴充</a:t>
            </a:r>
            <a:endParaRPr lang="en-US" altLang="zh-TW" b="1" dirty="0" smtClean="0"/>
          </a:p>
          <a:p>
            <a:pPr lvl="1"/>
            <a:r>
              <a:rPr lang="zh-TW" altLang="en-US" dirty="0" smtClean="0"/>
              <a:t>可以靠 </a:t>
            </a:r>
            <a:r>
              <a:rPr lang="en-US" altLang="zh-TW" dirty="0"/>
              <a:t>C/C++ </a:t>
            </a:r>
            <a:r>
              <a:rPr lang="zh-TW" altLang="en-US" dirty="0"/>
              <a:t>或 </a:t>
            </a:r>
            <a:r>
              <a:rPr lang="en-US" altLang="zh-TW" dirty="0"/>
              <a:t>Fortran </a:t>
            </a:r>
            <a:r>
              <a:rPr lang="zh-TW" altLang="en-US" dirty="0"/>
              <a:t>撰寫高效率的</a:t>
            </a:r>
            <a:r>
              <a:rPr lang="zh-TW" altLang="en-US" dirty="0" smtClean="0"/>
              <a:t>模組，且</a:t>
            </a:r>
            <a:r>
              <a:rPr lang="zh-TW" altLang="en-US" dirty="0"/>
              <a:t>撰寫的方法並不困難。</a:t>
            </a:r>
          </a:p>
        </p:txBody>
      </p:sp>
    </p:spTree>
    <p:extLst>
      <p:ext uri="{BB962C8B-B14F-4D97-AF65-F5344CB8AC3E}">
        <p14:creationId xmlns:p14="http://schemas.microsoft.com/office/powerpoint/2010/main" val="2248830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第三方函式庫</a:t>
            </a:r>
            <a:endParaRPr lang="zh-TW" altLang="en-US" dirty="0"/>
          </a:p>
        </p:txBody>
      </p:sp>
      <p:sp>
        <p:nvSpPr>
          <p:cNvPr id="3" name="內容版面配置區 2"/>
          <p:cNvSpPr>
            <a:spLocks noGrp="1"/>
          </p:cNvSpPr>
          <p:nvPr>
            <p:ph sz="half" idx="1"/>
          </p:nvPr>
        </p:nvSpPr>
        <p:spPr/>
        <p:txBody>
          <a:bodyPr/>
          <a:lstStyle/>
          <a:p>
            <a:r>
              <a:rPr lang="en-US" altLang="zh-TW" dirty="0" smtClean="0"/>
              <a:t>Web</a:t>
            </a:r>
            <a:r>
              <a:rPr lang="zh-TW" altLang="en-US" dirty="0" smtClean="0"/>
              <a:t>框架</a:t>
            </a:r>
            <a:endParaRPr lang="en-US" altLang="zh-TW" dirty="0" smtClean="0"/>
          </a:p>
          <a:p>
            <a:pPr lvl="1"/>
            <a:r>
              <a:rPr lang="en-US" altLang="zh-TW" dirty="0" smtClean="0"/>
              <a:t>Django</a:t>
            </a:r>
          </a:p>
          <a:p>
            <a:pPr lvl="1"/>
            <a:r>
              <a:rPr lang="en-US" altLang="zh-TW" dirty="0" smtClean="0"/>
              <a:t>Flask</a:t>
            </a:r>
          </a:p>
          <a:p>
            <a:r>
              <a:rPr lang="zh-TW" altLang="en-US" dirty="0"/>
              <a:t>科學</a:t>
            </a:r>
            <a:r>
              <a:rPr lang="zh-TW" altLang="en-US" dirty="0" smtClean="0"/>
              <a:t>運算</a:t>
            </a:r>
            <a:endParaRPr lang="en-US" altLang="zh-TW" dirty="0" smtClean="0"/>
          </a:p>
          <a:p>
            <a:pPr lvl="1"/>
            <a:r>
              <a:rPr lang="en-US" altLang="zh-TW" dirty="0" err="1" smtClean="0"/>
              <a:t>Matplotlib</a:t>
            </a:r>
            <a:endParaRPr lang="en-US" altLang="zh-TW" dirty="0" smtClean="0"/>
          </a:p>
          <a:p>
            <a:pPr lvl="1"/>
            <a:r>
              <a:rPr lang="en-US" altLang="zh-TW" dirty="0" err="1" smtClean="0"/>
              <a:t>SciPy</a:t>
            </a:r>
            <a:endParaRPr lang="en-US" altLang="zh-TW" dirty="0" smtClean="0"/>
          </a:p>
          <a:p>
            <a:r>
              <a:rPr lang="en-US" altLang="zh-TW" dirty="0" smtClean="0"/>
              <a:t>Machine Learning</a:t>
            </a:r>
          </a:p>
          <a:p>
            <a:pPr lvl="1"/>
            <a:r>
              <a:rPr lang="en-US" altLang="zh-TW" dirty="0" err="1" smtClean="0"/>
              <a:t>Scikit</a:t>
            </a:r>
            <a:r>
              <a:rPr lang="en-US" altLang="zh-TW" dirty="0" smtClean="0"/>
              <a:t>-learn</a:t>
            </a:r>
            <a:endParaRPr lang="zh-TW" altLang="en-US" dirty="0"/>
          </a:p>
        </p:txBody>
      </p:sp>
      <p:sp>
        <p:nvSpPr>
          <p:cNvPr id="6" name="內容版面配置區 5"/>
          <p:cNvSpPr>
            <a:spLocks noGrp="1"/>
          </p:cNvSpPr>
          <p:nvPr>
            <p:ph sz="half" idx="2"/>
          </p:nvPr>
        </p:nvSpPr>
        <p:spPr/>
        <p:txBody>
          <a:bodyPr/>
          <a:lstStyle/>
          <a:p>
            <a:r>
              <a:rPr lang="en-US" altLang="zh-TW" dirty="0" smtClean="0"/>
              <a:t>GUI</a:t>
            </a:r>
          </a:p>
          <a:p>
            <a:pPr lvl="1"/>
            <a:r>
              <a:rPr lang="en-US" altLang="zh-TW" dirty="0" err="1" smtClean="0"/>
              <a:t>PyGtk</a:t>
            </a:r>
            <a:endParaRPr lang="en-US" altLang="zh-TW" dirty="0" smtClean="0"/>
          </a:p>
          <a:p>
            <a:pPr lvl="1"/>
            <a:r>
              <a:rPr lang="en-US" altLang="zh-TW" dirty="0" err="1" smtClean="0"/>
              <a:t>PyQt</a:t>
            </a:r>
            <a:endParaRPr lang="en-US" altLang="zh-TW" dirty="0" smtClean="0"/>
          </a:p>
          <a:p>
            <a:r>
              <a:rPr lang="zh-TW" altLang="en-US" dirty="0" smtClean="0"/>
              <a:t>影像處理</a:t>
            </a:r>
            <a:endParaRPr lang="en-US" altLang="zh-TW" dirty="0" smtClean="0"/>
          </a:p>
          <a:p>
            <a:pPr lvl="1"/>
            <a:r>
              <a:rPr lang="en-US" altLang="zh-TW" dirty="0" smtClean="0"/>
              <a:t>PIL</a:t>
            </a:r>
          </a:p>
          <a:p>
            <a:pPr lvl="1"/>
            <a:r>
              <a:rPr lang="en-US" altLang="zh-TW" dirty="0" smtClean="0"/>
              <a:t>Pillow</a:t>
            </a:r>
            <a:endParaRPr lang="zh-TW" altLang="en-US" dirty="0"/>
          </a:p>
        </p:txBody>
      </p:sp>
    </p:spTree>
    <p:extLst>
      <p:ext uri="{BB962C8B-B14F-4D97-AF65-F5344CB8AC3E}">
        <p14:creationId xmlns:p14="http://schemas.microsoft.com/office/powerpoint/2010/main" val="3833461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誰在用</a:t>
            </a:r>
            <a:r>
              <a:rPr lang="en-US" altLang="zh-TW" dirty="0" smtClean="0"/>
              <a:t>Python</a:t>
            </a:r>
            <a:r>
              <a:rPr lang="zh-TW" altLang="en-US" dirty="0" smtClean="0"/>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677334" y="1576637"/>
            <a:ext cx="8596668" cy="4402446"/>
          </a:xfrm>
          <a:prstGeom prst="rect">
            <a:avLst/>
          </a:prstGeom>
        </p:spPr>
      </p:pic>
    </p:spTree>
    <p:extLst>
      <p:ext uri="{BB962C8B-B14F-4D97-AF65-F5344CB8AC3E}">
        <p14:creationId xmlns:p14="http://schemas.microsoft.com/office/powerpoint/2010/main" val="2744941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應用領域</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14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391" y="1481595"/>
            <a:ext cx="6345809" cy="497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46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幾個比較重要的應用領域</a:t>
            </a:r>
            <a:r>
              <a:rPr lang="en-US" altLang="zh-TW" dirty="0" smtClean="0"/>
              <a:t/>
            </a:r>
            <a:br>
              <a:rPr lang="en-US" altLang="zh-TW" dirty="0" smtClean="0"/>
            </a:br>
            <a:r>
              <a:rPr lang="en-US" altLang="zh-TW" dirty="0" smtClean="0"/>
              <a:t>(1)</a:t>
            </a:r>
            <a:r>
              <a:rPr lang="zh-TW" altLang="en-US" dirty="0" smtClean="0"/>
              <a:t>數據</a:t>
            </a:r>
            <a:r>
              <a:rPr lang="zh-TW" altLang="en-US" dirty="0"/>
              <a:t>分析與</a:t>
            </a:r>
            <a:r>
              <a:rPr lang="zh-TW" altLang="en-US" dirty="0" smtClean="0"/>
              <a:t>處理</a:t>
            </a:r>
            <a:endParaRPr lang="zh-TW" altLang="en-US" dirty="0"/>
          </a:p>
        </p:txBody>
      </p:sp>
      <p:sp>
        <p:nvSpPr>
          <p:cNvPr id="3" name="內容版面配置區 2"/>
          <p:cNvSpPr>
            <a:spLocks noGrp="1"/>
          </p:cNvSpPr>
          <p:nvPr>
            <p:ph idx="1"/>
          </p:nvPr>
        </p:nvSpPr>
        <p:spPr/>
        <p:txBody>
          <a:bodyPr/>
          <a:lstStyle/>
          <a:p>
            <a:r>
              <a:rPr lang="en-US" altLang="zh-TW" dirty="0" smtClean="0"/>
              <a:t>Python</a:t>
            </a:r>
            <a:r>
              <a:rPr lang="zh-TW" altLang="en-US" dirty="0"/>
              <a:t>通常被用來做數據分析</a:t>
            </a:r>
            <a:r>
              <a:rPr lang="en-US" altLang="zh-TW" dirty="0"/>
              <a:t>﹐</a:t>
            </a:r>
            <a:r>
              <a:rPr lang="zh-TW" altLang="en-US" dirty="0"/>
              <a:t>因為</a:t>
            </a:r>
            <a:r>
              <a:rPr lang="en-US" altLang="zh-TW" dirty="0"/>
              <a:t>Python</a:t>
            </a:r>
            <a:r>
              <a:rPr lang="zh-TW" altLang="en-US" dirty="0"/>
              <a:t>可直接進行調用</a:t>
            </a:r>
            <a:r>
              <a:rPr lang="en-US" altLang="zh-TW" dirty="0"/>
              <a:t>﹐</a:t>
            </a:r>
            <a:r>
              <a:rPr lang="zh-TW" altLang="en-US" dirty="0"/>
              <a:t>方便且靈活</a:t>
            </a:r>
            <a:r>
              <a:rPr lang="en-US" altLang="zh-TW" dirty="0"/>
              <a:t>﹐</a:t>
            </a:r>
            <a:r>
              <a:rPr lang="zh-TW" altLang="en-US" dirty="0"/>
              <a:t>可以根據數據分析與統計的需要靈活使用</a:t>
            </a:r>
            <a:r>
              <a:rPr lang="zh-TW" altLang="en-US" dirty="0" smtClean="0"/>
              <a:t>。</a:t>
            </a:r>
            <a:endParaRPr lang="en-US" altLang="zh-TW" dirty="0" smtClean="0"/>
          </a:p>
          <a:p>
            <a:r>
              <a:rPr lang="en-US" altLang="zh-TW" dirty="0" smtClean="0"/>
              <a:t>Python</a:t>
            </a:r>
            <a:r>
              <a:rPr lang="zh-TW" altLang="en-US" dirty="0"/>
              <a:t>也是一個比較完善的數據分析生態系統</a:t>
            </a:r>
            <a:r>
              <a:rPr lang="en-US" altLang="zh-TW" dirty="0"/>
              <a:t>﹐</a:t>
            </a:r>
            <a:r>
              <a:rPr lang="zh-TW" altLang="en-US" dirty="0"/>
              <a:t>其中</a:t>
            </a:r>
            <a:r>
              <a:rPr lang="en-US" altLang="zh-TW" dirty="0" err="1"/>
              <a:t>matplotlib</a:t>
            </a:r>
            <a:r>
              <a:rPr lang="zh-TW" altLang="en-US" dirty="0"/>
              <a:t>經常會被用來繪製數據圖表</a:t>
            </a:r>
            <a:r>
              <a:rPr lang="en-US" altLang="zh-TW" dirty="0"/>
              <a:t>﹐</a:t>
            </a:r>
            <a:r>
              <a:rPr lang="zh-TW" altLang="en-US" dirty="0"/>
              <a:t>它是一個</a:t>
            </a:r>
            <a:r>
              <a:rPr lang="en-US" altLang="zh-TW" dirty="0"/>
              <a:t>2D</a:t>
            </a:r>
            <a:r>
              <a:rPr lang="zh-TW" altLang="en-US" dirty="0"/>
              <a:t>繪圖工具</a:t>
            </a:r>
            <a:r>
              <a:rPr lang="en-US" altLang="zh-TW" dirty="0"/>
              <a:t>﹐</a:t>
            </a:r>
            <a:r>
              <a:rPr lang="zh-TW" altLang="en-US" dirty="0"/>
              <a:t>有著良好的跨平台交互特性</a:t>
            </a:r>
            <a:r>
              <a:rPr lang="zh-TW" altLang="en-US" dirty="0" smtClean="0"/>
              <a:t>。</a:t>
            </a:r>
            <a:endParaRPr lang="en-US" altLang="zh-TW" dirty="0" smtClean="0"/>
          </a:p>
          <a:p>
            <a:r>
              <a:rPr lang="zh-TW" altLang="en-US" dirty="0"/>
              <a:t>例如：用</a:t>
            </a:r>
            <a:r>
              <a:rPr lang="en-US" altLang="zh-TW" dirty="0" err="1" smtClean="0"/>
              <a:t>ScraPy</a:t>
            </a:r>
            <a:r>
              <a:rPr lang="en-US" altLang="zh-TW" dirty="0" smtClean="0"/>
              <a:t> </a:t>
            </a:r>
            <a:r>
              <a:rPr lang="zh-TW" altLang="en-US" dirty="0" smtClean="0"/>
              <a:t>分析</a:t>
            </a:r>
            <a:r>
              <a:rPr lang="en-US" altLang="zh-TW" dirty="0" smtClean="0"/>
              <a:t>PTT</a:t>
            </a:r>
            <a:r>
              <a:rPr lang="zh-TW" altLang="en-US" dirty="0" smtClean="0"/>
              <a:t>資料</a:t>
            </a:r>
            <a:endParaRPr lang="en-US" altLang="zh-TW" dirty="0" smtClean="0"/>
          </a:p>
          <a:p>
            <a:pPr lvl="1"/>
            <a:r>
              <a:rPr lang="zh-TW" altLang="en-US" dirty="0"/>
              <a:t>自動翻頁</a:t>
            </a:r>
            <a:r>
              <a:rPr lang="zh-TW" altLang="en-US" dirty="0" smtClean="0"/>
              <a:t>，打開文章</a:t>
            </a:r>
            <a:endParaRPr lang="en-US" altLang="zh-TW" dirty="0" smtClean="0"/>
          </a:p>
          <a:p>
            <a:pPr lvl="1"/>
            <a:r>
              <a:rPr lang="zh-TW" altLang="en-US" dirty="0" smtClean="0"/>
              <a:t>取得標題、作者、本文</a:t>
            </a:r>
            <a:endParaRPr lang="en-US" altLang="zh-TW" dirty="0" smtClean="0"/>
          </a:p>
          <a:p>
            <a:pPr lvl="1"/>
            <a:r>
              <a:rPr lang="zh-TW" altLang="en-US" dirty="0"/>
              <a:t>取得</a:t>
            </a:r>
            <a:r>
              <a:rPr lang="zh-TW" altLang="en-US" dirty="0" smtClean="0"/>
              <a:t>每一</a:t>
            </a:r>
            <a:r>
              <a:rPr lang="zh-TW" altLang="en-US" dirty="0"/>
              <a:t>則推文的作者和</a:t>
            </a:r>
            <a:r>
              <a:rPr lang="zh-TW" altLang="en-US" dirty="0" smtClean="0"/>
              <a:t>分數</a:t>
            </a:r>
            <a:endParaRPr lang="en-US" altLang="zh-TW" dirty="0" smtClean="0"/>
          </a:p>
          <a:p>
            <a:pPr lvl="1"/>
            <a:r>
              <a:rPr lang="zh-TW" altLang="en-US" dirty="0"/>
              <a:t>應用</a:t>
            </a:r>
            <a:r>
              <a:rPr lang="zh-TW" altLang="en-US" dirty="0" smtClean="0"/>
              <a:t>工具</a:t>
            </a:r>
            <a:endParaRPr lang="en-US" altLang="zh-TW" dirty="0" smtClean="0"/>
          </a:p>
          <a:p>
            <a:pPr lvl="2"/>
            <a:r>
              <a:rPr lang="en-US" altLang="zh-TW" dirty="0" err="1" smtClean="0"/>
              <a:t>Matplotlib</a:t>
            </a:r>
            <a:r>
              <a:rPr lang="en-US" altLang="zh-TW" dirty="0" smtClean="0"/>
              <a:t>, </a:t>
            </a:r>
            <a:r>
              <a:rPr lang="en-US" altLang="zh-TW" dirty="0" err="1" smtClean="0"/>
              <a:t>numpy</a:t>
            </a:r>
            <a:r>
              <a:rPr lang="en-US" altLang="zh-TW" dirty="0" smtClean="0"/>
              <a:t>, </a:t>
            </a:r>
            <a:r>
              <a:rPr lang="en-US" altLang="zh-TW" dirty="0" err="1" smtClean="0"/>
              <a:t>scikit</a:t>
            </a:r>
            <a:r>
              <a:rPr lang="en-US" altLang="zh-TW" dirty="0" smtClean="0"/>
              <a:t>-learn, </a:t>
            </a:r>
            <a:r>
              <a:rPr lang="en-US" altLang="zh-TW" dirty="0" err="1" smtClean="0"/>
              <a:t>seaborn</a:t>
            </a:r>
            <a:endParaRPr lang="en-US" altLang="zh-TW" dirty="0" smtClean="0"/>
          </a:p>
          <a:p>
            <a:endParaRPr lang="zh-TW" altLang="en-US" dirty="0"/>
          </a:p>
        </p:txBody>
      </p:sp>
      <p:sp>
        <p:nvSpPr>
          <p:cNvPr id="4" name="矩形 3"/>
          <p:cNvSpPr/>
          <p:nvPr/>
        </p:nvSpPr>
        <p:spPr>
          <a:xfrm>
            <a:off x="4558774" y="5809750"/>
            <a:ext cx="5154488" cy="307777"/>
          </a:xfrm>
          <a:prstGeom prst="rect">
            <a:avLst/>
          </a:prstGeom>
        </p:spPr>
        <p:txBody>
          <a:bodyPr wrap="none">
            <a:spAutoFit/>
          </a:bodyPr>
          <a:lstStyle/>
          <a:p>
            <a:r>
              <a:rPr lang="zh-TW" altLang="en-US" sz="1400" dirty="0" smtClean="0"/>
              <a:t>資料來源：https</a:t>
            </a:r>
            <a:r>
              <a:rPr lang="zh-TW" altLang="en-US" sz="1400" dirty="0"/>
              <a:t>://city.shaform.com/zh/2016/02/28/scrapy/</a:t>
            </a:r>
          </a:p>
        </p:txBody>
      </p:sp>
      <p:pic>
        <p:nvPicPr>
          <p:cNvPr id="9218" name="Picture 2" descr="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05" y="3611881"/>
            <a:ext cx="3790056" cy="227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0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(2) Web</a:t>
            </a:r>
            <a:r>
              <a:rPr lang="zh-TW" altLang="en-US" dirty="0"/>
              <a:t>開發應用</a:t>
            </a:r>
          </a:p>
        </p:txBody>
      </p:sp>
      <p:sp>
        <p:nvSpPr>
          <p:cNvPr id="3" name="內容版面配置區 2"/>
          <p:cNvSpPr>
            <a:spLocks noGrp="1"/>
          </p:cNvSpPr>
          <p:nvPr>
            <p:ph idx="1"/>
          </p:nvPr>
        </p:nvSpPr>
        <p:spPr/>
        <p:txBody>
          <a:bodyPr>
            <a:normAutofit fontScale="92500" lnSpcReduction="10000"/>
          </a:bodyPr>
          <a:lstStyle/>
          <a:p>
            <a:r>
              <a:rPr lang="zh-TW" altLang="en-US" dirty="0"/>
              <a:t>在</a:t>
            </a:r>
            <a:r>
              <a:rPr lang="en-US" altLang="zh-TW" dirty="0"/>
              <a:t>Web</a:t>
            </a:r>
            <a:r>
              <a:rPr lang="zh-TW" altLang="en-US" dirty="0"/>
              <a:t>開發中應用多使用</a:t>
            </a:r>
            <a:r>
              <a:rPr lang="en-US" altLang="zh-TW" dirty="0"/>
              <a:t>JavaScript﹐</a:t>
            </a:r>
            <a:r>
              <a:rPr lang="zh-TW" altLang="en-US" dirty="0"/>
              <a:t>原因是已一套成熟的框架</a:t>
            </a:r>
            <a:r>
              <a:rPr lang="zh-TW" altLang="en-US" dirty="0" smtClean="0"/>
              <a:t>。</a:t>
            </a:r>
            <a:endParaRPr lang="en-US" altLang="zh-TW" dirty="0" smtClean="0"/>
          </a:p>
          <a:p>
            <a:r>
              <a:rPr lang="zh-TW" altLang="en-US" dirty="0" smtClean="0"/>
              <a:t>但是</a:t>
            </a:r>
            <a:r>
              <a:rPr lang="en-US" altLang="zh-TW" dirty="0" smtClean="0"/>
              <a:t>Python</a:t>
            </a:r>
            <a:r>
              <a:rPr lang="zh-TW" altLang="en-US" dirty="0"/>
              <a:t>為</a:t>
            </a:r>
            <a:r>
              <a:rPr lang="en-US" altLang="zh-TW" dirty="0"/>
              <a:t>Web</a:t>
            </a:r>
            <a:r>
              <a:rPr lang="zh-TW" altLang="en-US" dirty="0"/>
              <a:t>開發提供了許多選擇：</a:t>
            </a:r>
            <a:r>
              <a:rPr lang="en-US" altLang="zh-TW" dirty="0" smtClean="0"/>
              <a:t>:</a:t>
            </a:r>
            <a:endParaRPr lang="en-US" altLang="zh-TW" dirty="0"/>
          </a:p>
          <a:p>
            <a:pPr lvl="1"/>
            <a:r>
              <a:rPr lang="zh-TW" altLang="en-US" dirty="0"/>
              <a:t>諸如</a:t>
            </a:r>
            <a:r>
              <a:rPr lang="en-US" altLang="zh-TW" dirty="0"/>
              <a:t>Django</a:t>
            </a:r>
            <a:r>
              <a:rPr lang="zh-TW" altLang="en-US" dirty="0"/>
              <a:t>和</a:t>
            </a:r>
            <a:r>
              <a:rPr lang="en-US" altLang="zh-TW" dirty="0"/>
              <a:t>Pyramid</a:t>
            </a:r>
            <a:r>
              <a:rPr lang="zh-TW" altLang="en-US" dirty="0"/>
              <a:t>之類的框架。</a:t>
            </a:r>
          </a:p>
          <a:p>
            <a:pPr lvl="1"/>
            <a:r>
              <a:rPr lang="zh-TW" altLang="en-US" dirty="0"/>
              <a:t>微型框架，例如</a:t>
            </a:r>
            <a:r>
              <a:rPr lang="en-US" altLang="zh-TW" dirty="0"/>
              <a:t>Flask</a:t>
            </a:r>
            <a:r>
              <a:rPr lang="zh-TW" altLang="en-US" dirty="0"/>
              <a:t>和</a:t>
            </a:r>
            <a:r>
              <a:rPr lang="en-US" altLang="zh-TW" dirty="0"/>
              <a:t>Bottle</a:t>
            </a:r>
            <a:r>
              <a:rPr lang="zh-TW" altLang="en-US" dirty="0"/>
              <a:t>。</a:t>
            </a:r>
          </a:p>
          <a:p>
            <a:pPr lvl="1"/>
            <a:r>
              <a:rPr lang="zh-TW" altLang="en-US" dirty="0"/>
              <a:t>先進的內容管理系統，例如</a:t>
            </a:r>
            <a:r>
              <a:rPr lang="en-US" altLang="zh-TW" dirty="0" err="1"/>
              <a:t>Plone</a:t>
            </a:r>
            <a:r>
              <a:rPr lang="zh-TW" altLang="en-US" dirty="0"/>
              <a:t>和</a:t>
            </a:r>
            <a:r>
              <a:rPr lang="en-US" altLang="zh-TW" dirty="0" err="1"/>
              <a:t>django</a:t>
            </a:r>
            <a:r>
              <a:rPr lang="en-US" altLang="zh-TW" dirty="0"/>
              <a:t> CMS</a:t>
            </a:r>
            <a:r>
              <a:rPr lang="zh-TW" altLang="en-US" dirty="0"/>
              <a:t>。</a:t>
            </a:r>
            <a:r>
              <a:rPr lang="en-US" altLang="zh-TW" dirty="0" smtClean="0"/>
              <a:t>.</a:t>
            </a:r>
            <a:endParaRPr lang="en-US" altLang="zh-TW" dirty="0"/>
          </a:p>
          <a:p>
            <a:r>
              <a:rPr lang="en-US" altLang="zh-TW" dirty="0" smtClean="0"/>
              <a:t>Python</a:t>
            </a:r>
            <a:r>
              <a:rPr lang="zh-TW" altLang="en-US" dirty="0" smtClean="0"/>
              <a:t>的標準程式庫支援許多</a:t>
            </a:r>
            <a:r>
              <a:rPr lang="en-US" altLang="zh-TW" dirty="0"/>
              <a:t>Internet</a:t>
            </a:r>
            <a:r>
              <a:rPr lang="zh-TW" altLang="en-US" dirty="0"/>
              <a:t>協議</a:t>
            </a:r>
            <a:r>
              <a:rPr lang="en-US" altLang="zh-TW" dirty="0" smtClean="0"/>
              <a:t>:</a:t>
            </a:r>
            <a:endParaRPr lang="en-US" altLang="zh-TW" dirty="0"/>
          </a:p>
          <a:p>
            <a:pPr lvl="1"/>
            <a:r>
              <a:rPr lang="en-US" altLang="zh-TW" dirty="0"/>
              <a:t>HTML </a:t>
            </a:r>
            <a:r>
              <a:rPr lang="zh-TW" altLang="en-US" dirty="0"/>
              <a:t>與</a:t>
            </a:r>
            <a:r>
              <a:rPr lang="en-US" altLang="zh-TW" dirty="0" smtClean="0"/>
              <a:t> </a:t>
            </a:r>
            <a:r>
              <a:rPr lang="en-US" altLang="zh-TW" dirty="0"/>
              <a:t>XML</a:t>
            </a:r>
          </a:p>
          <a:p>
            <a:pPr lvl="1"/>
            <a:r>
              <a:rPr lang="en-US" altLang="zh-TW" dirty="0" smtClean="0"/>
              <a:t>JSON</a:t>
            </a:r>
            <a:r>
              <a:rPr lang="zh-TW" altLang="en-US" dirty="0" smtClean="0"/>
              <a:t>格式</a:t>
            </a:r>
            <a:endParaRPr lang="en-US" altLang="zh-TW" dirty="0"/>
          </a:p>
          <a:p>
            <a:pPr lvl="1"/>
            <a:r>
              <a:rPr lang="en-US" altLang="zh-TW" dirty="0"/>
              <a:t>E-mail </a:t>
            </a:r>
            <a:r>
              <a:rPr lang="zh-TW" altLang="en-US" dirty="0" smtClean="0"/>
              <a:t>處理</a:t>
            </a:r>
            <a:r>
              <a:rPr lang="en-US" altLang="zh-TW" dirty="0" smtClean="0"/>
              <a:t>.</a:t>
            </a:r>
            <a:endParaRPr lang="en-US" altLang="zh-TW" dirty="0"/>
          </a:p>
          <a:p>
            <a:pPr lvl="1"/>
            <a:r>
              <a:rPr lang="zh-TW" altLang="en-US" dirty="0" smtClean="0"/>
              <a:t>支援</a:t>
            </a:r>
            <a:r>
              <a:rPr lang="en-US" altLang="zh-TW" dirty="0" smtClean="0"/>
              <a:t>FTP</a:t>
            </a:r>
            <a:r>
              <a:rPr lang="en-US" altLang="zh-TW" dirty="0"/>
              <a:t>, </a:t>
            </a:r>
            <a:r>
              <a:rPr lang="en-US" altLang="zh-TW" dirty="0" smtClean="0"/>
              <a:t>IMAP</a:t>
            </a:r>
            <a:r>
              <a:rPr lang="zh-TW" altLang="en-US" dirty="0" smtClean="0"/>
              <a:t>及其他</a:t>
            </a:r>
            <a:r>
              <a:rPr lang="en-US" altLang="zh-TW" dirty="0" smtClean="0"/>
              <a:t>Internet </a:t>
            </a:r>
            <a:r>
              <a:rPr lang="en-US" altLang="zh-TW" dirty="0"/>
              <a:t>protocols.</a:t>
            </a:r>
          </a:p>
          <a:p>
            <a:pPr lvl="1"/>
            <a:r>
              <a:rPr lang="zh-TW" altLang="en-US" dirty="0" smtClean="0"/>
              <a:t>很容易使用的</a:t>
            </a:r>
            <a:r>
              <a:rPr lang="en-US" altLang="zh-TW" dirty="0" smtClean="0"/>
              <a:t> socket</a:t>
            </a:r>
            <a:r>
              <a:rPr lang="zh-TW" altLang="en-US" dirty="0" smtClean="0"/>
              <a:t>介面</a:t>
            </a:r>
            <a:endParaRPr lang="zh-TW" altLang="en-US" dirty="0"/>
          </a:p>
        </p:txBody>
      </p:sp>
    </p:spTree>
    <p:extLst>
      <p:ext uri="{BB962C8B-B14F-4D97-AF65-F5344CB8AC3E}">
        <p14:creationId xmlns:p14="http://schemas.microsoft.com/office/powerpoint/2010/main" val="182412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(3)</a:t>
            </a:r>
            <a:r>
              <a:rPr lang="zh-TW" altLang="en-US" dirty="0" smtClean="0"/>
              <a:t>人工智慧</a:t>
            </a:r>
            <a:r>
              <a:rPr lang="zh-TW" altLang="en-US" dirty="0"/>
              <a:t>應用</a:t>
            </a:r>
          </a:p>
        </p:txBody>
      </p:sp>
      <p:sp>
        <p:nvSpPr>
          <p:cNvPr id="3" name="內容版面配置區 2"/>
          <p:cNvSpPr>
            <a:spLocks noGrp="1"/>
          </p:cNvSpPr>
          <p:nvPr>
            <p:ph idx="1"/>
          </p:nvPr>
        </p:nvSpPr>
        <p:spPr/>
        <p:txBody>
          <a:bodyPr/>
          <a:lstStyle/>
          <a:p>
            <a:r>
              <a:rPr lang="en-US" altLang="zh-TW" dirty="0"/>
              <a:t>Python</a:t>
            </a:r>
            <a:r>
              <a:rPr lang="zh-TW" altLang="en-US" dirty="0"/>
              <a:t>又是人工智慧開發的主流語言，學習</a:t>
            </a:r>
            <a:r>
              <a:rPr lang="en-US" altLang="zh-TW" dirty="0"/>
              <a:t>Python</a:t>
            </a:r>
            <a:r>
              <a:rPr lang="zh-TW" altLang="en-US" dirty="0"/>
              <a:t>可以做人工智慧工程師。</a:t>
            </a:r>
            <a:endParaRPr lang="en-US" altLang="zh-TW" dirty="0" smtClean="0"/>
          </a:p>
          <a:p>
            <a:r>
              <a:rPr lang="en-US" altLang="zh-TW" dirty="0" smtClean="0"/>
              <a:t>Python</a:t>
            </a:r>
            <a:r>
              <a:rPr lang="zh-TW" altLang="en-US" dirty="0"/>
              <a:t>擁有強大而豐富</a:t>
            </a:r>
            <a:r>
              <a:rPr lang="zh-TW" altLang="en-US" dirty="0" smtClean="0"/>
              <a:t>的</a:t>
            </a:r>
            <a:r>
              <a:rPr lang="zh-TW" altLang="en-US" b="1" dirty="0"/>
              <a:t>程式</a:t>
            </a:r>
            <a:r>
              <a:rPr lang="zh-TW" altLang="en-US" b="1" dirty="0" smtClean="0"/>
              <a:t>庫</a:t>
            </a:r>
            <a:r>
              <a:rPr lang="zh-TW" altLang="en-US" dirty="0"/>
              <a:t>以及</a:t>
            </a:r>
            <a:r>
              <a:rPr lang="zh-TW" altLang="en-US" b="1" dirty="0"/>
              <a:t>數據分析</a:t>
            </a:r>
            <a:r>
              <a:rPr lang="zh-TW" altLang="en-US" dirty="0"/>
              <a:t>能力</a:t>
            </a:r>
            <a:r>
              <a:rPr lang="zh-TW" altLang="en-US" dirty="0" smtClean="0"/>
              <a:t>。</a:t>
            </a:r>
            <a:endParaRPr lang="en-US" altLang="zh-TW" dirty="0" smtClean="0"/>
          </a:p>
          <a:p>
            <a:r>
              <a:rPr lang="en-US" altLang="zh-TW" dirty="0" smtClean="0"/>
              <a:t>Python</a:t>
            </a:r>
            <a:r>
              <a:rPr lang="zh-TW" altLang="en-US" dirty="0" smtClean="0"/>
              <a:t>是動態</a:t>
            </a:r>
            <a:r>
              <a:rPr lang="zh-TW" altLang="en-US" dirty="0"/>
              <a:t>語言</a:t>
            </a:r>
            <a:r>
              <a:rPr lang="en-US" altLang="zh-TW" dirty="0"/>
              <a:t>﹐</a:t>
            </a:r>
            <a:r>
              <a:rPr lang="zh-TW" altLang="en-US" dirty="0"/>
              <a:t>且適用於科學計算</a:t>
            </a:r>
            <a:r>
              <a:rPr lang="zh-TW" altLang="en-US" dirty="0" smtClean="0"/>
              <a:t>。</a:t>
            </a:r>
            <a:endParaRPr lang="en-US" altLang="zh-TW" dirty="0" smtClean="0"/>
          </a:p>
          <a:p>
            <a:r>
              <a:rPr lang="en-US" altLang="zh-TW" dirty="0" smtClean="0"/>
              <a:t>Python</a:t>
            </a:r>
            <a:r>
              <a:rPr lang="zh-TW" altLang="en-US" dirty="0"/>
              <a:t>提供了大量的</a:t>
            </a:r>
            <a:r>
              <a:rPr lang="en-US" altLang="zh-TW" dirty="0"/>
              <a:t>API﹐</a:t>
            </a:r>
            <a:r>
              <a:rPr lang="zh-TW" altLang="en-US" dirty="0"/>
              <a:t>這也正是因為</a:t>
            </a:r>
            <a:r>
              <a:rPr lang="en-US" altLang="zh-TW" dirty="0"/>
              <a:t>Python</a:t>
            </a:r>
            <a:r>
              <a:rPr lang="zh-TW" altLang="en-US" dirty="0"/>
              <a:t>當中包含著較多的適用於人工智慧的模塊。</a:t>
            </a:r>
          </a:p>
        </p:txBody>
      </p:sp>
    </p:spTree>
    <p:extLst>
      <p:ext uri="{BB962C8B-B14F-4D97-AF65-F5344CB8AC3E}">
        <p14:creationId xmlns:p14="http://schemas.microsoft.com/office/powerpoint/2010/main" val="1764775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(4)</a:t>
            </a:r>
            <a:r>
              <a:rPr lang="zh-TW" altLang="en-US" dirty="0" smtClean="0"/>
              <a:t>科學</a:t>
            </a:r>
            <a:r>
              <a:rPr lang="zh-TW" altLang="en-US" dirty="0"/>
              <a:t>和</a:t>
            </a:r>
            <a:r>
              <a:rPr lang="zh-TW" altLang="en-US" dirty="0" smtClean="0"/>
              <a:t>數值</a:t>
            </a:r>
            <a:endParaRPr lang="zh-TW" altLang="en-US" dirty="0"/>
          </a:p>
        </p:txBody>
      </p:sp>
      <p:sp>
        <p:nvSpPr>
          <p:cNvPr id="3" name="內容版面配置區 2"/>
          <p:cNvSpPr>
            <a:spLocks noGrp="1"/>
          </p:cNvSpPr>
          <p:nvPr>
            <p:ph idx="1"/>
          </p:nvPr>
        </p:nvSpPr>
        <p:spPr/>
        <p:txBody>
          <a:bodyPr/>
          <a:lstStyle/>
          <a:p>
            <a:r>
              <a:rPr lang="en-US" altLang="zh-TW" dirty="0"/>
              <a:t>Python</a:t>
            </a:r>
            <a:r>
              <a:rPr lang="zh-TW" altLang="en-US" dirty="0"/>
              <a:t>已廣泛用於科學和數字計算：</a:t>
            </a:r>
          </a:p>
          <a:p>
            <a:pPr lvl="1"/>
            <a:r>
              <a:rPr lang="en-US" altLang="zh-TW" dirty="0" err="1" smtClean="0"/>
              <a:t>SciPy</a:t>
            </a:r>
            <a:r>
              <a:rPr lang="zh-TW" altLang="en-US" dirty="0"/>
              <a:t>是</a:t>
            </a:r>
            <a:r>
              <a:rPr lang="zh-TW" altLang="en-US" dirty="0" smtClean="0"/>
              <a:t>數學、科學</a:t>
            </a:r>
            <a:r>
              <a:rPr lang="zh-TW" altLang="en-US" dirty="0"/>
              <a:t>和工程學軟件包的集合。</a:t>
            </a:r>
          </a:p>
          <a:p>
            <a:pPr lvl="1"/>
            <a:r>
              <a:rPr lang="en-US" altLang="zh-TW" dirty="0"/>
              <a:t>Pandas</a:t>
            </a:r>
            <a:r>
              <a:rPr lang="zh-TW" altLang="en-US" dirty="0"/>
              <a:t>是一個數據分析和建</a:t>
            </a:r>
            <a:r>
              <a:rPr lang="zh-TW" altLang="en-US" dirty="0" smtClean="0"/>
              <a:t>模函式庫</a:t>
            </a:r>
            <a:r>
              <a:rPr lang="zh-TW" altLang="en-US" dirty="0"/>
              <a:t>。</a:t>
            </a:r>
          </a:p>
          <a:p>
            <a:pPr lvl="1"/>
            <a:r>
              <a:rPr lang="en-US" altLang="zh-TW" dirty="0" err="1"/>
              <a:t>IPython</a:t>
            </a:r>
            <a:r>
              <a:rPr lang="zh-TW" altLang="en-US" dirty="0"/>
              <a:t>是一個功能強大的交互</a:t>
            </a:r>
            <a:r>
              <a:rPr lang="zh-TW" altLang="en-US" dirty="0" smtClean="0"/>
              <a:t>式環境，</a:t>
            </a:r>
            <a:r>
              <a:rPr lang="zh-TW" altLang="en-US" dirty="0"/>
              <a:t>具有易於編輯和記錄工作會話的功能，並支持可視化和並行計算</a:t>
            </a:r>
            <a:r>
              <a:rPr lang="zh-TW" altLang="en-US" dirty="0" smtClean="0"/>
              <a:t>。</a:t>
            </a:r>
            <a:endParaRPr lang="zh-TW" altLang="en-US" dirty="0"/>
          </a:p>
        </p:txBody>
      </p:sp>
      <p:pic>
        <p:nvPicPr>
          <p:cNvPr id="8196" name="Picture 4" descr="Python natural smoothing sp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696" y="3952477"/>
            <a:ext cx="2532397" cy="191386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ython SciPy Tutorial - JournalD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40363"/>
            <a:ext cx="2737104" cy="205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66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就業方向</a:t>
            </a:r>
            <a:endParaRPr lang="zh-TW" altLang="en-US" dirty="0"/>
          </a:p>
        </p:txBody>
      </p:sp>
      <p:sp>
        <p:nvSpPr>
          <p:cNvPr id="3" name="內容版面配置區 2"/>
          <p:cNvSpPr>
            <a:spLocks noGrp="1"/>
          </p:cNvSpPr>
          <p:nvPr>
            <p:ph sz="half" idx="1"/>
          </p:nvPr>
        </p:nvSpPr>
        <p:spPr/>
        <p:txBody>
          <a:bodyPr>
            <a:normAutofit/>
          </a:bodyPr>
          <a:lstStyle/>
          <a:p>
            <a:r>
              <a:rPr lang="zh-TW" altLang="en-US" dirty="0" smtClean="0"/>
              <a:t>後</a:t>
            </a:r>
            <a:r>
              <a:rPr lang="zh-TW" altLang="en-US" dirty="0"/>
              <a:t>端</a:t>
            </a:r>
            <a:r>
              <a:rPr lang="zh-TW" altLang="en-US" dirty="0" smtClean="0"/>
              <a:t>工程師</a:t>
            </a:r>
            <a:endParaRPr lang="en-US" altLang="zh-TW" dirty="0" smtClean="0"/>
          </a:p>
          <a:p>
            <a:pPr lvl="1"/>
            <a:r>
              <a:rPr lang="zh-TW" altLang="en-US" dirty="0" smtClean="0"/>
              <a:t>使用它的網站</a:t>
            </a:r>
            <a:r>
              <a:rPr lang="zh-TW" altLang="en-US" dirty="0"/>
              <a:t>，後台服務比較容易維護。如：</a:t>
            </a:r>
            <a:r>
              <a:rPr lang="en-US" altLang="zh-TW" dirty="0"/>
              <a:t>Gmail</a:t>
            </a:r>
            <a:r>
              <a:rPr lang="zh-TW" altLang="en-US" dirty="0"/>
              <a:t>、</a:t>
            </a:r>
            <a:r>
              <a:rPr lang="en-US" altLang="zh-TW" dirty="0" err="1"/>
              <a:t>Youtube</a:t>
            </a:r>
            <a:r>
              <a:rPr lang="zh-TW" altLang="en-US" dirty="0" smtClean="0"/>
              <a:t>、</a:t>
            </a:r>
          </a:p>
          <a:p>
            <a:r>
              <a:rPr lang="zh-TW" altLang="en-US" dirty="0" smtClean="0"/>
              <a:t>自動化運維</a:t>
            </a:r>
            <a:endParaRPr lang="en-US" altLang="zh-TW" dirty="0" smtClean="0"/>
          </a:p>
          <a:p>
            <a:pPr lvl="1"/>
            <a:r>
              <a:rPr lang="zh-TW" altLang="en-US" dirty="0" smtClean="0"/>
              <a:t>自動化</a:t>
            </a:r>
            <a:r>
              <a:rPr lang="zh-TW" altLang="en-US" dirty="0"/>
              <a:t>處理大量的運維</a:t>
            </a:r>
            <a:r>
              <a:rPr lang="zh-TW" altLang="en-US" dirty="0" smtClean="0"/>
              <a:t>任務</a:t>
            </a:r>
            <a:endParaRPr lang="zh-TW" altLang="en-US" dirty="0"/>
          </a:p>
          <a:p>
            <a:r>
              <a:rPr lang="zh-TW" altLang="en-US" dirty="0" smtClean="0"/>
              <a:t>數據</a:t>
            </a:r>
            <a:r>
              <a:rPr lang="zh-TW" altLang="en-US" dirty="0"/>
              <a:t>分析</a:t>
            </a:r>
            <a:r>
              <a:rPr lang="zh-TW" altLang="en-US" dirty="0" smtClean="0"/>
              <a:t>師</a:t>
            </a:r>
            <a:endParaRPr lang="en-US" altLang="zh-TW" dirty="0" smtClean="0"/>
          </a:p>
          <a:p>
            <a:pPr lvl="1"/>
            <a:r>
              <a:rPr lang="zh-TW" altLang="en-US" dirty="0" smtClean="0"/>
              <a:t>快速</a:t>
            </a:r>
            <a:r>
              <a:rPr lang="zh-TW" altLang="en-US" dirty="0"/>
              <a:t>開發快速驗證，分析數據得到</a:t>
            </a:r>
            <a:r>
              <a:rPr lang="zh-TW" altLang="en-US" dirty="0" smtClean="0"/>
              <a:t>結果</a:t>
            </a:r>
            <a:endParaRPr lang="zh-TW" altLang="en-US" dirty="0"/>
          </a:p>
          <a:p>
            <a:r>
              <a:rPr lang="zh-TW" altLang="en-US" dirty="0" smtClean="0"/>
              <a:t>遊戲</a:t>
            </a:r>
            <a:r>
              <a:rPr lang="zh-TW" altLang="en-US" dirty="0"/>
              <a:t>開發</a:t>
            </a:r>
            <a:r>
              <a:rPr lang="zh-TW" altLang="en-US" dirty="0" smtClean="0"/>
              <a:t>者</a:t>
            </a:r>
            <a:endParaRPr lang="en-US" altLang="zh-TW" dirty="0" smtClean="0"/>
          </a:p>
          <a:p>
            <a:pPr lvl="1"/>
            <a:r>
              <a:rPr lang="zh-TW" altLang="en-US" dirty="0" smtClean="0"/>
              <a:t>一般</a:t>
            </a:r>
            <a:r>
              <a:rPr lang="zh-TW" altLang="en-US" dirty="0"/>
              <a:t>是作為遊戲腳本內嵌在遊戲</a:t>
            </a:r>
            <a:r>
              <a:rPr lang="zh-TW" altLang="en-US" dirty="0" smtClean="0"/>
              <a:t>中</a:t>
            </a:r>
            <a:endParaRPr lang="zh-TW" altLang="en-US" dirty="0"/>
          </a:p>
        </p:txBody>
      </p:sp>
      <p:sp>
        <p:nvSpPr>
          <p:cNvPr id="4" name="內容版面配置區 3"/>
          <p:cNvSpPr>
            <a:spLocks noGrp="1"/>
          </p:cNvSpPr>
          <p:nvPr>
            <p:ph sz="half" idx="2"/>
          </p:nvPr>
        </p:nvSpPr>
        <p:spPr/>
        <p:txBody>
          <a:bodyPr/>
          <a:lstStyle/>
          <a:p>
            <a:r>
              <a:rPr lang="zh-TW" altLang="en-US" dirty="0"/>
              <a:t>自動化測試</a:t>
            </a:r>
            <a:endParaRPr lang="en-US" altLang="zh-TW" dirty="0"/>
          </a:p>
          <a:p>
            <a:pPr lvl="1"/>
            <a:r>
              <a:rPr lang="zh-TW" altLang="en-US" dirty="0"/>
              <a:t>編寫為簡單的實現腳本，運用在</a:t>
            </a:r>
            <a:r>
              <a:rPr lang="en-US" altLang="zh-TW" dirty="0"/>
              <a:t>Selenium/</a:t>
            </a:r>
            <a:r>
              <a:rPr lang="en-US" altLang="zh-TW" dirty="0" err="1"/>
              <a:t>lr</a:t>
            </a:r>
            <a:r>
              <a:rPr lang="zh-TW" altLang="en-US" dirty="0"/>
              <a:t>中，實現自動化。</a:t>
            </a:r>
          </a:p>
          <a:p>
            <a:r>
              <a:rPr lang="zh-TW" altLang="en-US" dirty="0"/>
              <a:t>網站開發</a:t>
            </a:r>
            <a:endParaRPr lang="en-US" altLang="zh-TW" dirty="0"/>
          </a:p>
          <a:p>
            <a:pPr lvl="1"/>
            <a:r>
              <a:rPr lang="zh-TW" altLang="en-US" dirty="0"/>
              <a:t>藉助</a:t>
            </a:r>
            <a:r>
              <a:rPr lang="en-US" altLang="zh-TW" dirty="0" err="1"/>
              <a:t>django,flask</a:t>
            </a:r>
            <a:r>
              <a:rPr lang="zh-TW" altLang="en-US" dirty="0"/>
              <a:t>框架自己搭建網站。</a:t>
            </a:r>
          </a:p>
          <a:p>
            <a:r>
              <a:rPr lang="zh-TW" altLang="en-US" dirty="0"/>
              <a:t>爬蟲獲取或處理大量信息：</a:t>
            </a:r>
            <a:endParaRPr lang="en-US" altLang="zh-TW" dirty="0"/>
          </a:p>
          <a:p>
            <a:pPr lvl="1"/>
            <a:r>
              <a:rPr lang="zh-TW" altLang="en-US" dirty="0"/>
              <a:t>批量</a:t>
            </a:r>
            <a:r>
              <a:rPr lang="zh-TW" altLang="en-US" dirty="0" smtClean="0"/>
              <a:t>下載影劇</a:t>
            </a:r>
            <a:r>
              <a:rPr lang="zh-TW" altLang="en-US" dirty="0"/>
              <a:t>、運行投資策略、爬合適房源、系統管理員的腳本任務等。</a:t>
            </a:r>
          </a:p>
          <a:p>
            <a:r>
              <a:rPr lang="zh-TW" altLang="en-US" dirty="0" smtClean="0"/>
              <a:t>人工智慧工程師</a:t>
            </a:r>
            <a:endParaRPr lang="en-US" altLang="zh-TW" dirty="0" smtClean="0"/>
          </a:p>
          <a:p>
            <a:pPr lvl="1"/>
            <a:r>
              <a:rPr lang="zh-TW" altLang="en-US" dirty="0" smtClean="0"/>
              <a:t>各式各樣人工智慧應用。</a:t>
            </a:r>
            <a:endParaRPr lang="zh-TW" altLang="en-US" dirty="0"/>
          </a:p>
        </p:txBody>
      </p:sp>
    </p:spTree>
    <p:extLst>
      <p:ext uri="{BB962C8B-B14F-4D97-AF65-F5344CB8AC3E}">
        <p14:creationId xmlns:p14="http://schemas.microsoft.com/office/powerpoint/2010/main" val="10592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線上學習及練習資源</a:t>
            </a:r>
            <a:endParaRPr lang="zh-TW" altLang="en-US" dirty="0"/>
          </a:p>
        </p:txBody>
      </p:sp>
      <p:sp>
        <p:nvSpPr>
          <p:cNvPr id="6" name="內容版面配置區 5"/>
          <p:cNvSpPr>
            <a:spLocks noGrp="1"/>
          </p:cNvSpPr>
          <p:nvPr>
            <p:ph idx="1"/>
          </p:nvPr>
        </p:nvSpPr>
        <p:spPr/>
        <p:txBody>
          <a:bodyPr/>
          <a:lstStyle/>
          <a:p>
            <a:r>
              <a:rPr lang="zh-TW" altLang="en-US" dirty="0" smtClean="0"/>
              <a:t>小朋友及入門級程式學習網站</a:t>
            </a:r>
            <a:endParaRPr lang="en-US" altLang="zh-TW" dirty="0" smtClean="0"/>
          </a:p>
          <a:p>
            <a:pPr lvl="1"/>
            <a:r>
              <a:rPr lang="en-US" altLang="zh-TW" dirty="0" smtClean="0"/>
              <a:t>Hour </a:t>
            </a:r>
            <a:r>
              <a:rPr lang="en-US" altLang="zh-TW" dirty="0"/>
              <a:t>of  Code </a:t>
            </a:r>
            <a:r>
              <a:rPr lang="zh-TW" altLang="en-US" dirty="0" smtClean="0"/>
              <a:t>：</a:t>
            </a:r>
            <a:r>
              <a:rPr lang="en-US" altLang="zh-TW" dirty="0" smtClean="0"/>
              <a:t> </a:t>
            </a:r>
            <a:r>
              <a:rPr lang="en-US" altLang="zh-TW" dirty="0"/>
              <a:t>https://hourofcode.com/us/zh/learn </a:t>
            </a:r>
            <a:endParaRPr lang="en-US" altLang="zh-TW" dirty="0" smtClean="0"/>
          </a:p>
          <a:p>
            <a:pPr lvl="1"/>
            <a:r>
              <a:rPr lang="en-US" altLang="zh-TW" dirty="0" err="1" smtClean="0"/>
              <a:t>CodeCombat</a:t>
            </a:r>
            <a:r>
              <a:rPr lang="zh-TW" altLang="en-US" dirty="0" smtClean="0"/>
              <a:t>： </a:t>
            </a:r>
            <a:r>
              <a:rPr lang="en-US" altLang="zh-TW" dirty="0">
                <a:hlinkClick r:id="rId2"/>
              </a:rPr>
              <a:t>https://</a:t>
            </a:r>
            <a:r>
              <a:rPr lang="en-US" altLang="zh-TW" dirty="0" smtClean="0">
                <a:hlinkClick r:id="rId2"/>
              </a:rPr>
              <a:t>codecombat.com</a:t>
            </a:r>
            <a:endParaRPr lang="en-US" altLang="zh-TW" dirty="0" smtClean="0"/>
          </a:p>
          <a:p>
            <a:r>
              <a:rPr lang="zh-TW" altLang="en-US" dirty="0" smtClean="0"/>
              <a:t>基礎至高手級程式練習網站</a:t>
            </a:r>
            <a:endParaRPr lang="en-US" altLang="zh-TW" dirty="0" smtClean="0"/>
          </a:p>
          <a:p>
            <a:pPr lvl="1"/>
            <a:r>
              <a:rPr lang="en-US" altLang="zh-TW" dirty="0" err="1" smtClean="0"/>
              <a:t>LeetCode</a:t>
            </a:r>
            <a:r>
              <a:rPr lang="zh-TW" altLang="en-US" dirty="0" smtClean="0"/>
              <a:t>：</a:t>
            </a:r>
            <a:r>
              <a:rPr lang="en-US" altLang="zh-TW" dirty="0">
                <a:hlinkClick r:id="rId3"/>
              </a:rPr>
              <a:t>https://leetcode.com</a:t>
            </a:r>
            <a:r>
              <a:rPr lang="en-US" altLang="zh-TW" dirty="0" smtClean="0">
                <a:hlinkClick r:id="rId3"/>
              </a:rPr>
              <a:t>/</a:t>
            </a:r>
            <a:endParaRPr lang="en-US" altLang="zh-TW" dirty="0" smtClean="0"/>
          </a:p>
          <a:p>
            <a:pPr lvl="1"/>
            <a:r>
              <a:rPr lang="en-US" altLang="zh-TW" dirty="0" err="1" smtClean="0"/>
              <a:t>CodinGame</a:t>
            </a:r>
            <a:r>
              <a:rPr lang="zh-TW" altLang="en-US" dirty="0" smtClean="0"/>
              <a:t>：</a:t>
            </a:r>
            <a:r>
              <a:rPr lang="en-US" altLang="zh-TW" dirty="0">
                <a:hlinkClick r:id="rId4"/>
              </a:rPr>
              <a:t>https://</a:t>
            </a:r>
            <a:r>
              <a:rPr lang="en-US" altLang="zh-TW" dirty="0" smtClean="0">
                <a:hlinkClick r:id="rId4"/>
              </a:rPr>
              <a:t>www.codingame.com/start</a:t>
            </a:r>
            <a:endParaRPr lang="en-US" altLang="zh-TW" dirty="0" smtClean="0"/>
          </a:p>
          <a:p>
            <a:pPr lvl="1"/>
            <a:r>
              <a:rPr lang="en-US" altLang="zh-TW" dirty="0" smtClean="0"/>
              <a:t>……</a:t>
            </a:r>
          </a:p>
        </p:txBody>
      </p:sp>
    </p:spTree>
    <p:extLst>
      <p:ext uri="{BB962C8B-B14F-4D97-AF65-F5344CB8AC3E}">
        <p14:creationId xmlns:p14="http://schemas.microsoft.com/office/powerpoint/2010/main" val="368192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為什麼要學程式？</a:t>
            </a:r>
            <a:endParaRPr lang="zh-TW" altLang="en-US" dirty="0"/>
          </a:p>
        </p:txBody>
      </p:sp>
      <p:sp>
        <p:nvSpPr>
          <p:cNvPr id="3" name="內容版面配置區 2"/>
          <p:cNvSpPr>
            <a:spLocks noGrp="1"/>
          </p:cNvSpPr>
          <p:nvPr>
            <p:ph idx="1"/>
          </p:nvPr>
        </p:nvSpPr>
        <p:spPr/>
        <p:txBody>
          <a:bodyPr/>
          <a:lstStyle/>
          <a:p>
            <a:r>
              <a:rPr lang="zh-TW" altLang="en-US" b="1" dirty="0" smtClean="0"/>
              <a:t>大數據、人工智慧、物聯網</a:t>
            </a:r>
            <a:r>
              <a:rPr lang="zh-TW" altLang="en-US" dirty="0" smtClean="0"/>
              <a:t>等資訊科技發展</a:t>
            </a:r>
            <a:r>
              <a:rPr lang="zh-TW" altLang="en-US" dirty="0"/>
              <a:t>如日中天，如何和電腦對話逐漸成為現代人必備</a:t>
            </a:r>
            <a:r>
              <a:rPr lang="zh-TW" altLang="en-US" dirty="0" smtClean="0"/>
              <a:t>的技能</a:t>
            </a:r>
            <a:r>
              <a:rPr lang="zh-TW" altLang="en-US" dirty="0"/>
              <a:t>之一</a:t>
            </a:r>
            <a:r>
              <a:rPr lang="zh-TW" altLang="en-US" dirty="0" smtClean="0"/>
              <a:t>。</a:t>
            </a:r>
            <a:endParaRPr lang="en-US" altLang="zh-TW" dirty="0" smtClean="0"/>
          </a:p>
          <a:p>
            <a:r>
              <a:rPr lang="en-US" altLang="zh-TW" dirty="0"/>
              <a:t>108</a:t>
            </a:r>
            <a:r>
              <a:rPr lang="zh-TW" altLang="en-US" dirty="0"/>
              <a:t>課綱首度將程式語言納入</a:t>
            </a:r>
            <a:r>
              <a:rPr lang="zh-TW" altLang="en-US" b="1" dirty="0"/>
              <a:t>中學</a:t>
            </a:r>
            <a:r>
              <a:rPr lang="zh-TW" altLang="en-US" dirty="0" smtClean="0"/>
              <a:t>課程。</a:t>
            </a:r>
            <a:endParaRPr lang="en-US" altLang="zh-TW" dirty="0" smtClean="0"/>
          </a:p>
          <a:p>
            <a:pPr lvl="1"/>
            <a:r>
              <a:rPr lang="zh-TW" altLang="en-US" dirty="0"/>
              <a:t>推動</a:t>
            </a:r>
            <a:r>
              <a:rPr lang="en-US" altLang="zh-TW" dirty="0"/>
              <a:t>STEM</a:t>
            </a:r>
            <a:r>
              <a:rPr lang="zh-TW" altLang="en-US" dirty="0" smtClean="0"/>
              <a:t>教育：</a:t>
            </a:r>
            <a:endParaRPr lang="en-US" altLang="zh-TW" dirty="0" smtClean="0"/>
          </a:p>
          <a:p>
            <a:pPr lvl="2"/>
            <a:r>
              <a:rPr lang="zh-TW" altLang="en-US" b="1" dirty="0" smtClean="0"/>
              <a:t>科學</a:t>
            </a:r>
            <a:r>
              <a:rPr lang="en-US" altLang="zh-TW" b="1" dirty="0"/>
              <a:t>(</a:t>
            </a:r>
            <a:r>
              <a:rPr lang="en-US" altLang="zh-TW" b="1" dirty="0" err="1"/>
              <a:t>Sience</a:t>
            </a:r>
            <a:r>
              <a:rPr lang="en-US" altLang="zh-TW" b="1" dirty="0"/>
              <a:t>)</a:t>
            </a:r>
            <a:r>
              <a:rPr lang="zh-TW" altLang="en-US" b="1" dirty="0"/>
              <a:t>、科技</a:t>
            </a:r>
            <a:r>
              <a:rPr lang="en-US" altLang="zh-TW" b="1" dirty="0"/>
              <a:t>(Technology)</a:t>
            </a:r>
            <a:r>
              <a:rPr lang="zh-TW" altLang="en-US" b="1" dirty="0"/>
              <a:t>、工程</a:t>
            </a:r>
            <a:r>
              <a:rPr lang="en-US" altLang="zh-TW" b="1" dirty="0"/>
              <a:t>(Engineering)</a:t>
            </a:r>
            <a:r>
              <a:rPr lang="zh-TW" altLang="en-US" b="1" dirty="0"/>
              <a:t>以及數學</a:t>
            </a:r>
            <a:r>
              <a:rPr lang="en-US" altLang="zh-TW" b="1" dirty="0"/>
              <a:t>(Math)</a:t>
            </a:r>
            <a:endParaRPr lang="en-US" altLang="zh-TW" dirty="0" smtClean="0"/>
          </a:p>
          <a:p>
            <a:r>
              <a:rPr lang="zh-TW" altLang="en-US" dirty="0" smtClean="0"/>
              <a:t>高中升大學推動</a:t>
            </a:r>
            <a:r>
              <a:rPr lang="en-US" altLang="zh-TW" dirty="0" smtClean="0"/>
              <a:t>APCS</a:t>
            </a:r>
          </a:p>
          <a:p>
            <a:pPr lvl="1"/>
            <a:r>
              <a:rPr lang="en-US" altLang="zh-TW" dirty="0"/>
              <a:t>Advanced Placement Computer </a:t>
            </a:r>
            <a:r>
              <a:rPr lang="en-US" altLang="zh-TW" dirty="0" smtClean="0"/>
              <a:t>Science</a:t>
            </a:r>
          </a:p>
          <a:p>
            <a:pPr lvl="1"/>
            <a:r>
              <a:rPr lang="zh-TW" altLang="en-US" dirty="0"/>
              <a:t>大學</a:t>
            </a:r>
            <a:r>
              <a:rPr lang="zh-TW" altLang="en-US" dirty="0" smtClean="0"/>
              <a:t>程式設計</a:t>
            </a:r>
            <a:r>
              <a:rPr lang="zh-TW" altLang="en-US" dirty="0"/>
              <a:t>先修</a:t>
            </a:r>
            <a:r>
              <a:rPr lang="zh-TW" altLang="en-US" dirty="0" smtClean="0"/>
              <a:t>檢測</a:t>
            </a:r>
            <a:endParaRPr lang="en-US" altLang="zh-TW" dirty="0" smtClean="0"/>
          </a:p>
          <a:p>
            <a:r>
              <a:rPr lang="zh-TW" altLang="en-US" sz="3200" b="1" dirty="0" smtClean="0">
                <a:solidFill>
                  <a:srgbClr val="FF0000"/>
                </a:solidFill>
              </a:rPr>
              <a:t>再不學程式，你就落伍了！</a:t>
            </a:r>
            <a:endParaRPr lang="zh-TW" altLang="en-US" sz="3200" b="1" dirty="0">
              <a:solidFill>
                <a:srgbClr val="FF0000"/>
              </a:solidFill>
            </a:endParaRPr>
          </a:p>
        </p:txBody>
      </p:sp>
    </p:spTree>
    <p:extLst>
      <p:ext uri="{BB962C8B-B14F-4D97-AF65-F5344CB8AC3E}">
        <p14:creationId xmlns:p14="http://schemas.microsoft.com/office/powerpoint/2010/main" val="1493656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常見的</a:t>
            </a:r>
            <a:r>
              <a:rPr lang="en-US" altLang="zh-TW" dirty="0" smtClean="0"/>
              <a:t>Python </a:t>
            </a:r>
            <a:r>
              <a:rPr lang="zh-TW" altLang="en-US" dirty="0" smtClean="0"/>
              <a:t>應用程式庫</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開發圖形化使用介面 </a:t>
            </a:r>
            <a:r>
              <a:rPr lang="en-US" altLang="zh-TW" dirty="0" err="1" smtClean="0"/>
              <a:t>Tkinter</a:t>
            </a:r>
            <a:r>
              <a:rPr lang="zh-TW" altLang="en-US" dirty="0" smtClean="0"/>
              <a:t>、</a:t>
            </a:r>
            <a:r>
              <a:rPr lang="en-US" altLang="zh-TW" dirty="0" err="1" smtClean="0"/>
              <a:t>wxPython</a:t>
            </a:r>
            <a:endParaRPr lang="en-US" altLang="zh-TW" dirty="0" smtClean="0"/>
          </a:p>
          <a:p>
            <a:r>
              <a:rPr lang="zh-TW" altLang="en-US" dirty="0" smtClean="0"/>
              <a:t>網站開發 </a:t>
            </a:r>
            <a:r>
              <a:rPr lang="en-US" altLang="zh-TW" dirty="0" err="1" smtClean="0"/>
              <a:t>Django</a:t>
            </a:r>
            <a:r>
              <a:rPr lang="zh-TW" altLang="en-US" dirty="0" smtClean="0"/>
              <a:t>、</a:t>
            </a:r>
            <a:r>
              <a:rPr lang="en-US" altLang="zh-TW" dirty="0" smtClean="0"/>
              <a:t>Tornado</a:t>
            </a:r>
          </a:p>
          <a:p>
            <a:r>
              <a:rPr lang="zh-TW" altLang="en-US" dirty="0" smtClean="0"/>
              <a:t>遊戲開發 </a:t>
            </a:r>
            <a:r>
              <a:rPr lang="en-US" altLang="zh-TW" dirty="0" err="1" smtClean="0"/>
              <a:t>PyGame</a:t>
            </a:r>
            <a:endParaRPr lang="en-US" altLang="zh-TW" dirty="0" smtClean="0"/>
          </a:p>
          <a:p>
            <a:r>
              <a:rPr lang="zh-TW" altLang="en-US" dirty="0" smtClean="0"/>
              <a:t>資料庫連結 </a:t>
            </a:r>
            <a:r>
              <a:rPr lang="en-US" altLang="zh-TW" dirty="0" err="1" smtClean="0"/>
              <a:t>PythonDB</a:t>
            </a:r>
            <a:r>
              <a:rPr lang="en-US" altLang="zh-TW" dirty="0" smtClean="0"/>
              <a:t>-API</a:t>
            </a:r>
          </a:p>
          <a:p>
            <a:r>
              <a:rPr lang="zh-TW" altLang="en-US" dirty="0" smtClean="0"/>
              <a:t>科學數值計算 </a:t>
            </a:r>
            <a:r>
              <a:rPr lang="en-US" altLang="zh-TW" dirty="0" err="1" smtClean="0"/>
              <a:t>Numpy</a:t>
            </a:r>
            <a:r>
              <a:rPr lang="zh-TW" altLang="en-US" dirty="0" smtClean="0"/>
              <a:t>、</a:t>
            </a:r>
            <a:r>
              <a:rPr lang="en-US" altLang="zh-TW" dirty="0" err="1" smtClean="0"/>
              <a:t>SciPy</a:t>
            </a:r>
            <a:r>
              <a:rPr lang="en-US" altLang="zh-TW" dirty="0" smtClean="0"/>
              <a:t>, </a:t>
            </a:r>
            <a:r>
              <a:rPr lang="en-US" altLang="zh-TW" dirty="0" err="1" smtClean="0"/>
              <a:t>Matplotlib</a:t>
            </a:r>
            <a:endParaRPr lang="en-US" altLang="zh-TW" dirty="0" smtClean="0"/>
          </a:p>
          <a:p>
            <a:r>
              <a:rPr lang="zh-TW" altLang="en-US" dirty="0" smtClean="0"/>
              <a:t>影像處理 </a:t>
            </a:r>
            <a:r>
              <a:rPr lang="en-US" altLang="zh-TW" dirty="0" smtClean="0"/>
              <a:t>PIL</a:t>
            </a:r>
            <a:r>
              <a:rPr lang="zh-TW" altLang="en-US" dirty="0" smtClean="0"/>
              <a:t>、</a:t>
            </a:r>
            <a:r>
              <a:rPr lang="en-US" altLang="zh-TW" dirty="0" err="1" smtClean="0"/>
              <a:t>PyOpenGL</a:t>
            </a:r>
            <a:r>
              <a:rPr lang="zh-TW" altLang="en-US" dirty="0" smtClean="0"/>
              <a:t>、</a:t>
            </a:r>
            <a:r>
              <a:rPr lang="en-US" altLang="zh-TW" dirty="0" err="1" smtClean="0"/>
              <a:t>OpenCV</a:t>
            </a:r>
            <a:r>
              <a:rPr lang="en-US" altLang="zh-TW" dirty="0" smtClean="0"/>
              <a:t> </a:t>
            </a:r>
          </a:p>
          <a:p>
            <a:r>
              <a:rPr lang="zh-TW" altLang="en-US" dirty="0" smtClean="0"/>
              <a:t>自然語言處理 </a:t>
            </a:r>
            <a:r>
              <a:rPr lang="en-US" altLang="zh-TW" dirty="0" err="1" smtClean="0"/>
              <a:t>nltk</a:t>
            </a:r>
            <a:endParaRPr lang="en-US" altLang="zh-TW" dirty="0" smtClean="0"/>
          </a:p>
          <a:p>
            <a:r>
              <a:rPr lang="zh-TW" altLang="en-US" dirty="0" smtClean="0"/>
              <a:t>網路爬蟲 </a:t>
            </a:r>
            <a:r>
              <a:rPr lang="en-US" altLang="zh-TW" dirty="0" err="1" smtClean="0"/>
              <a:t>Scrapy</a:t>
            </a:r>
            <a:r>
              <a:rPr lang="zh-TW" altLang="en-US" dirty="0" smtClean="0"/>
              <a:t>、</a:t>
            </a:r>
            <a:r>
              <a:rPr lang="en-US" altLang="zh-TW" dirty="0" err="1" smtClean="0"/>
              <a:t>BeautifuSoap</a:t>
            </a:r>
            <a:endParaRPr lang="en-US" altLang="zh-TW" dirty="0" smtClean="0"/>
          </a:p>
          <a:p>
            <a:r>
              <a:rPr lang="zh-TW" altLang="en-US" dirty="0" smtClean="0"/>
              <a:t>人工智慧 </a:t>
            </a:r>
            <a:r>
              <a:rPr lang="en-US" altLang="zh-TW" dirty="0" err="1" smtClean="0"/>
              <a:t>Tensorflow</a:t>
            </a:r>
            <a:r>
              <a:rPr lang="zh-TW" altLang="en-US" dirty="0" smtClean="0"/>
              <a:t>，</a:t>
            </a:r>
            <a:r>
              <a:rPr lang="en-US" altLang="zh-TW" dirty="0" err="1" smtClean="0"/>
              <a:t>Keras</a:t>
            </a:r>
            <a:endParaRPr lang="en-US" altLang="zh-TW" dirty="0" smtClean="0"/>
          </a:p>
          <a:p>
            <a:r>
              <a:rPr lang="zh-TW" altLang="en-US" dirty="0" smtClean="0"/>
              <a:t>圖形處理：有</a:t>
            </a:r>
            <a:r>
              <a:rPr lang="en-US" altLang="zh-TW" dirty="0" smtClean="0"/>
              <a:t>PIL</a:t>
            </a:r>
            <a:r>
              <a:rPr lang="zh-TW" altLang="en-US" dirty="0" smtClean="0"/>
              <a:t>、</a:t>
            </a:r>
            <a:r>
              <a:rPr lang="en-US" altLang="zh-TW" dirty="0" err="1" smtClean="0"/>
              <a:t>Tkinter</a:t>
            </a:r>
            <a:r>
              <a:rPr lang="zh-TW" altLang="en-US" dirty="0" smtClean="0"/>
              <a:t>等圖形庫支持，能方便進行圖形處理。</a:t>
            </a:r>
          </a:p>
          <a:p>
            <a:endParaRPr lang="en-US" altLang="zh-TW" dirty="0" smtClean="0"/>
          </a:p>
          <a:p>
            <a:endParaRPr lang="zh-TW" altLang="en-US" dirty="0"/>
          </a:p>
        </p:txBody>
      </p:sp>
    </p:spTree>
    <p:extLst>
      <p:ext uri="{BB962C8B-B14F-4D97-AF65-F5344CB8AC3E}">
        <p14:creationId xmlns:p14="http://schemas.microsoft.com/office/powerpoint/2010/main" val="1673441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a:t>
            </a:r>
            <a:r>
              <a:rPr lang="zh-TW" altLang="en-US" dirty="0"/>
              <a:t>有多精簡？</a:t>
            </a:r>
          </a:p>
        </p:txBody>
      </p:sp>
      <p:sp>
        <p:nvSpPr>
          <p:cNvPr id="7" name="內容版面配置區 6"/>
          <p:cNvSpPr>
            <a:spLocks noGrp="1"/>
          </p:cNvSpPr>
          <p:nvPr>
            <p:ph idx="1"/>
          </p:nvPr>
        </p:nvSpPr>
        <p:spPr/>
        <p:txBody>
          <a:bodyPr/>
          <a:lstStyle/>
          <a:p>
            <a:r>
              <a:rPr lang="zh-TW" altLang="en-US" dirty="0" smtClean="0"/>
              <a:t>下面是簡單範例</a:t>
            </a:r>
            <a:endParaRPr lang="en-US" altLang="zh-TW" dirty="0" smtClean="0"/>
          </a:p>
          <a:p>
            <a:r>
              <a:rPr lang="zh-TW" altLang="en-US" dirty="0" smtClean="0"/>
              <a:t>幾行指令就抓取</a:t>
            </a:r>
            <a:r>
              <a:rPr lang="en-US" altLang="zh-TW" dirty="0" smtClean="0"/>
              <a:t>Web</a:t>
            </a:r>
            <a:r>
              <a:rPr lang="zh-TW" altLang="en-US" dirty="0" smtClean="0"/>
              <a:t>的內容。</a:t>
            </a:r>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想當年</a:t>
            </a:r>
            <a:r>
              <a:rPr lang="zh-TW" altLang="en-US" dirty="0" smtClean="0"/>
              <a:t>，老師我寫了快</a:t>
            </a:r>
            <a:r>
              <a:rPr lang="en-US" altLang="zh-TW" dirty="0" smtClean="0"/>
              <a:t>500</a:t>
            </a:r>
            <a:r>
              <a:rPr lang="zh-TW" altLang="en-US" dirty="0" smtClean="0"/>
              <a:t>行</a:t>
            </a:r>
            <a:r>
              <a:rPr lang="en-US" altLang="zh-TW" dirty="0" smtClean="0"/>
              <a:t>Pascal</a:t>
            </a:r>
            <a:r>
              <a:rPr lang="zh-TW" altLang="en-US" dirty="0" smtClean="0"/>
              <a:t>程式碼</a:t>
            </a:r>
            <a:r>
              <a:rPr lang="en-US" altLang="zh-TW" dirty="0" smtClean="0"/>
              <a:t>…..</a:t>
            </a:r>
            <a:r>
              <a:rPr lang="zh-TW" altLang="en-US" dirty="0" smtClean="0"/>
              <a:t>累啊！</a:t>
            </a:r>
            <a:endParaRPr lang="en-US" altLang="zh-TW" dirty="0" smtClean="0"/>
          </a:p>
          <a:p>
            <a:r>
              <a:rPr lang="zh-TW" altLang="en-US" dirty="0"/>
              <a:t>時代在進步</a:t>
            </a:r>
            <a:r>
              <a:rPr lang="zh-TW" altLang="en-US" dirty="0" smtClean="0"/>
              <a:t>，程式設計領域站在前人的肩膀上前進，愈來愈容易</a:t>
            </a:r>
            <a:r>
              <a:rPr lang="zh-TW" altLang="en-US" smtClean="0"/>
              <a:t>學！</a:t>
            </a:r>
            <a:endParaRPr lang="en-US" altLang="zh-TW" dirty="0" smtClean="0"/>
          </a:p>
          <a:p>
            <a:endParaRPr lang="zh-TW" altLang="en-US" dirty="0"/>
          </a:p>
        </p:txBody>
      </p:sp>
      <p:pic>
        <p:nvPicPr>
          <p:cNvPr id="6" name="圖片 5"/>
          <p:cNvPicPr>
            <a:picLocks noChangeAspect="1"/>
          </p:cNvPicPr>
          <p:nvPr/>
        </p:nvPicPr>
        <p:blipFill>
          <a:blip r:embed="rId2"/>
          <a:stretch>
            <a:fillRect/>
          </a:stretch>
        </p:blipFill>
        <p:spPr>
          <a:xfrm>
            <a:off x="1075180" y="3062993"/>
            <a:ext cx="7800975" cy="1257300"/>
          </a:xfrm>
          <a:prstGeom prst="rect">
            <a:avLst/>
          </a:prstGeom>
        </p:spPr>
      </p:pic>
      <p:sp>
        <p:nvSpPr>
          <p:cNvPr id="5" name="文字方塊 4">
            <a:hlinkClick r:id="rId3" action="ppaction://hlinksldjump"/>
          </p:cNvPr>
          <p:cNvSpPr txBox="1"/>
          <p:nvPr/>
        </p:nvSpPr>
        <p:spPr>
          <a:xfrm>
            <a:off x="11265408" y="6336792"/>
            <a:ext cx="667170" cy="369332"/>
          </a:xfrm>
          <a:prstGeom prst="rect">
            <a:avLst/>
          </a:prstGeom>
          <a:noFill/>
        </p:spPr>
        <p:txBody>
          <a:bodyPr wrap="none" rtlCol="0">
            <a:spAutoFit/>
          </a:bodyPr>
          <a:lstStyle/>
          <a:p>
            <a:r>
              <a:rPr lang="en-US" altLang="zh-TW" dirty="0" smtClean="0"/>
              <a:t>Back</a:t>
            </a:r>
            <a:endParaRPr lang="zh-TW" altLang="en-US" dirty="0"/>
          </a:p>
        </p:txBody>
      </p:sp>
    </p:spTree>
    <p:extLst>
      <p:ext uri="{BB962C8B-B14F-4D97-AF65-F5344CB8AC3E}">
        <p14:creationId xmlns:p14="http://schemas.microsoft.com/office/powerpoint/2010/main" val="232271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程式語言的分級</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14" name="群組 13"/>
          <p:cNvGrpSpPr/>
          <p:nvPr/>
        </p:nvGrpSpPr>
        <p:grpSpPr>
          <a:xfrm>
            <a:off x="1037844" y="2038378"/>
            <a:ext cx="3350260" cy="3227776"/>
            <a:chOff x="754380" y="2148106"/>
            <a:chExt cx="3350260" cy="3227776"/>
          </a:xfrm>
        </p:grpSpPr>
        <p:sp>
          <p:nvSpPr>
            <p:cNvPr id="7" name="梯形 6"/>
            <p:cNvSpPr/>
            <p:nvPr/>
          </p:nvSpPr>
          <p:spPr>
            <a:xfrm>
              <a:off x="754380" y="4872962"/>
              <a:ext cx="3350260" cy="502920"/>
            </a:xfrm>
            <a:prstGeom prst="trapezoid">
              <a:avLst>
                <a:gd name="adj" fmla="val 35909"/>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機器語言</a:t>
              </a:r>
            </a:p>
          </p:txBody>
        </p:sp>
        <p:sp>
          <p:nvSpPr>
            <p:cNvPr id="9" name="梯形 8"/>
            <p:cNvSpPr/>
            <p:nvPr/>
          </p:nvSpPr>
          <p:spPr>
            <a:xfrm>
              <a:off x="933450" y="4363156"/>
              <a:ext cx="2993390" cy="502920"/>
            </a:xfrm>
            <a:prstGeom prst="trapezoid">
              <a:avLst>
                <a:gd name="adj" fmla="val 35909"/>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組合語言</a:t>
              </a:r>
              <a:endParaRPr lang="zh-TW" altLang="en-US" dirty="0"/>
            </a:p>
          </p:txBody>
        </p:sp>
        <p:sp>
          <p:nvSpPr>
            <p:cNvPr id="10" name="梯形 9"/>
            <p:cNvSpPr/>
            <p:nvPr/>
          </p:nvSpPr>
          <p:spPr>
            <a:xfrm>
              <a:off x="1112520" y="3857012"/>
              <a:ext cx="2636351" cy="502920"/>
            </a:xfrm>
            <a:prstGeom prst="trapezoid">
              <a:avLst>
                <a:gd name="adj" fmla="val 35909"/>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zh-TW" altLang="en-US" dirty="0">
                <a:solidFill>
                  <a:schemeClr val="tx1"/>
                </a:solidFill>
              </a:endParaRPr>
            </a:p>
          </p:txBody>
        </p:sp>
        <p:sp>
          <p:nvSpPr>
            <p:cNvPr id="11" name="梯形 10"/>
            <p:cNvSpPr/>
            <p:nvPr/>
          </p:nvSpPr>
          <p:spPr>
            <a:xfrm>
              <a:off x="1287780" y="3360590"/>
              <a:ext cx="2283460" cy="502920"/>
            </a:xfrm>
            <a:prstGeom prst="trapezoid">
              <a:avLst>
                <a:gd name="adj" fmla="val 35909"/>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查詢語言</a:t>
              </a:r>
              <a:endParaRPr lang="zh-TW" altLang="en-US" dirty="0">
                <a:solidFill>
                  <a:schemeClr val="tx1"/>
                </a:solidFill>
              </a:endParaRPr>
            </a:p>
          </p:txBody>
        </p:sp>
        <p:sp>
          <p:nvSpPr>
            <p:cNvPr id="12" name="梯形 11"/>
            <p:cNvSpPr/>
            <p:nvPr/>
          </p:nvSpPr>
          <p:spPr>
            <a:xfrm>
              <a:off x="1463040" y="2864168"/>
              <a:ext cx="1930400" cy="502920"/>
            </a:xfrm>
            <a:prstGeom prst="trapezoid">
              <a:avLst>
                <a:gd name="adj" fmla="val 35909"/>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物件導向語言</a:t>
              </a:r>
              <a:endParaRPr lang="zh-TW" altLang="en-US" dirty="0">
                <a:solidFill>
                  <a:schemeClr val="tx1"/>
                </a:solidFill>
              </a:endParaRPr>
            </a:p>
          </p:txBody>
        </p:sp>
        <p:sp>
          <p:nvSpPr>
            <p:cNvPr id="13" name="梯形 12"/>
            <p:cNvSpPr/>
            <p:nvPr/>
          </p:nvSpPr>
          <p:spPr>
            <a:xfrm>
              <a:off x="1642871" y="2148106"/>
              <a:ext cx="1570863" cy="723110"/>
            </a:xfrm>
            <a:prstGeom prst="trapezoid">
              <a:avLst>
                <a:gd name="adj" fmla="val 35909"/>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自然語言</a:t>
              </a:r>
              <a:endParaRPr lang="zh-TW" altLang="en-US" dirty="0">
                <a:solidFill>
                  <a:schemeClr val="tx1"/>
                </a:solidFill>
              </a:endParaRPr>
            </a:p>
          </p:txBody>
        </p:sp>
      </p:grpSp>
      <p:sp>
        <p:nvSpPr>
          <p:cNvPr id="15" name="矩形圖說文字 14"/>
          <p:cNvSpPr/>
          <p:nvPr/>
        </p:nvSpPr>
        <p:spPr>
          <a:xfrm>
            <a:off x="5396292" y="5014694"/>
            <a:ext cx="2714436" cy="755170"/>
          </a:xfrm>
          <a:prstGeom prst="wedgeRectCallout">
            <a:avLst>
              <a:gd name="adj1" fmla="val -94153"/>
              <a:gd name="adj2" fmla="val -496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8A 04 88 05 46 47 49 …</a:t>
            </a:r>
            <a:endParaRPr lang="zh-TW" altLang="en-US" dirty="0">
              <a:solidFill>
                <a:schemeClr val="tx1"/>
              </a:solidFill>
            </a:endParaRPr>
          </a:p>
        </p:txBody>
      </p:sp>
      <p:sp>
        <p:nvSpPr>
          <p:cNvPr id="18" name="矩形圖說文字 17">
            <a:hlinkClick r:id="rId2" action="ppaction://hlinksldjump"/>
          </p:cNvPr>
          <p:cNvSpPr/>
          <p:nvPr/>
        </p:nvSpPr>
        <p:spPr>
          <a:xfrm>
            <a:off x="5396292" y="4250204"/>
            <a:ext cx="2714436" cy="1512432"/>
          </a:xfrm>
          <a:prstGeom prst="wedgeRectCallout">
            <a:avLst>
              <a:gd name="adj1" fmla="val -103586"/>
              <a:gd name="adj2" fmla="val -350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MOV AL,[SI]	8A 04</a:t>
            </a:r>
          </a:p>
          <a:p>
            <a:r>
              <a:rPr lang="en-US" altLang="zh-TW" sz="1600" dirty="0" smtClean="0">
                <a:solidFill>
                  <a:schemeClr val="tx1"/>
                </a:solidFill>
              </a:rPr>
              <a:t>MOV [DI],AL	88 05</a:t>
            </a:r>
          </a:p>
          <a:p>
            <a:r>
              <a:rPr lang="en-US" altLang="zh-TW" sz="1600" dirty="0" smtClean="0">
                <a:solidFill>
                  <a:schemeClr val="tx1"/>
                </a:solidFill>
              </a:rPr>
              <a:t>INC SI		46</a:t>
            </a:r>
          </a:p>
          <a:p>
            <a:r>
              <a:rPr lang="en-US" altLang="zh-TW" sz="1600" dirty="0" smtClean="0">
                <a:solidFill>
                  <a:schemeClr val="tx1"/>
                </a:solidFill>
              </a:rPr>
              <a:t>INC DI		47</a:t>
            </a:r>
          </a:p>
          <a:p>
            <a:r>
              <a:rPr lang="en-US" altLang="zh-TW" sz="1600" dirty="0" smtClean="0">
                <a:solidFill>
                  <a:schemeClr val="tx1"/>
                </a:solidFill>
              </a:rPr>
              <a:t>DEC CX		49</a:t>
            </a:r>
            <a:endParaRPr lang="zh-TW" altLang="en-US" sz="1600" dirty="0">
              <a:solidFill>
                <a:schemeClr val="tx1"/>
              </a:solidFill>
            </a:endParaRPr>
          </a:p>
        </p:txBody>
      </p:sp>
      <p:sp>
        <p:nvSpPr>
          <p:cNvPr id="19" name="矩形圖說文字 18">
            <a:hlinkClick r:id="rId2" action="ppaction://hlinksldjump"/>
          </p:cNvPr>
          <p:cNvSpPr/>
          <p:nvPr/>
        </p:nvSpPr>
        <p:spPr>
          <a:xfrm>
            <a:off x="5396292" y="3276549"/>
            <a:ext cx="2714436" cy="850096"/>
          </a:xfrm>
          <a:prstGeom prst="wedgeRectCallout">
            <a:avLst>
              <a:gd name="adj1" fmla="val -109986"/>
              <a:gd name="adj2" fmla="val 351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If a &gt; 0 print(“High”);</a:t>
            </a:r>
          </a:p>
          <a:p>
            <a:r>
              <a:rPr lang="en-US" altLang="zh-TW" sz="1600" dirty="0" smtClean="0">
                <a:solidFill>
                  <a:schemeClr val="tx1"/>
                </a:solidFill>
              </a:rPr>
              <a:t>Else print(“Low”);</a:t>
            </a:r>
          </a:p>
          <a:p>
            <a:r>
              <a:rPr lang="en-US" altLang="zh-TW" sz="1600" dirty="0" smtClean="0">
                <a:solidFill>
                  <a:schemeClr val="tx1"/>
                </a:solidFill>
              </a:rPr>
              <a:t>While (a &gt; 0)……..</a:t>
            </a:r>
            <a:endParaRPr lang="zh-TW" altLang="en-US" sz="1600" dirty="0">
              <a:solidFill>
                <a:schemeClr val="tx1"/>
              </a:solidFill>
            </a:endParaRPr>
          </a:p>
        </p:txBody>
      </p:sp>
      <p:sp>
        <p:nvSpPr>
          <p:cNvPr id="21" name="矩形圖說文字 20">
            <a:hlinkClick r:id="rId2" action="ppaction://hlinksldjump"/>
          </p:cNvPr>
          <p:cNvSpPr/>
          <p:nvPr/>
        </p:nvSpPr>
        <p:spPr>
          <a:xfrm>
            <a:off x="5396292" y="2265447"/>
            <a:ext cx="2714436" cy="671976"/>
          </a:xfrm>
          <a:prstGeom prst="wedgeRectCallout">
            <a:avLst>
              <a:gd name="adj1" fmla="val -116050"/>
              <a:gd name="adj2" fmla="val 13560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dirty="0">
                <a:solidFill>
                  <a:srgbClr val="F92672"/>
                </a:solidFill>
                <a:latin typeface="SFMono-Regular"/>
              </a:rPr>
              <a:t>SELECT</a:t>
            </a:r>
            <a:r>
              <a:rPr lang="en-US" altLang="zh-TW" sz="1400" dirty="0">
                <a:solidFill>
                  <a:srgbClr val="ABB2BF"/>
                </a:solidFill>
                <a:latin typeface="SFMono-Regular"/>
              </a:rPr>
              <a:t> </a:t>
            </a:r>
            <a:r>
              <a:rPr lang="en-US" altLang="zh-TW" sz="1400" dirty="0">
                <a:solidFill>
                  <a:schemeClr val="tx1"/>
                </a:solidFill>
                <a:latin typeface="SFMono-Regular"/>
              </a:rPr>
              <a:t>age</a:t>
            </a:r>
            <a:r>
              <a:rPr lang="en-US" altLang="zh-TW" sz="1400" dirty="0">
                <a:solidFill>
                  <a:srgbClr val="ABB2BF"/>
                </a:solidFill>
                <a:latin typeface="SFMono-Regular"/>
              </a:rPr>
              <a:t> </a:t>
            </a:r>
            <a:r>
              <a:rPr lang="en-US" altLang="zh-TW" sz="1400" dirty="0">
                <a:solidFill>
                  <a:srgbClr val="F92672"/>
                </a:solidFill>
                <a:latin typeface="SFMono-Regular"/>
              </a:rPr>
              <a:t>FROM</a:t>
            </a:r>
            <a:r>
              <a:rPr lang="en-US" altLang="zh-TW" sz="1400" dirty="0">
                <a:solidFill>
                  <a:srgbClr val="ABB2BF"/>
                </a:solidFill>
                <a:latin typeface="SFMono-Regular"/>
              </a:rPr>
              <a:t> </a:t>
            </a:r>
            <a:r>
              <a:rPr lang="en-US" altLang="zh-TW" sz="1400" dirty="0">
                <a:solidFill>
                  <a:srgbClr val="F92672"/>
                </a:solidFill>
                <a:latin typeface="SFMono-Regular"/>
              </a:rPr>
              <a:t>users</a:t>
            </a:r>
            <a:r>
              <a:rPr lang="en-US" altLang="zh-TW" sz="1400" dirty="0">
                <a:solidFill>
                  <a:srgbClr val="ABB2BF"/>
                </a:solidFill>
                <a:latin typeface="SFMono-Regular"/>
              </a:rPr>
              <a:t> </a:t>
            </a:r>
            <a:r>
              <a:rPr lang="en-US" altLang="zh-TW" sz="1400" dirty="0">
                <a:solidFill>
                  <a:srgbClr val="F92672"/>
                </a:solidFill>
                <a:latin typeface="SFMono-Regular"/>
              </a:rPr>
              <a:t>WHERE</a:t>
            </a:r>
            <a:r>
              <a:rPr lang="en-US" altLang="zh-TW" sz="1400" dirty="0">
                <a:solidFill>
                  <a:srgbClr val="ABB2BF"/>
                </a:solidFill>
                <a:latin typeface="SFMono-Regular"/>
              </a:rPr>
              <a:t> </a:t>
            </a:r>
            <a:r>
              <a:rPr lang="en-US" altLang="zh-TW" sz="1400" dirty="0">
                <a:solidFill>
                  <a:schemeClr val="tx1"/>
                </a:solidFill>
                <a:latin typeface="SFMono-Regular"/>
              </a:rPr>
              <a:t>age &gt;</a:t>
            </a:r>
            <a:r>
              <a:rPr lang="en-US" altLang="zh-TW" sz="1400" dirty="0">
                <a:solidFill>
                  <a:srgbClr val="ABB2BF"/>
                </a:solidFill>
                <a:latin typeface="SFMono-Regular"/>
              </a:rPr>
              <a:t> </a:t>
            </a:r>
            <a:r>
              <a:rPr lang="en-US" altLang="zh-TW" sz="1400" dirty="0">
                <a:solidFill>
                  <a:srgbClr val="7030A0"/>
                </a:solidFill>
                <a:latin typeface="SFMono-Regular"/>
              </a:rPr>
              <a:t>20</a:t>
            </a:r>
            <a:r>
              <a:rPr lang="en-US" altLang="zh-TW" sz="1400" dirty="0">
                <a:solidFill>
                  <a:srgbClr val="ABB2BF"/>
                </a:solidFill>
                <a:latin typeface="SFMono-Regular"/>
              </a:rPr>
              <a:t> </a:t>
            </a:r>
            <a:r>
              <a:rPr lang="en-US" altLang="zh-TW" sz="1400" dirty="0">
                <a:solidFill>
                  <a:srgbClr val="F92672"/>
                </a:solidFill>
                <a:latin typeface="SFMono-Regular"/>
              </a:rPr>
              <a:t>AND</a:t>
            </a:r>
            <a:r>
              <a:rPr lang="en-US" altLang="zh-TW" sz="1400" dirty="0">
                <a:solidFill>
                  <a:srgbClr val="ABB2BF"/>
                </a:solidFill>
                <a:latin typeface="SFMono-Regular"/>
              </a:rPr>
              <a:t> </a:t>
            </a:r>
            <a:r>
              <a:rPr lang="en-US" altLang="zh-TW" sz="1400" dirty="0">
                <a:solidFill>
                  <a:schemeClr val="tx1"/>
                </a:solidFill>
                <a:latin typeface="SFMono-Regular"/>
              </a:rPr>
              <a:t>gender == 'Female';</a:t>
            </a:r>
            <a:endParaRPr lang="zh-TW" altLang="en-US" sz="1400" dirty="0">
              <a:solidFill>
                <a:schemeClr val="tx1"/>
              </a:solidFill>
            </a:endParaRPr>
          </a:p>
        </p:txBody>
      </p:sp>
      <p:sp>
        <p:nvSpPr>
          <p:cNvPr id="17" name="文字方塊 16">
            <a:hlinkClick r:id="rId2" action="ppaction://hlinksldjump"/>
          </p:cNvPr>
          <p:cNvSpPr txBox="1"/>
          <p:nvPr/>
        </p:nvSpPr>
        <p:spPr>
          <a:xfrm>
            <a:off x="11265408" y="6336792"/>
            <a:ext cx="667170" cy="369332"/>
          </a:xfrm>
          <a:prstGeom prst="rect">
            <a:avLst/>
          </a:prstGeom>
          <a:noFill/>
        </p:spPr>
        <p:txBody>
          <a:bodyPr wrap="none" rtlCol="0">
            <a:spAutoFit/>
          </a:bodyPr>
          <a:lstStyle/>
          <a:p>
            <a:r>
              <a:rPr lang="en-US" altLang="zh-TW" dirty="0" smtClean="0"/>
              <a:t>Back</a:t>
            </a:r>
            <a:endParaRPr lang="zh-TW" altLang="en-US" dirty="0"/>
          </a:p>
        </p:txBody>
      </p:sp>
    </p:spTree>
    <p:extLst>
      <p:ext uri="{BB962C8B-B14F-4D97-AF65-F5344CB8AC3E}">
        <p14:creationId xmlns:p14="http://schemas.microsoft.com/office/powerpoint/2010/main" val="24612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組譯器、直譯器、編譯器</a:t>
            </a:r>
            <a:r>
              <a:rPr lang="en-US" altLang="zh-TW" dirty="0" smtClean="0"/>
              <a:t/>
            </a:r>
            <a:br>
              <a:rPr lang="en-US" altLang="zh-TW" dirty="0" smtClean="0"/>
            </a:br>
            <a:r>
              <a:rPr lang="zh-TW" altLang="en-US" dirty="0" smtClean="0"/>
              <a:t>把人寫的程式碼</a:t>
            </a:r>
            <a:r>
              <a:rPr lang="en-US" altLang="zh-TW" dirty="0" smtClean="0">
                <a:sym typeface="Wingdings" panose="05000000000000000000" pitchFamily="2" charset="2"/>
              </a:rPr>
              <a:t></a:t>
            </a:r>
            <a:r>
              <a:rPr lang="zh-TW" altLang="en-US" dirty="0" smtClean="0">
                <a:sym typeface="Wingdings" panose="05000000000000000000" pitchFamily="2" charset="2"/>
              </a:rPr>
              <a:t>機器看得懂的機器碼</a:t>
            </a:r>
            <a:endParaRPr lang="zh-TW" altLang="en-US" dirty="0"/>
          </a:p>
        </p:txBody>
      </p:sp>
      <p:sp>
        <p:nvSpPr>
          <p:cNvPr id="4" name="圓角矩形 3"/>
          <p:cNvSpPr/>
          <p:nvPr/>
        </p:nvSpPr>
        <p:spPr>
          <a:xfrm>
            <a:off x="3675003" y="2296502"/>
            <a:ext cx="1576008" cy="112477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組譯器</a:t>
            </a:r>
            <a:endParaRPr lang="en-US" altLang="zh-TW" b="1" dirty="0" smtClean="0"/>
          </a:p>
          <a:p>
            <a:pPr algn="ctr"/>
            <a:r>
              <a:rPr lang="zh-TW" altLang="en-US" b="1" dirty="0" smtClean="0"/>
              <a:t>一對一</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8" name="矩形 7"/>
          <p:cNvSpPr/>
          <p:nvPr/>
        </p:nvSpPr>
        <p:spPr>
          <a:xfrm>
            <a:off x="1378527" y="2450696"/>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組合語言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10" name="直線單箭頭接點 9"/>
          <p:cNvCxnSpPr>
            <a:stCxn id="8" idx="3"/>
            <a:endCxn id="4" idx="1"/>
          </p:cNvCxnSpPr>
          <p:nvPr/>
        </p:nvCxnSpPr>
        <p:spPr>
          <a:xfrm>
            <a:off x="2686119" y="2847952"/>
            <a:ext cx="988884" cy="10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060255" y="2461634"/>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12" name="直線單箭頭接點 11"/>
          <p:cNvCxnSpPr>
            <a:stCxn id="4" idx="3"/>
            <a:endCxn id="11" idx="1"/>
          </p:cNvCxnSpPr>
          <p:nvPr/>
        </p:nvCxnSpPr>
        <p:spPr>
          <a:xfrm>
            <a:off x="5251011" y="2858890"/>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圓角矩形 16"/>
          <p:cNvSpPr/>
          <p:nvPr/>
        </p:nvSpPr>
        <p:spPr>
          <a:xfrm>
            <a:off x="3675003" y="3952511"/>
            <a:ext cx="1576008" cy="112477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t>編</a:t>
            </a:r>
            <a:r>
              <a:rPr lang="zh-TW" altLang="en-US" b="1" dirty="0" smtClean="0"/>
              <a:t>譯器</a:t>
            </a:r>
            <a:endParaRPr lang="en-US" altLang="zh-TW" b="1" dirty="0" smtClean="0"/>
          </a:p>
          <a:p>
            <a:pPr algn="ct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20" name="矩形 19"/>
          <p:cNvSpPr/>
          <p:nvPr/>
        </p:nvSpPr>
        <p:spPr>
          <a:xfrm>
            <a:off x="1378527"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21" name="直線單箭頭接點 20"/>
          <p:cNvCxnSpPr>
            <a:stCxn id="20" idx="3"/>
            <a:endCxn id="17" idx="1"/>
          </p:cNvCxnSpPr>
          <p:nvPr/>
        </p:nvCxnSpPr>
        <p:spPr>
          <a:xfrm>
            <a:off x="2686119" y="4514899"/>
            <a:ext cx="9888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60255"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23" name="直線單箭頭接點 22"/>
          <p:cNvCxnSpPr>
            <a:stCxn id="17" idx="3"/>
            <a:endCxn id="22" idx="1"/>
          </p:cNvCxnSpPr>
          <p:nvPr/>
        </p:nvCxnSpPr>
        <p:spPr>
          <a:xfrm>
            <a:off x="5251011" y="4514899"/>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2" descr="键盘_卡通手绘键盘PNG素材-90设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251" y="3712923"/>
            <a:ext cx="2128945" cy="202308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8929785" y="2801716"/>
            <a:ext cx="2591562" cy="1652666"/>
            <a:chOff x="7494270" y="2795486"/>
            <a:chExt cx="2591562" cy="1652666"/>
          </a:xfrm>
        </p:grpSpPr>
        <p:sp>
          <p:nvSpPr>
            <p:cNvPr id="40" name="圓角矩形 39"/>
            <p:cNvSpPr/>
            <p:nvPr/>
          </p:nvSpPr>
          <p:spPr>
            <a:xfrm>
              <a:off x="7494270" y="2795486"/>
              <a:ext cx="2591562" cy="13868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7604160" y="2918995"/>
              <a:ext cx="2390098" cy="11574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TW" altLang="en-US" dirty="0">
                <a:solidFill>
                  <a:schemeClr val="tx1"/>
                </a:solidFill>
              </a:endParaRPr>
            </a:p>
          </p:txBody>
        </p:sp>
        <p:sp>
          <p:nvSpPr>
            <p:cNvPr id="42" name="梯形 41"/>
            <p:cNvSpPr/>
            <p:nvPr/>
          </p:nvSpPr>
          <p:spPr>
            <a:xfrm>
              <a:off x="8474119" y="4182314"/>
              <a:ext cx="714282" cy="265838"/>
            </a:xfrm>
            <a:prstGeom prst="trapezoi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1" name="群組 50"/>
          <p:cNvGrpSpPr/>
          <p:nvPr/>
        </p:nvGrpSpPr>
        <p:grpSpPr>
          <a:xfrm>
            <a:off x="8310959" y="3941463"/>
            <a:ext cx="1576008" cy="928914"/>
            <a:chOff x="7460766" y="5255722"/>
            <a:chExt cx="1576008" cy="928914"/>
          </a:xfrm>
        </p:grpSpPr>
        <p:sp>
          <p:nvSpPr>
            <p:cNvPr id="48" name="圓角矩形 47"/>
            <p:cNvSpPr/>
            <p:nvPr/>
          </p:nvSpPr>
          <p:spPr>
            <a:xfrm>
              <a:off x="7460766" y="5255722"/>
              <a:ext cx="1576008" cy="928914"/>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直譯器</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49" name="矩形 48"/>
            <p:cNvSpPr/>
            <p:nvPr/>
          </p:nvSpPr>
          <p:spPr>
            <a:xfrm>
              <a:off x="7549028" y="5831515"/>
              <a:ext cx="502920" cy="704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8426865" y="5829158"/>
              <a:ext cx="502920" cy="7043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7" name="群組 56"/>
          <p:cNvGrpSpPr/>
          <p:nvPr/>
        </p:nvGrpSpPr>
        <p:grpSpPr>
          <a:xfrm>
            <a:off x="3833205" y="2745554"/>
            <a:ext cx="220427" cy="576906"/>
            <a:chOff x="3858768" y="5248268"/>
            <a:chExt cx="904048" cy="1148915"/>
          </a:xfrm>
        </p:grpSpPr>
        <p:sp>
          <p:nvSpPr>
            <p:cNvPr id="52" name="矩形 51"/>
            <p:cNvSpPr/>
            <p:nvPr/>
          </p:nvSpPr>
          <p:spPr>
            <a:xfrm>
              <a:off x="3858768" y="5248268"/>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858768" y="5483030"/>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3858768" y="5709821"/>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3858768" y="5943600"/>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3858768" y="6163404"/>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8" name="群組 57"/>
          <p:cNvGrpSpPr/>
          <p:nvPr/>
        </p:nvGrpSpPr>
        <p:grpSpPr>
          <a:xfrm>
            <a:off x="4876103" y="2745554"/>
            <a:ext cx="220427" cy="576906"/>
            <a:chOff x="3858768" y="5248268"/>
            <a:chExt cx="904048" cy="1148915"/>
          </a:xfrm>
          <a:solidFill>
            <a:schemeClr val="accent5">
              <a:lumMod val="20000"/>
              <a:lumOff val="80000"/>
            </a:schemeClr>
          </a:solidFill>
        </p:grpSpPr>
        <p:sp>
          <p:nvSpPr>
            <p:cNvPr id="59" name="矩形 58"/>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4" name="群組 63"/>
          <p:cNvGrpSpPr/>
          <p:nvPr/>
        </p:nvGrpSpPr>
        <p:grpSpPr>
          <a:xfrm>
            <a:off x="3970534" y="4635670"/>
            <a:ext cx="188816" cy="345146"/>
            <a:chOff x="3858768" y="5248268"/>
            <a:chExt cx="904048" cy="1148915"/>
          </a:xfrm>
        </p:grpSpPr>
        <p:sp>
          <p:nvSpPr>
            <p:cNvPr id="65" name="矩形 64"/>
            <p:cNvSpPr/>
            <p:nvPr/>
          </p:nvSpPr>
          <p:spPr>
            <a:xfrm>
              <a:off x="3858768" y="5248268"/>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3858768" y="5483030"/>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3858768" y="5709821"/>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3858768" y="5943600"/>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3858768" y="6163404"/>
              <a:ext cx="904048" cy="2337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0" name="群組 69"/>
          <p:cNvGrpSpPr/>
          <p:nvPr/>
        </p:nvGrpSpPr>
        <p:grpSpPr>
          <a:xfrm>
            <a:off x="4761916" y="4403910"/>
            <a:ext cx="220427" cy="576906"/>
            <a:chOff x="3858768" y="5248268"/>
            <a:chExt cx="904048" cy="1148915"/>
          </a:xfrm>
          <a:solidFill>
            <a:schemeClr val="accent5">
              <a:lumMod val="20000"/>
              <a:lumOff val="80000"/>
            </a:schemeClr>
          </a:solidFill>
        </p:grpSpPr>
        <p:sp>
          <p:nvSpPr>
            <p:cNvPr id="71" name="矩形 70"/>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6" name="矩形 75"/>
          <p:cNvSpPr/>
          <p:nvPr/>
        </p:nvSpPr>
        <p:spPr>
          <a:xfrm>
            <a:off x="7496206" y="5612868"/>
            <a:ext cx="1395854"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77" name="直線單箭頭接點 76"/>
          <p:cNvCxnSpPr>
            <a:stCxn id="76" idx="0"/>
            <a:endCxn id="48" idx="2"/>
          </p:cNvCxnSpPr>
          <p:nvPr/>
        </p:nvCxnSpPr>
        <p:spPr>
          <a:xfrm flipV="1">
            <a:off x="8194133" y="4870377"/>
            <a:ext cx="904830" cy="74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094539" y="3194239"/>
            <a:ext cx="1285768" cy="1923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機器</a:t>
            </a:r>
            <a:r>
              <a:rPr lang="zh-TW" altLang="en-US" sz="1400" dirty="0" smtClean="0">
                <a:solidFill>
                  <a:schemeClr val="tx1"/>
                </a:solidFill>
              </a:rPr>
              <a:t>碼</a:t>
            </a:r>
            <a:endParaRPr lang="zh-TW" altLang="en-US" sz="1400" dirty="0">
              <a:solidFill>
                <a:schemeClr val="tx1"/>
              </a:solidFill>
            </a:endParaRPr>
          </a:p>
        </p:txBody>
      </p:sp>
      <p:cxnSp>
        <p:nvCxnSpPr>
          <p:cNvPr id="81" name="直線單箭頭接點 80"/>
          <p:cNvCxnSpPr>
            <a:stCxn id="48" idx="0"/>
            <a:endCxn id="80" idx="2"/>
          </p:cNvCxnSpPr>
          <p:nvPr/>
        </p:nvCxnSpPr>
        <p:spPr>
          <a:xfrm flipV="1">
            <a:off x="9098963" y="3386569"/>
            <a:ext cx="638460" cy="554894"/>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文字方塊 89">
            <a:hlinkClick r:id="rId3" action="ppaction://hlinksldjump"/>
          </p:cNvPr>
          <p:cNvSpPr txBox="1"/>
          <p:nvPr/>
        </p:nvSpPr>
        <p:spPr>
          <a:xfrm>
            <a:off x="11265408" y="6336792"/>
            <a:ext cx="667170" cy="369332"/>
          </a:xfrm>
          <a:prstGeom prst="rect">
            <a:avLst/>
          </a:prstGeom>
          <a:noFill/>
        </p:spPr>
        <p:txBody>
          <a:bodyPr wrap="none" rtlCol="0">
            <a:spAutoFit/>
          </a:bodyPr>
          <a:lstStyle/>
          <a:p>
            <a:r>
              <a:rPr lang="en-US" altLang="zh-TW" dirty="0" smtClean="0"/>
              <a:t>Back</a:t>
            </a:r>
            <a:endParaRPr lang="zh-TW" altLang="en-US" dirty="0"/>
          </a:p>
        </p:txBody>
      </p:sp>
      <p:cxnSp>
        <p:nvCxnSpPr>
          <p:cNvPr id="91" name="直線單箭頭接點 90"/>
          <p:cNvCxnSpPr>
            <a:stCxn id="11" idx="3"/>
            <a:endCxn id="40" idx="1"/>
          </p:cNvCxnSpPr>
          <p:nvPr/>
        </p:nvCxnSpPr>
        <p:spPr>
          <a:xfrm>
            <a:off x="7367847" y="2858890"/>
            <a:ext cx="1561938" cy="63624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22" idx="3"/>
            <a:endCxn id="40" idx="1"/>
          </p:cNvCxnSpPr>
          <p:nvPr/>
        </p:nvCxnSpPr>
        <p:spPr>
          <a:xfrm flipV="1">
            <a:off x="7367847" y="3495130"/>
            <a:ext cx="1561938" cy="101976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683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可是，混得不好是這樣</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6419001" y="1976105"/>
            <a:ext cx="1971675" cy="2324100"/>
          </a:xfrm>
          <a:prstGeom prst="rect">
            <a:avLst/>
          </a:prstGeom>
        </p:spPr>
      </p:pic>
      <p:pic>
        <p:nvPicPr>
          <p:cNvPr id="10" name="圖片 9"/>
          <p:cNvPicPr>
            <a:picLocks noChangeAspect="1"/>
          </p:cNvPicPr>
          <p:nvPr/>
        </p:nvPicPr>
        <p:blipFill>
          <a:blip r:embed="rId3"/>
          <a:stretch>
            <a:fillRect/>
          </a:stretch>
        </p:blipFill>
        <p:spPr>
          <a:xfrm>
            <a:off x="877951" y="1976105"/>
            <a:ext cx="3533775" cy="2009775"/>
          </a:xfrm>
          <a:prstGeom prst="rect">
            <a:avLst/>
          </a:prstGeom>
        </p:spPr>
      </p:pic>
      <p:pic>
        <p:nvPicPr>
          <p:cNvPr id="1034" name="Picture 10" descr="108个程序员的笑话_雪梅零落-CSDN博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950" y="4242725"/>
            <a:ext cx="465772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2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不過，混得好的</a:t>
            </a:r>
            <a:r>
              <a:rPr lang="en-US" altLang="zh-TW" dirty="0" smtClean="0"/>
              <a:t>……</a:t>
            </a:r>
            <a:endParaRPr lang="zh-TW" altLang="en-US" dirty="0"/>
          </a:p>
        </p:txBody>
      </p:sp>
      <p:sp>
        <p:nvSpPr>
          <p:cNvPr id="3" name="內容版面配置區 2"/>
          <p:cNvSpPr>
            <a:spLocks noGrp="1"/>
          </p:cNvSpPr>
          <p:nvPr>
            <p:ph idx="1"/>
          </p:nvPr>
        </p:nvSpPr>
        <p:spPr>
          <a:xfrm>
            <a:off x="677334" y="2160589"/>
            <a:ext cx="5183970" cy="3880773"/>
          </a:xfrm>
        </p:spPr>
        <p:txBody>
          <a:bodyPr/>
          <a:lstStyle/>
          <a:p>
            <a:r>
              <a:rPr lang="zh-TW" altLang="en-US" dirty="0"/>
              <a:t>美國聯邦巡迴區上訴法院判決，</a:t>
            </a:r>
            <a:r>
              <a:rPr lang="en-US" altLang="zh-TW" dirty="0"/>
              <a:t>Google </a:t>
            </a:r>
            <a:r>
              <a:rPr lang="zh-TW" altLang="en-US" dirty="0"/>
              <a:t>的 </a:t>
            </a:r>
            <a:r>
              <a:rPr lang="en-US" altLang="zh-TW" dirty="0"/>
              <a:t>Android </a:t>
            </a:r>
            <a:r>
              <a:rPr lang="zh-TW" altLang="en-US" dirty="0"/>
              <a:t>作業系統未經許可使用使用 </a:t>
            </a:r>
            <a:r>
              <a:rPr lang="en-US" altLang="zh-TW" dirty="0"/>
              <a:t>Java API</a:t>
            </a:r>
            <a:r>
              <a:rPr lang="zh-TW" altLang="en-US" dirty="0"/>
              <a:t>，侵害了甲骨文的版權</a:t>
            </a:r>
            <a:r>
              <a:rPr lang="zh-TW" altLang="en-US" dirty="0" smtClean="0"/>
              <a:t>。</a:t>
            </a:r>
            <a:endParaRPr lang="en-US" altLang="zh-TW" dirty="0" smtClean="0"/>
          </a:p>
          <a:p>
            <a:r>
              <a:rPr lang="zh-TW" altLang="en-US" dirty="0" smtClean="0"/>
              <a:t>求</a:t>
            </a:r>
            <a:r>
              <a:rPr lang="zh-TW" altLang="en-US" dirty="0"/>
              <a:t>償</a:t>
            </a:r>
            <a:r>
              <a:rPr lang="zh-TW" altLang="en-US" dirty="0" smtClean="0"/>
              <a:t>金額</a:t>
            </a:r>
            <a:r>
              <a:rPr lang="zh-TW" altLang="en-US" dirty="0"/>
              <a:t>高達 </a:t>
            </a:r>
            <a:r>
              <a:rPr lang="en-US" altLang="zh-TW" sz="4000" b="1" dirty="0">
                <a:solidFill>
                  <a:schemeClr val="accent5"/>
                </a:solidFill>
              </a:rPr>
              <a:t>93 </a:t>
            </a:r>
            <a:r>
              <a:rPr lang="zh-TW" altLang="en-US" sz="4000" b="1" dirty="0">
                <a:solidFill>
                  <a:schemeClr val="accent5"/>
                </a:solidFill>
              </a:rPr>
              <a:t>億美元 </a:t>
            </a:r>
            <a:r>
              <a:rPr lang="zh-TW" altLang="en-US" sz="4000" b="1" dirty="0" smtClean="0">
                <a:solidFill>
                  <a:schemeClr val="accent5"/>
                </a:solidFill>
              </a:rPr>
              <a:t>。</a:t>
            </a:r>
            <a:endParaRPr lang="en-US" altLang="zh-TW" sz="4000" b="1" dirty="0" smtClean="0">
              <a:solidFill>
                <a:schemeClr val="accent5"/>
              </a:solidFill>
            </a:endParaRPr>
          </a:p>
          <a:p>
            <a:r>
              <a:rPr lang="zh-TW" altLang="en-US" sz="3600" b="1" dirty="0">
                <a:solidFill>
                  <a:schemeClr val="accent5"/>
                </a:solidFill>
              </a:rPr>
              <a:t>只</a:t>
            </a:r>
            <a:r>
              <a:rPr lang="zh-TW" altLang="en-US" sz="3600" b="1" dirty="0" smtClean="0">
                <a:solidFill>
                  <a:schemeClr val="accent5"/>
                </a:solidFill>
              </a:rPr>
              <a:t>為了</a:t>
            </a:r>
            <a:r>
              <a:rPr lang="en-US" altLang="zh-TW" sz="3600" b="1" dirty="0" smtClean="0">
                <a:solidFill>
                  <a:schemeClr val="accent5"/>
                </a:solidFill>
              </a:rPr>
              <a:t>9</a:t>
            </a:r>
            <a:r>
              <a:rPr lang="zh-TW" altLang="en-US" sz="3600" b="1" dirty="0" smtClean="0">
                <a:solidFill>
                  <a:schemeClr val="accent5"/>
                </a:solidFill>
              </a:rPr>
              <a:t>行程式碼！</a:t>
            </a:r>
            <a:endParaRPr lang="zh-TW" altLang="en-US" sz="3600" b="1" dirty="0">
              <a:solidFill>
                <a:schemeClr val="accent5"/>
              </a:solidFill>
            </a:endParaRPr>
          </a:p>
        </p:txBody>
      </p:sp>
      <p:pic>
        <p:nvPicPr>
          <p:cNvPr id="5" name="圖片 4"/>
          <p:cNvPicPr>
            <a:picLocks noChangeAspect="1"/>
          </p:cNvPicPr>
          <p:nvPr/>
        </p:nvPicPr>
        <p:blipFill>
          <a:blip r:embed="rId2"/>
          <a:stretch>
            <a:fillRect/>
          </a:stretch>
        </p:blipFill>
        <p:spPr>
          <a:xfrm>
            <a:off x="6096000" y="2136215"/>
            <a:ext cx="3922581" cy="3905147"/>
          </a:xfrm>
          <a:prstGeom prst="rect">
            <a:avLst/>
          </a:prstGeom>
        </p:spPr>
      </p:pic>
    </p:spTree>
    <p:extLst>
      <p:ext uri="{BB962C8B-B14F-4D97-AF65-F5344CB8AC3E}">
        <p14:creationId xmlns:p14="http://schemas.microsoft.com/office/powerpoint/2010/main" val="44548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程式語言百百種</a:t>
            </a:r>
            <a:r>
              <a:rPr lang="en-US" altLang="zh-TW" dirty="0" smtClean="0"/>
              <a:t>……….</a:t>
            </a:r>
            <a:endParaRPr lang="zh-TW" altLang="en-US" dirty="0"/>
          </a:p>
        </p:txBody>
      </p:sp>
      <p:pic>
        <p:nvPicPr>
          <p:cNvPr id="4098" name="Picture 2" descr="Word cloud programming languages or IT related — Stock Photo © Mattz90  #43853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30" y="1383916"/>
            <a:ext cx="8435476" cy="509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55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全球程式</a:t>
            </a:r>
            <a:r>
              <a:rPr lang="zh-TW" altLang="en-US" dirty="0"/>
              <a:t>語言排行榜</a:t>
            </a:r>
          </a:p>
        </p:txBody>
      </p:sp>
      <p:sp>
        <p:nvSpPr>
          <p:cNvPr id="8" name="內容版面配置區 7"/>
          <p:cNvSpPr>
            <a:spLocks noGrp="1"/>
          </p:cNvSpPr>
          <p:nvPr>
            <p:ph idx="1"/>
          </p:nvPr>
        </p:nvSpPr>
        <p:spPr/>
        <p:txBody>
          <a:bodyPr/>
          <a:lstStyle/>
          <a:p>
            <a:endParaRPr lang="zh-TW" altLang="en-US" dirty="0"/>
          </a:p>
        </p:txBody>
      </p:sp>
      <p:sp>
        <p:nvSpPr>
          <p:cNvPr id="17" name="內容版面配置區 23"/>
          <p:cNvSpPr txBox="1">
            <a:spLocks/>
          </p:cNvSpPr>
          <p:nvPr/>
        </p:nvSpPr>
        <p:spPr>
          <a:xfrm>
            <a:off x="6574536" y="2160589"/>
            <a:ext cx="3191256" cy="3630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TIOBE</a:t>
            </a:r>
            <a:r>
              <a:rPr lang="zh-TW" altLang="en-US" dirty="0" smtClean="0"/>
              <a:t>編程社區索引是編程語言受歡迎程度的指標。索引每月更新一次。評級基於全球熟練的工程師，課程和第三方供應商的數量。諸如</a:t>
            </a:r>
            <a:r>
              <a:rPr lang="en-US" altLang="zh-TW" dirty="0" smtClean="0"/>
              <a:t>Google</a:t>
            </a:r>
            <a:r>
              <a:rPr lang="zh-TW" altLang="en-US" dirty="0" smtClean="0"/>
              <a:t>，</a:t>
            </a:r>
            <a:r>
              <a:rPr lang="en-US" altLang="zh-TW" dirty="0" smtClean="0"/>
              <a:t>Bing</a:t>
            </a:r>
            <a:r>
              <a:rPr lang="zh-TW" altLang="en-US" dirty="0" smtClean="0"/>
              <a:t>，</a:t>
            </a:r>
            <a:r>
              <a:rPr lang="en-US" altLang="zh-TW" dirty="0" smtClean="0"/>
              <a:t>Yahoo</a:t>
            </a:r>
            <a:r>
              <a:rPr lang="zh-TW" altLang="en-US" dirty="0" smtClean="0"/>
              <a:t>！，</a:t>
            </a:r>
            <a:r>
              <a:rPr lang="en-US" altLang="zh-TW" dirty="0" smtClean="0"/>
              <a:t>Wikipedia</a:t>
            </a:r>
            <a:r>
              <a:rPr lang="zh-TW" altLang="en-US" dirty="0" smtClean="0"/>
              <a:t>，</a:t>
            </a:r>
            <a:r>
              <a:rPr lang="en-US" altLang="zh-TW" dirty="0" smtClean="0"/>
              <a:t>Amazon</a:t>
            </a:r>
            <a:r>
              <a:rPr lang="zh-TW" altLang="en-US" dirty="0" smtClean="0"/>
              <a:t>，</a:t>
            </a:r>
            <a:r>
              <a:rPr lang="en-US" altLang="zh-TW" dirty="0" smtClean="0"/>
              <a:t>YouTube</a:t>
            </a:r>
            <a:r>
              <a:rPr lang="zh-TW" altLang="en-US" dirty="0" smtClean="0"/>
              <a:t>和</a:t>
            </a:r>
            <a:r>
              <a:rPr lang="en-US" altLang="zh-TW" dirty="0" smtClean="0"/>
              <a:t>Baidu</a:t>
            </a:r>
            <a:r>
              <a:rPr lang="zh-TW" altLang="en-US" dirty="0" smtClean="0"/>
              <a:t>等流行的搜索引擎用於計算評分。</a:t>
            </a:r>
            <a:endParaRPr lang="zh-TW" altLang="en-US" dirty="0"/>
          </a:p>
        </p:txBody>
      </p:sp>
      <p:graphicFrame>
        <p:nvGraphicFramePr>
          <p:cNvPr id="5" name="表格 4"/>
          <p:cNvGraphicFramePr>
            <a:graphicFrameLocks noGrp="1"/>
          </p:cNvGraphicFramePr>
          <p:nvPr/>
        </p:nvGraphicFramePr>
        <p:xfrm>
          <a:off x="677334" y="2063834"/>
          <a:ext cx="5897202" cy="4318000"/>
        </p:xfrm>
        <a:graphic>
          <a:graphicData uri="http://schemas.openxmlformats.org/drawingml/2006/table">
            <a:tbl>
              <a:tblPr firstRow="1" bandRow="1">
                <a:tableStyleId>{5C22544A-7EE6-4342-B048-85BDC9FD1C3A}</a:tableStyleId>
              </a:tblPr>
              <a:tblGrid>
                <a:gridCol w="794850">
                  <a:extLst>
                    <a:ext uri="{9D8B030D-6E8A-4147-A177-3AD203B41FA5}">
                      <a16:colId xmlns:a16="http://schemas.microsoft.com/office/drawing/2014/main" val="2223524815"/>
                    </a:ext>
                  </a:extLst>
                </a:gridCol>
                <a:gridCol w="822960">
                  <a:extLst>
                    <a:ext uri="{9D8B030D-6E8A-4147-A177-3AD203B41FA5}">
                      <a16:colId xmlns:a16="http://schemas.microsoft.com/office/drawing/2014/main" val="4264429631"/>
                    </a:ext>
                  </a:extLst>
                </a:gridCol>
                <a:gridCol w="877824">
                  <a:extLst>
                    <a:ext uri="{9D8B030D-6E8A-4147-A177-3AD203B41FA5}">
                      <a16:colId xmlns:a16="http://schemas.microsoft.com/office/drawing/2014/main" val="1224602550"/>
                    </a:ext>
                  </a:extLst>
                </a:gridCol>
                <a:gridCol w="1499616">
                  <a:extLst>
                    <a:ext uri="{9D8B030D-6E8A-4147-A177-3AD203B41FA5}">
                      <a16:colId xmlns:a16="http://schemas.microsoft.com/office/drawing/2014/main" val="2657242068"/>
                    </a:ext>
                  </a:extLst>
                </a:gridCol>
                <a:gridCol w="950976">
                  <a:extLst>
                    <a:ext uri="{9D8B030D-6E8A-4147-A177-3AD203B41FA5}">
                      <a16:colId xmlns:a16="http://schemas.microsoft.com/office/drawing/2014/main" val="47639663"/>
                    </a:ext>
                  </a:extLst>
                </a:gridCol>
                <a:gridCol w="950976">
                  <a:extLst>
                    <a:ext uri="{9D8B030D-6E8A-4147-A177-3AD203B41FA5}">
                      <a16:colId xmlns:a16="http://schemas.microsoft.com/office/drawing/2014/main" val="1705947464"/>
                    </a:ext>
                  </a:extLst>
                </a:gridCol>
              </a:tblGrid>
              <a:tr h="370840">
                <a:tc>
                  <a:txBody>
                    <a:bodyPr/>
                    <a:lstStyle/>
                    <a:p>
                      <a:pPr algn="ctr" fontAlgn="b"/>
                      <a:r>
                        <a:rPr lang="en-US" sz="1600" dirty="0">
                          <a:effectLst/>
                        </a:rPr>
                        <a:t>Dec 2020</a:t>
                      </a:r>
                    </a:p>
                  </a:txBody>
                  <a:tcPr marL="60960" marR="60960" marT="60960" marB="60960" anchor="b"/>
                </a:tc>
                <a:tc>
                  <a:txBody>
                    <a:bodyPr/>
                    <a:lstStyle/>
                    <a:p>
                      <a:pPr algn="ctr" fontAlgn="b"/>
                      <a:r>
                        <a:rPr lang="en-US" sz="1600" dirty="0">
                          <a:effectLst/>
                        </a:rPr>
                        <a:t>Dec 2019</a:t>
                      </a:r>
                    </a:p>
                  </a:txBody>
                  <a:tcPr marL="60960" marR="60960" marT="60960" marB="60960" anchor="b"/>
                </a:tc>
                <a:tc>
                  <a:txBody>
                    <a:bodyPr/>
                    <a:lstStyle/>
                    <a:p>
                      <a:pPr algn="ctr" fontAlgn="b"/>
                      <a:r>
                        <a:rPr lang="en-US" sz="1600" dirty="0">
                          <a:effectLst/>
                        </a:rPr>
                        <a:t>Change</a:t>
                      </a:r>
                    </a:p>
                  </a:txBody>
                  <a:tcPr marL="60960" marR="60960" marT="60960" marB="60960" anchor="b"/>
                </a:tc>
                <a:tc>
                  <a:txBody>
                    <a:bodyPr/>
                    <a:lstStyle/>
                    <a:p>
                      <a:pPr algn="ctr" fontAlgn="b"/>
                      <a:r>
                        <a:rPr lang="en-US" sz="1600">
                          <a:effectLst/>
                        </a:rPr>
                        <a:t>Programming Language</a:t>
                      </a:r>
                    </a:p>
                  </a:txBody>
                  <a:tcPr marL="60960" marR="60960" marT="60960" marB="60960" anchor="b"/>
                </a:tc>
                <a:tc>
                  <a:txBody>
                    <a:bodyPr/>
                    <a:lstStyle/>
                    <a:p>
                      <a:pPr algn="ctr" fontAlgn="b"/>
                      <a:r>
                        <a:rPr lang="en-US" sz="1600">
                          <a:effectLst/>
                        </a:rPr>
                        <a:t>Ratings</a:t>
                      </a:r>
                    </a:p>
                  </a:txBody>
                  <a:tcPr marL="60960" marR="60960" marT="60960" marB="60960" anchor="b"/>
                </a:tc>
                <a:tc>
                  <a:txBody>
                    <a:bodyPr/>
                    <a:lstStyle/>
                    <a:p>
                      <a:pPr algn="ctr" fontAlgn="b"/>
                      <a:r>
                        <a:rPr lang="en-US" sz="1600">
                          <a:effectLst/>
                        </a:rPr>
                        <a:t>Change</a:t>
                      </a:r>
                    </a:p>
                  </a:txBody>
                  <a:tcPr marL="60960" marR="60960" marT="60960" marB="60960" anchor="b"/>
                </a:tc>
                <a:extLst>
                  <a:ext uri="{0D108BD9-81ED-4DB2-BD59-A6C34878D82A}">
                    <a16:rowId xmlns:a16="http://schemas.microsoft.com/office/drawing/2014/main" val="707677215"/>
                  </a:ext>
                </a:extLst>
              </a:tr>
              <a:tr h="370840">
                <a:tc>
                  <a:txBody>
                    <a:bodyPr/>
                    <a:lstStyle/>
                    <a:p>
                      <a:pPr algn="ctr" fontAlgn="t"/>
                      <a:r>
                        <a:rPr lang="en-US" altLang="zh-TW" sz="1600">
                          <a:effectLst/>
                        </a:rPr>
                        <a:t>1</a:t>
                      </a:r>
                    </a:p>
                  </a:txBody>
                  <a:tcPr marL="60960" marR="60960" marT="60960" marB="60960"/>
                </a:tc>
                <a:tc>
                  <a:txBody>
                    <a:bodyPr/>
                    <a:lstStyle/>
                    <a:p>
                      <a:pPr algn="ctr" fontAlgn="t"/>
                      <a:r>
                        <a:rPr lang="en-US" altLang="zh-TW" sz="1600" dirty="0">
                          <a:effectLst/>
                        </a:rPr>
                        <a:t>2</a:t>
                      </a:r>
                    </a:p>
                  </a:txBody>
                  <a:tcPr marL="60960" marR="60960" marT="60960" marB="60960"/>
                </a:tc>
                <a:tc>
                  <a:txBody>
                    <a:bodyPr/>
                    <a:lstStyle/>
                    <a:p>
                      <a:pPr algn="ctr" fontAlgn="t"/>
                      <a:r>
                        <a:rPr lang="zh-TW" altLang="en-US" sz="1600" dirty="0" smtClean="0">
                          <a:solidFill>
                            <a:schemeClr val="accent2">
                              <a:lumMod val="75000"/>
                            </a:schemeClr>
                          </a:solidFill>
                          <a:effectLst/>
                          <a:sym typeface="Wingdings" panose="05000000000000000000" pitchFamily="2" charset="2"/>
                        </a:rPr>
                        <a:t></a:t>
                      </a:r>
                      <a:endParaRPr lang="zh-TW" altLang="en-US" sz="1600" dirty="0">
                        <a:solidFill>
                          <a:schemeClr val="accent2">
                            <a:lumMod val="75000"/>
                          </a:schemeClr>
                        </a:solidFill>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16.48%</a:t>
                      </a:r>
                    </a:p>
                  </a:txBody>
                  <a:tcPr marL="60960" marR="60960" marT="60960" marB="60960"/>
                </a:tc>
                <a:tc>
                  <a:txBody>
                    <a:bodyPr/>
                    <a:lstStyle/>
                    <a:p>
                      <a:pPr algn="ctr" fontAlgn="t"/>
                      <a:r>
                        <a:rPr lang="en-US" altLang="zh-TW" sz="1600">
                          <a:effectLst/>
                        </a:rPr>
                        <a:t>+0.40%</a:t>
                      </a:r>
                    </a:p>
                  </a:txBody>
                  <a:tcPr marL="60960" marR="60960" marT="60960" marB="60960"/>
                </a:tc>
                <a:extLst>
                  <a:ext uri="{0D108BD9-81ED-4DB2-BD59-A6C34878D82A}">
                    <a16:rowId xmlns:a16="http://schemas.microsoft.com/office/drawing/2014/main" val="1668348854"/>
                  </a:ext>
                </a:extLst>
              </a:tr>
              <a:tr h="370840">
                <a:tc>
                  <a:txBody>
                    <a:bodyPr/>
                    <a:lstStyle/>
                    <a:p>
                      <a:pPr algn="ctr" fontAlgn="t"/>
                      <a:r>
                        <a:rPr lang="en-US" altLang="zh-TW" sz="1600">
                          <a:effectLst/>
                        </a:rPr>
                        <a:t>2</a:t>
                      </a:r>
                    </a:p>
                  </a:txBody>
                  <a:tcPr marL="60960" marR="60960" marT="60960" marB="60960"/>
                </a:tc>
                <a:tc>
                  <a:txBody>
                    <a:bodyPr/>
                    <a:lstStyle/>
                    <a:p>
                      <a:pPr algn="ctr" fontAlgn="t"/>
                      <a:r>
                        <a:rPr lang="en-US" altLang="zh-TW" sz="1600" dirty="0">
                          <a:effectLst/>
                        </a:rPr>
                        <a:t>1</a:t>
                      </a:r>
                    </a:p>
                  </a:txBody>
                  <a:tcPr marL="60960" marR="60960" marT="60960" marB="60960"/>
                </a:tc>
                <a:tc>
                  <a:txBody>
                    <a:bodyPr/>
                    <a:lstStyle/>
                    <a:p>
                      <a:pPr algn="ctr" fontAlgn="t"/>
                      <a:r>
                        <a:rPr lang="zh-TW" altLang="en-US" sz="1600" dirty="0" smtClean="0">
                          <a:solidFill>
                            <a:srgbClr val="C00000"/>
                          </a:solidFill>
                          <a:effectLst/>
                          <a:sym typeface="Wingdings" panose="05000000000000000000" pitchFamily="2" charset="2"/>
                        </a:rPr>
                        <a:t></a:t>
                      </a:r>
                      <a:endParaRPr lang="zh-TW" altLang="en-US" sz="1600" dirty="0">
                        <a:solidFill>
                          <a:srgbClr val="C00000"/>
                        </a:solidFill>
                        <a:effectLst/>
                      </a:endParaRPr>
                    </a:p>
                  </a:txBody>
                  <a:tcPr marL="60960" marR="60960" marT="60960" marB="60960"/>
                </a:tc>
                <a:tc>
                  <a:txBody>
                    <a:bodyPr/>
                    <a:lstStyle/>
                    <a:p>
                      <a:pPr algn="ctr" fontAlgn="t"/>
                      <a:r>
                        <a:rPr lang="en-US" sz="1600">
                          <a:effectLst/>
                        </a:rPr>
                        <a:t>Java</a:t>
                      </a:r>
                    </a:p>
                  </a:txBody>
                  <a:tcPr marL="60960" marR="60960" marT="60960" marB="60960"/>
                </a:tc>
                <a:tc>
                  <a:txBody>
                    <a:bodyPr/>
                    <a:lstStyle/>
                    <a:p>
                      <a:pPr algn="ctr" fontAlgn="t"/>
                      <a:r>
                        <a:rPr lang="en-US" altLang="zh-TW" sz="1600">
                          <a:effectLst/>
                        </a:rPr>
                        <a:t>12.53%</a:t>
                      </a:r>
                    </a:p>
                  </a:txBody>
                  <a:tcPr marL="60960" marR="60960" marT="60960" marB="60960"/>
                </a:tc>
                <a:tc>
                  <a:txBody>
                    <a:bodyPr/>
                    <a:lstStyle/>
                    <a:p>
                      <a:pPr algn="ctr" fontAlgn="t"/>
                      <a:r>
                        <a:rPr lang="en-US" altLang="zh-TW" sz="1600">
                          <a:effectLst/>
                        </a:rPr>
                        <a:t>-4.72%</a:t>
                      </a:r>
                    </a:p>
                  </a:txBody>
                  <a:tcPr marL="60960" marR="60960" marT="60960" marB="60960"/>
                </a:tc>
                <a:extLst>
                  <a:ext uri="{0D108BD9-81ED-4DB2-BD59-A6C34878D82A}">
                    <a16:rowId xmlns:a16="http://schemas.microsoft.com/office/drawing/2014/main" val="1788392524"/>
                  </a:ext>
                </a:extLst>
              </a:tr>
              <a:tr h="370840">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endParaRPr lang="zh-TW" altLang="en-US" sz="1600" dirty="0">
                        <a:effectLst/>
                      </a:endParaRPr>
                    </a:p>
                  </a:txBody>
                  <a:tcPr marL="60960" marR="60960" marT="60960" marB="60960">
                    <a:solidFill>
                      <a:schemeClr val="accent4">
                        <a:lumMod val="20000"/>
                        <a:lumOff val="80000"/>
                      </a:schemeClr>
                    </a:solidFill>
                  </a:tcPr>
                </a:tc>
                <a:tc>
                  <a:txBody>
                    <a:bodyPr/>
                    <a:lstStyle/>
                    <a:p>
                      <a:pPr algn="ctr" fontAlgn="t"/>
                      <a:r>
                        <a:rPr lang="en-US" sz="1600" dirty="0">
                          <a:effectLst/>
                        </a:rPr>
                        <a:t>Python</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12.21%</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+1.90%</a:t>
                      </a:r>
                    </a:p>
                  </a:txBody>
                  <a:tcPr marL="60960" marR="60960" marT="60960" marB="60960">
                    <a:solidFill>
                      <a:schemeClr val="accent4">
                        <a:lumMod val="20000"/>
                        <a:lumOff val="80000"/>
                      </a:schemeClr>
                    </a:solidFill>
                  </a:tcPr>
                </a:tc>
                <a:extLst>
                  <a:ext uri="{0D108BD9-81ED-4DB2-BD59-A6C34878D82A}">
                    <a16:rowId xmlns:a16="http://schemas.microsoft.com/office/drawing/2014/main" val="351060375"/>
                  </a:ext>
                </a:extLst>
              </a:tr>
              <a:tr h="370840">
                <a:tc>
                  <a:txBody>
                    <a:bodyPr/>
                    <a:lstStyle/>
                    <a:p>
                      <a:pPr algn="ctr" fontAlgn="t"/>
                      <a:r>
                        <a:rPr lang="en-US" altLang="zh-TW" sz="1600">
                          <a:effectLst/>
                        </a:rPr>
                        <a:t>4</a:t>
                      </a:r>
                    </a:p>
                  </a:txBody>
                  <a:tcPr marL="60960" marR="60960" marT="60960" marB="60960"/>
                </a:tc>
                <a:tc>
                  <a:txBody>
                    <a:bodyPr/>
                    <a:lstStyle/>
                    <a:p>
                      <a:pPr algn="ctr" fontAlgn="t"/>
                      <a:r>
                        <a:rPr lang="en-US" altLang="zh-TW" sz="1600">
                          <a:effectLst/>
                        </a:rPr>
                        <a:t>4</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6.91%</a:t>
                      </a:r>
                    </a:p>
                  </a:txBody>
                  <a:tcPr marL="60960" marR="60960" marT="60960" marB="60960"/>
                </a:tc>
                <a:tc>
                  <a:txBody>
                    <a:bodyPr/>
                    <a:lstStyle/>
                    <a:p>
                      <a:pPr algn="ctr" fontAlgn="t"/>
                      <a:r>
                        <a:rPr lang="en-US" altLang="zh-TW" sz="1600">
                          <a:effectLst/>
                        </a:rPr>
                        <a:t>+0.71%</a:t>
                      </a:r>
                    </a:p>
                  </a:txBody>
                  <a:tcPr marL="60960" marR="60960" marT="60960" marB="60960"/>
                </a:tc>
                <a:extLst>
                  <a:ext uri="{0D108BD9-81ED-4DB2-BD59-A6C34878D82A}">
                    <a16:rowId xmlns:a16="http://schemas.microsoft.com/office/drawing/2014/main" val="1251561766"/>
                  </a:ext>
                </a:extLst>
              </a:tr>
              <a:tr h="370840">
                <a:tc>
                  <a:txBody>
                    <a:bodyPr/>
                    <a:lstStyle/>
                    <a:p>
                      <a:pPr algn="ctr" fontAlgn="t"/>
                      <a:r>
                        <a:rPr lang="en-US" altLang="zh-TW" sz="1600">
                          <a:effectLst/>
                        </a:rPr>
                        <a:t>5</a:t>
                      </a:r>
                    </a:p>
                  </a:txBody>
                  <a:tcPr marL="60960" marR="60960" marT="60960" marB="60960"/>
                </a:tc>
                <a:tc>
                  <a:txBody>
                    <a:bodyPr/>
                    <a:lstStyle/>
                    <a:p>
                      <a:pPr algn="ctr" fontAlgn="t"/>
                      <a:r>
                        <a:rPr lang="en-US" altLang="zh-TW" sz="1600">
                          <a:effectLst/>
                        </a:rPr>
                        <a:t>5</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dirty="0">
                          <a:effectLst/>
                        </a:rPr>
                        <a:t>C#</a:t>
                      </a:r>
                    </a:p>
                  </a:txBody>
                  <a:tcPr marL="60960" marR="60960" marT="60960" marB="60960"/>
                </a:tc>
                <a:tc>
                  <a:txBody>
                    <a:bodyPr/>
                    <a:lstStyle/>
                    <a:p>
                      <a:pPr algn="ctr" fontAlgn="t"/>
                      <a:r>
                        <a:rPr lang="en-US" altLang="zh-TW" sz="1600">
                          <a:effectLst/>
                        </a:rPr>
                        <a:t>4.20%</a:t>
                      </a:r>
                    </a:p>
                  </a:txBody>
                  <a:tcPr marL="60960" marR="60960" marT="60960" marB="60960"/>
                </a:tc>
                <a:tc>
                  <a:txBody>
                    <a:bodyPr/>
                    <a:lstStyle/>
                    <a:p>
                      <a:pPr algn="ctr" fontAlgn="t"/>
                      <a:r>
                        <a:rPr lang="en-US" altLang="zh-TW" sz="1600">
                          <a:effectLst/>
                        </a:rPr>
                        <a:t>-0.60%</a:t>
                      </a:r>
                    </a:p>
                  </a:txBody>
                  <a:tcPr marL="60960" marR="60960" marT="60960" marB="60960"/>
                </a:tc>
                <a:extLst>
                  <a:ext uri="{0D108BD9-81ED-4DB2-BD59-A6C34878D82A}">
                    <a16:rowId xmlns:a16="http://schemas.microsoft.com/office/drawing/2014/main" val="2260981605"/>
                  </a:ext>
                </a:extLst>
              </a:tr>
              <a:tr h="370840">
                <a:tc>
                  <a:txBody>
                    <a:bodyPr/>
                    <a:lstStyle/>
                    <a:p>
                      <a:pPr algn="ctr" fontAlgn="t"/>
                      <a:r>
                        <a:rPr lang="en-US" altLang="zh-TW" sz="1600">
                          <a:effectLst/>
                        </a:rPr>
                        <a:t>6</a:t>
                      </a:r>
                    </a:p>
                  </a:txBody>
                  <a:tcPr marL="60960" marR="60960" marT="60960" marB="60960"/>
                </a:tc>
                <a:tc>
                  <a:txBody>
                    <a:bodyPr/>
                    <a:lstStyle/>
                    <a:p>
                      <a:pPr algn="ctr" fontAlgn="t"/>
                      <a:r>
                        <a:rPr lang="en-US" altLang="zh-TW" sz="1600">
                          <a:effectLst/>
                        </a:rPr>
                        <a:t>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Visual Basic</a:t>
                      </a:r>
                    </a:p>
                  </a:txBody>
                  <a:tcPr marL="60960" marR="60960" marT="60960" marB="60960"/>
                </a:tc>
                <a:tc>
                  <a:txBody>
                    <a:bodyPr/>
                    <a:lstStyle/>
                    <a:p>
                      <a:pPr algn="ctr" fontAlgn="t"/>
                      <a:r>
                        <a:rPr lang="en-US" altLang="zh-TW" sz="1600">
                          <a:effectLst/>
                        </a:rPr>
                        <a:t>3.92%</a:t>
                      </a:r>
                    </a:p>
                  </a:txBody>
                  <a:tcPr marL="60960" marR="60960" marT="60960" marB="60960"/>
                </a:tc>
                <a:tc>
                  <a:txBody>
                    <a:bodyPr/>
                    <a:lstStyle/>
                    <a:p>
                      <a:pPr algn="ctr" fontAlgn="t"/>
                      <a:r>
                        <a:rPr lang="en-US" altLang="zh-TW" sz="1600">
                          <a:effectLst/>
                        </a:rPr>
                        <a:t>-0.83%</a:t>
                      </a:r>
                    </a:p>
                  </a:txBody>
                  <a:tcPr marL="60960" marR="60960" marT="60960" marB="60960"/>
                </a:tc>
                <a:extLst>
                  <a:ext uri="{0D108BD9-81ED-4DB2-BD59-A6C34878D82A}">
                    <a16:rowId xmlns:a16="http://schemas.microsoft.com/office/drawing/2014/main" val="623402857"/>
                  </a:ext>
                </a:extLst>
              </a:tr>
              <a:tr h="370840">
                <a:tc>
                  <a:txBody>
                    <a:bodyPr/>
                    <a:lstStyle/>
                    <a:p>
                      <a:pPr algn="ctr" fontAlgn="t"/>
                      <a:r>
                        <a:rPr lang="en-US" altLang="zh-TW" sz="1600">
                          <a:effectLst/>
                        </a:rPr>
                        <a:t>7</a:t>
                      </a:r>
                    </a:p>
                  </a:txBody>
                  <a:tcPr marL="60960" marR="60960" marT="60960" marB="60960"/>
                </a:tc>
                <a:tc>
                  <a:txBody>
                    <a:bodyPr/>
                    <a:lstStyle/>
                    <a:p>
                      <a:pPr algn="ctr" fontAlgn="t"/>
                      <a:r>
                        <a:rPr lang="en-US" altLang="zh-TW" sz="1600">
                          <a:effectLst/>
                        </a:rPr>
                        <a:t>7</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JavaScript</a:t>
                      </a:r>
                    </a:p>
                  </a:txBody>
                  <a:tcPr marL="60960" marR="60960" marT="60960" marB="60960"/>
                </a:tc>
                <a:tc>
                  <a:txBody>
                    <a:bodyPr/>
                    <a:lstStyle/>
                    <a:p>
                      <a:pPr algn="ctr" fontAlgn="t"/>
                      <a:r>
                        <a:rPr lang="en-US" altLang="zh-TW" sz="1600" dirty="0">
                          <a:effectLst/>
                        </a:rPr>
                        <a:t>2.35%</a:t>
                      </a:r>
                    </a:p>
                  </a:txBody>
                  <a:tcPr marL="60960" marR="60960" marT="60960" marB="60960"/>
                </a:tc>
                <a:tc>
                  <a:txBody>
                    <a:bodyPr/>
                    <a:lstStyle/>
                    <a:p>
                      <a:pPr algn="ctr" fontAlgn="t"/>
                      <a:r>
                        <a:rPr lang="en-US" altLang="zh-TW" sz="1600">
                          <a:effectLst/>
                        </a:rPr>
                        <a:t>+0.26%</a:t>
                      </a:r>
                    </a:p>
                  </a:txBody>
                  <a:tcPr marL="60960" marR="60960" marT="60960" marB="60960"/>
                </a:tc>
                <a:extLst>
                  <a:ext uri="{0D108BD9-81ED-4DB2-BD59-A6C34878D82A}">
                    <a16:rowId xmlns:a16="http://schemas.microsoft.com/office/drawing/2014/main" val="1881732"/>
                  </a:ext>
                </a:extLst>
              </a:tr>
              <a:tr h="370840">
                <a:tc>
                  <a:txBody>
                    <a:bodyPr/>
                    <a:lstStyle/>
                    <a:p>
                      <a:pPr algn="ctr" fontAlgn="t"/>
                      <a:r>
                        <a:rPr lang="en-US" altLang="zh-TW" sz="1600">
                          <a:effectLst/>
                        </a:rPr>
                        <a:t>8</a:t>
                      </a:r>
                    </a:p>
                  </a:txBody>
                  <a:tcPr marL="60960" marR="60960" marT="60960" marB="60960"/>
                </a:tc>
                <a:tc>
                  <a:txBody>
                    <a:bodyPr/>
                    <a:lstStyle/>
                    <a:p>
                      <a:pPr algn="ctr" fontAlgn="t"/>
                      <a:r>
                        <a:rPr lang="en-US" altLang="zh-TW" sz="1600">
                          <a:effectLst/>
                        </a:rPr>
                        <a:t>8</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PHP</a:t>
                      </a:r>
                    </a:p>
                  </a:txBody>
                  <a:tcPr marL="60960" marR="60960" marT="60960" marB="60960"/>
                </a:tc>
                <a:tc>
                  <a:txBody>
                    <a:bodyPr/>
                    <a:lstStyle/>
                    <a:p>
                      <a:pPr algn="ctr" fontAlgn="t"/>
                      <a:r>
                        <a:rPr lang="en-US" altLang="zh-TW" sz="1600" dirty="0">
                          <a:effectLst/>
                        </a:rPr>
                        <a:t>2.12%</a:t>
                      </a:r>
                    </a:p>
                  </a:txBody>
                  <a:tcPr marL="60960" marR="60960" marT="60960" marB="60960"/>
                </a:tc>
                <a:tc>
                  <a:txBody>
                    <a:bodyPr/>
                    <a:lstStyle/>
                    <a:p>
                      <a:pPr algn="ctr" fontAlgn="t"/>
                      <a:r>
                        <a:rPr lang="en-US" altLang="zh-TW" sz="1600" dirty="0">
                          <a:effectLst/>
                        </a:rPr>
                        <a:t>+0.07%</a:t>
                      </a:r>
                    </a:p>
                  </a:txBody>
                  <a:tcPr marL="60960" marR="60960" marT="60960" marB="60960"/>
                </a:tc>
                <a:extLst>
                  <a:ext uri="{0D108BD9-81ED-4DB2-BD59-A6C34878D82A}">
                    <a16:rowId xmlns:a16="http://schemas.microsoft.com/office/drawing/2014/main" val="1851147228"/>
                  </a:ext>
                </a:extLst>
              </a:tr>
              <a:tr h="370840">
                <a:tc>
                  <a:txBody>
                    <a:bodyPr/>
                    <a:lstStyle/>
                    <a:p>
                      <a:pPr algn="ctr" fontAlgn="t"/>
                      <a:r>
                        <a:rPr lang="en-US" altLang="zh-TW" sz="1600">
                          <a:effectLst/>
                        </a:rPr>
                        <a:t>9</a:t>
                      </a:r>
                    </a:p>
                  </a:txBody>
                  <a:tcPr marL="60960" marR="60960" marT="60960" marB="60960"/>
                </a:tc>
                <a:tc>
                  <a:txBody>
                    <a:bodyPr/>
                    <a:lstStyle/>
                    <a:p>
                      <a:pPr algn="ctr" fontAlgn="t"/>
                      <a:r>
                        <a:rPr lang="en-US" altLang="zh-TW" sz="1600">
                          <a:effectLst/>
                        </a:rPr>
                        <a:t>16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R</a:t>
                      </a:r>
                    </a:p>
                  </a:txBody>
                  <a:tcPr marL="60960" marR="60960" marT="60960" marB="60960"/>
                </a:tc>
                <a:tc>
                  <a:txBody>
                    <a:bodyPr/>
                    <a:lstStyle/>
                    <a:p>
                      <a:pPr algn="ctr" fontAlgn="t"/>
                      <a:r>
                        <a:rPr lang="en-US" altLang="zh-TW" sz="1600">
                          <a:effectLst/>
                        </a:rPr>
                        <a:t>1.60%</a:t>
                      </a:r>
                    </a:p>
                  </a:txBody>
                  <a:tcPr marL="60960" marR="60960" marT="60960" marB="60960"/>
                </a:tc>
                <a:tc>
                  <a:txBody>
                    <a:bodyPr/>
                    <a:lstStyle/>
                    <a:p>
                      <a:pPr algn="ctr" fontAlgn="t"/>
                      <a:r>
                        <a:rPr lang="en-US" altLang="zh-TW" sz="1600" dirty="0">
                          <a:effectLst/>
                        </a:rPr>
                        <a:t>+0.60%</a:t>
                      </a:r>
                    </a:p>
                  </a:txBody>
                  <a:tcPr marL="60960" marR="60960" marT="60960" marB="60960"/>
                </a:tc>
                <a:extLst>
                  <a:ext uri="{0D108BD9-81ED-4DB2-BD59-A6C34878D82A}">
                    <a16:rowId xmlns:a16="http://schemas.microsoft.com/office/drawing/2014/main" val="3369453832"/>
                  </a:ext>
                </a:extLst>
              </a:tr>
              <a:tr h="370840">
                <a:tc>
                  <a:txBody>
                    <a:bodyPr/>
                    <a:lstStyle/>
                    <a:p>
                      <a:pPr algn="ctr" fontAlgn="t"/>
                      <a:r>
                        <a:rPr lang="en-US" altLang="zh-TW" sz="1600" b="1" dirty="0">
                          <a:effectLst/>
                        </a:rPr>
                        <a:t>10</a:t>
                      </a:r>
                    </a:p>
                  </a:txBody>
                  <a:tcPr marL="60960" marR="60960" marT="60960" marB="60960"/>
                </a:tc>
                <a:tc>
                  <a:txBody>
                    <a:bodyPr/>
                    <a:lstStyle/>
                    <a:p>
                      <a:pPr algn="ctr" fontAlgn="t"/>
                      <a:r>
                        <a:rPr lang="en-US" altLang="zh-TW" sz="1600" b="1">
                          <a:effectLst/>
                        </a:rPr>
                        <a:t>9</a:t>
                      </a:r>
                    </a:p>
                  </a:txBody>
                  <a:tcPr marL="60960" marR="60960" marT="60960" marB="60960"/>
                </a:tc>
                <a:tc>
                  <a:txBody>
                    <a:bodyPr/>
                    <a:lstStyle/>
                    <a:p>
                      <a:pPr algn="ctr" fontAlgn="t"/>
                      <a:endParaRPr lang="zh-TW" altLang="en-US" sz="1600" b="1">
                        <a:effectLst/>
                      </a:endParaRPr>
                    </a:p>
                  </a:txBody>
                  <a:tcPr marL="60960" marR="60960" marT="60960" marB="60960"/>
                </a:tc>
                <a:tc>
                  <a:txBody>
                    <a:bodyPr/>
                    <a:lstStyle/>
                    <a:p>
                      <a:pPr algn="ctr" fontAlgn="t"/>
                      <a:r>
                        <a:rPr lang="en-US" sz="1600" b="1" dirty="0">
                          <a:effectLst/>
                        </a:rPr>
                        <a:t>SQL</a:t>
                      </a:r>
                    </a:p>
                  </a:txBody>
                  <a:tcPr marL="60960" marR="60960" marT="60960" marB="60960"/>
                </a:tc>
                <a:tc>
                  <a:txBody>
                    <a:bodyPr/>
                    <a:lstStyle/>
                    <a:p>
                      <a:pPr algn="ctr" fontAlgn="t"/>
                      <a:r>
                        <a:rPr lang="en-US" altLang="zh-TW" sz="1600" b="1">
                          <a:effectLst/>
                        </a:rPr>
                        <a:t>1.53%</a:t>
                      </a:r>
                    </a:p>
                  </a:txBody>
                  <a:tcPr marL="60960" marR="60960" marT="60960" marB="60960"/>
                </a:tc>
                <a:tc>
                  <a:txBody>
                    <a:bodyPr/>
                    <a:lstStyle/>
                    <a:p>
                      <a:pPr algn="ctr" fontAlgn="t"/>
                      <a:r>
                        <a:rPr lang="en-US" altLang="zh-TW" sz="1600" b="1" dirty="0">
                          <a:effectLst/>
                        </a:rPr>
                        <a:t>-0.31%</a:t>
                      </a:r>
                    </a:p>
                  </a:txBody>
                  <a:tcPr marL="60960" marR="60960" marT="60960" marB="60960"/>
                </a:tc>
                <a:extLst>
                  <a:ext uri="{0D108BD9-81ED-4DB2-BD59-A6C34878D82A}">
                    <a16:rowId xmlns:a16="http://schemas.microsoft.com/office/drawing/2014/main" val="4237802467"/>
                  </a:ext>
                </a:extLst>
              </a:tr>
            </a:tbl>
          </a:graphicData>
        </a:graphic>
      </p:graphicFrame>
      <p:sp>
        <p:nvSpPr>
          <p:cNvPr id="3" name="矩形 2"/>
          <p:cNvSpPr/>
          <p:nvPr/>
        </p:nvSpPr>
        <p:spPr>
          <a:xfrm>
            <a:off x="5660136" y="3392488"/>
            <a:ext cx="914400" cy="393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9953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在台灣，哪個語言比較有</a:t>
            </a:r>
            <a:r>
              <a:rPr lang="zh-TW" altLang="en-US" b="1" dirty="0">
                <a:solidFill>
                  <a:srgbClr val="FF0000"/>
                </a:solidFill>
              </a:rPr>
              <a:t>錢</a:t>
            </a:r>
            <a:r>
              <a:rPr lang="zh-TW" altLang="en-US" dirty="0" smtClean="0"/>
              <a:t>途</a:t>
            </a:r>
            <a:endParaRPr lang="zh-TW" altLang="en-US" dirty="0"/>
          </a:p>
        </p:txBody>
      </p:sp>
      <p:pic>
        <p:nvPicPr>
          <p:cNvPr id="3074" name="Picture 2" descr="https://uploads-ssl.webflow.com/5d3a7aed4e11720246d46f49/5e03089b66a70d47be1d979d_2020%E8%81%B7%E7%BC%BA%E6%9C%80%E5%A4%9A%E7%9A%84%E7%A8%8B%E5%BC%8F%E8%AA%9E%E8%A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731"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ttps://uploads-ssl.webflow.com/5d3a7aed4e11720246d46f49/5e019a67bb25d02983285136_2020%E8%81%B7%E7%BC%BA%E6%9C%80%E5%A4%9A%E7%9A%84%E7%A8%8B%E5%BC%8F%E8%AA%9E%E8%A8%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52"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橢圓 3"/>
          <p:cNvSpPr/>
          <p:nvPr/>
        </p:nvSpPr>
        <p:spPr>
          <a:xfrm>
            <a:off x="758952" y="343874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20137" y="4243419"/>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660919" y="15610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cxnSp>
        <p:nvCxnSpPr>
          <p:cNvPr id="6" name="直線接點 5"/>
          <p:cNvCxnSpPr/>
          <p:nvPr/>
        </p:nvCxnSpPr>
        <p:spPr>
          <a:xfrm>
            <a:off x="2752344" y="2606040"/>
            <a:ext cx="1908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8446008" y="2474976"/>
            <a:ext cx="1356360" cy="12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7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在台灣，哪個語言比較有</a:t>
            </a:r>
            <a:r>
              <a:rPr lang="zh-TW" altLang="en-US" b="1" dirty="0">
                <a:solidFill>
                  <a:srgbClr val="FF0000"/>
                </a:solidFill>
              </a:rPr>
              <a:t>錢</a:t>
            </a:r>
            <a:r>
              <a:rPr lang="zh-TW" altLang="en-US" dirty="0" smtClean="0"/>
              <a:t>途</a:t>
            </a:r>
            <a:r>
              <a:rPr lang="en-US" altLang="zh-TW" dirty="0" smtClean="0"/>
              <a:t>(</a:t>
            </a:r>
            <a:r>
              <a:rPr lang="zh-TW" altLang="en-US" dirty="0" smtClean="0"/>
              <a:t>續</a:t>
            </a:r>
            <a:r>
              <a:rPr lang="en-US" altLang="zh-TW" dirty="0" smtClean="0"/>
              <a:t>)</a:t>
            </a:r>
            <a:endParaRPr lang="zh-TW" altLang="en-US" dirty="0"/>
          </a:p>
        </p:txBody>
      </p:sp>
      <p:sp>
        <p:nvSpPr>
          <p:cNvPr id="3" name="文字方塊 2"/>
          <p:cNvSpPr txBox="1"/>
          <p:nvPr/>
        </p:nvSpPr>
        <p:spPr>
          <a:xfrm>
            <a:off x="8046720" y="9006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pic>
        <p:nvPicPr>
          <p:cNvPr id="4098" name="Picture 2" descr="https://uploads-ssl.webflow.com/5d3a7aed4e11720246d46f49/5e030b3066a70d35871eebe8_2020%E8%81%B7%E7%BC%BA%E6%9C%80%E5%A4%9A%E7%9A%84%E7%A8%8B%E5%BC%8F%E8%AA%9E%E8%A8%80%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258" y="2176272"/>
            <a:ext cx="5264610" cy="44133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3"/>
          <a:stretch>
            <a:fillRect/>
          </a:stretch>
        </p:blipFill>
        <p:spPr>
          <a:xfrm>
            <a:off x="173736" y="2166215"/>
            <a:ext cx="5610412" cy="4423369"/>
          </a:xfrm>
          <a:prstGeom prst="rect">
            <a:avLst/>
          </a:prstGeom>
          <a:ln>
            <a:solidFill>
              <a:schemeClr val="tx1"/>
            </a:solidFill>
          </a:ln>
        </p:spPr>
      </p:pic>
      <p:sp>
        <p:nvSpPr>
          <p:cNvPr id="6" name="橢圓 5"/>
          <p:cNvSpPr/>
          <p:nvPr/>
        </p:nvSpPr>
        <p:spPr>
          <a:xfrm>
            <a:off x="5178767" y="293582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293928" y="2969958"/>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7905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 </a:t>
            </a:r>
            <a:r>
              <a:rPr lang="en-US" altLang="zh-TW" dirty="0"/>
              <a:t>Python</a:t>
            </a:r>
            <a:r>
              <a:rPr lang="zh-TW" altLang="en-US" dirty="0"/>
              <a:t>？</a:t>
            </a:r>
          </a:p>
        </p:txBody>
      </p:sp>
      <p:sp>
        <p:nvSpPr>
          <p:cNvPr id="3" name="內容版面配置區 2"/>
          <p:cNvSpPr>
            <a:spLocks noGrp="1"/>
          </p:cNvSpPr>
          <p:nvPr>
            <p:ph idx="1"/>
          </p:nvPr>
        </p:nvSpPr>
        <p:spPr>
          <a:xfrm>
            <a:off x="677333" y="2160589"/>
            <a:ext cx="7899739" cy="3880773"/>
          </a:xfrm>
        </p:spPr>
        <p:txBody>
          <a:bodyPr/>
          <a:lstStyle/>
          <a:p>
            <a:r>
              <a:rPr lang="zh-TW" altLang="en-US" dirty="0"/>
              <a:t>一種廣泛使用</a:t>
            </a:r>
            <a:r>
              <a:rPr lang="zh-TW" altLang="en-US" dirty="0" smtClean="0"/>
              <a:t>的</a:t>
            </a:r>
            <a:r>
              <a:rPr lang="zh-TW" altLang="en-US" b="1" dirty="0" smtClean="0">
                <a:solidFill>
                  <a:schemeClr val="tx1"/>
                </a:solidFill>
              </a:rPr>
              <a:t>                     </a:t>
            </a:r>
            <a:r>
              <a:rPr lang="en-US" altLang="zh-TW" dirty="0" smtClean="0"/>
              <a:t>﹐</a:t>
            </a:r>
            <a:r>
              <a:rPr lang="zh-TW" altLang="en-US" dirty="0"/>
              <a:t>屬於</a:t>
            </a:r>
            <a:r>
              <a:rPr lang="zh-TW" altLang="en-US" b="1" dirty="0"/>
              <a:t>通用型程式語言</a:t>
            </a:r>
            <a:r>
              <a:rPr lang="zh-TW" altLang="en-US" dirty="0" smtClean="0"/>
              <a:t>。</a:t>
            </a:r>
            <a:endParaRPr lang="en-US" altLang="zh-TW" dirty="0" smtClean="0"/>
          </a:p>
          <a:p>
            <a:r>
              <a:rPr lang="zh-TW" altLang="en-US" dirty="0" smtClean="0"/>
              <a:t>一種</a:t>
            </a:r>
            <a:endParaRPr lang="en-US" altLang="zh-TW" dirty="0" smtClean="0"/>
          </a:p>
          <a:p>
            <a:r>
              <a:rPr lang="en-US" altLang="zh-TW" dirty="0" smtClean="0"/>
              <a:t>Python</a:t>
            </a:r>
            <a:r>
              <a:rPr lang="zh-TW" altLang="en-US" dirty="0"/>
              <a:t>的設計哲學強調代碼的</a:t>
            </a:r>
            <a:r>
              <a:rPr lang="zh-TW" altLang="en-US" b="1" dirty="0">
                <a:solidFill>
                  <a:srgbClr val="FF0000"/>
                </a:solidFill>
              </a:rPr>
              <a:t>可讀性</a:t>
            </a:r>
            <a:r>
              <a:rPr lang="zh-TW" altLang="en-US" dirty="0" smtClean="0"/>
              <a:t>和</a:t>
            </a:r>
            <a:endParaRPr lang="en-US" altLang="zh-TW" b="1" dirty="0" smtClean="0">
              <a:solidFill>
                <a:srgbClr val="FF0000"/>
              </a:solidFill>
            </a:endParaRPr>
          </a:p>
          <a:p>
            <a:r>
              <a:rPr lang="zh-TW" altLang="en-US" dirty="0"/>
              <a:t>相比於</a:t>
            </a:r>
            <a:r>
              <a:rPr lang="en-US" altLang="zh-TW" dirty="0"/>
              <a:t>C++</a:t>
            </a:r>
            <a:r>
              <a:rPr lang="zh-TW" altLang="en-US" dirty="0"/>
              <a:t>或</a:t>
            </a:r>
            <a:r>
              <a:rPr lang="en-US" altLang="zh-TW" dirty="0"/>
              <a:t>Java</a:t>
            </a:r>
            <a:r>
              <a:rPr lang="zh-TW" altLang="en-US" dirty="0"/>
              <a:t>，</a:t>
            </a:r>
            <a:r>
              <a:rPr lang="en-US" altLang="zh-TW" dirty="0"/>
              <a:t>Python</a:t>
            </a:r>
            <a:r>
              <a:rPr lang="zh-TW" altLang="en-US" dirty="0"/>
              <a:t>讓開發者能夠用</a:t>
            </a:r>
            <a:r>
              <a:rPr lang="zh-TW" altLang="en-US" b="1" dirty="0"/>
              <a:t>更少的代碼</a:t>
            </a:r>
            <a:r>
              <a:rPr lang="zh-TW" altLang="en-US" dirty="0"/>
              <a:t>表達想法</a:t>
            </a:r>
            <a:r>
              <a:rPr lang="zh-TW" altLang="en-US" dirty="0" smtClean="0"/>
              <a:t>。</a:t>
            </a:r>
            <a:endParaRPr lang="en-US" altLang="zh-TW" dirty="0" smtClean="0"/>
          </a:p>
          <a:p>
            <a:r>
              <a:rPr lang="zh-TW" altLang="en-US" dirty="0" smtClean="0"/>
              <a:t>不管</a:t>
            </a:r>
            <a:r>
              <a:rPr lang="zh-TW" altLang="en-US" dirty="0"/>
              <a:t>是小型還是大型程式</a:t>
            </a:r>
            <a:r>
              <a:rPr lang="en-US" altLang="zh-TW" dirty="0" smtClean="0"/>
              <a:t>﹐Python</a:t>
            </a:r>
            <a:r>
              <a:rPr lang="zh-TW" altLang="en-US" dirty="0" smtClean="0"/>
              <a:t>都</a:t>
            </a:r>
            <a:r>
              <a:rPr lang="zh-TW" altLang="en-US" dirty="0"/>
              <a:t>試圖讓程式的結構清晰</a:t>
            </a:r>
            <a:r>
              <a:rPr lang="zh-TW" altLang="en-US" dirty="0" smtClean="0"/>
              <a:t>明瞭。</a:t>
            </a:r>
            <a:endParaRPr lang="en-US" altLang="zh-TW" dirty="0" smtClean="0"/>
          </a:p>
          <a:p>
            <a:endParaRPr lang="en-US" altLang="zh-TW" dirty="0"/>
          </a:p>
          <a:p>
            <a:r>
              <a:rPr lang="zh-TW" altLang="en-US" dirty="0"/>
              <a:t>人人學</a:t>
            </a:r>
            <a:r>
              <a:rPr lang="en-US" altLang="zh-TW" dirty="0"/>
              <a:t>Python</a:t>
            </a:r>
            <a:r>
              <a:rPr lang="zh-TW" altLang="en-US" dirty="0"/>
              <a:t>已經是未來的趨勢，它的易用性、多功能與廣泛應用，賦予許多</a:t>
            </a:r>
            <a:r>
              <a:rPr lang="zh-TW" altLang="en-US" b="1" dirty="0"/>
              <a:t>非本科系</a:t>
            </a:r>
            <a:r>
              <a:rPr lang="zh-TW" altLang="en-US" dirty="0"/>
              <a:t>的學生、白領工作者握有進入人工智慧領域的鑰匙。</a:t>
            </a:r>
            <a:endParaRPr lang="en-US" altLang="zh-TW" dirty="0" smtClean="0"/>
          </a:p>
          <a:p>
            <a:endParaRPr lang="zh-TW" altLang="en-US" b="1" dirty="0">
              <a:solidFill>
                <a:srgbClr val="FF0000"/>
              </a:solidFill>
            </a:endParaRPr>
          </a:p>
        </p:txBody>
      </p:sp>
      <p:pic>
        <p:nvPicPr>
          <p:cNvPr id="3076" name="Picture 4" descr="https://upload.wikimedia.org/wikipedia/commons/thumb/9/94/Guido_van_Rossum_OSCON_2006_cropped.png/150px-Guido_van_Rossum_OSCON_2006_cr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319" y="1249363"/>
            <a:ext cx="142875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677594" y="3419938"/>
            <a:ext cx="2862199" cy="861774"/>
          </a:xfrm>
          <a:prstGeom prst="rect">
            <a:avLst/>
          </a:prstGeom>
          <a:noFill/>
        </p:spPr>
        <p:txBody>
          <a:bodyPr wrap="square" rtlCol="0">
            <a:spAutoFit/>
          </a:bodyPr>
          <a:lstStyle/>
          <a:p>
            <a:pPr algn="ctr"/>
            <a:r>
              <a:rPr lang="en-US" altLang="zh-TW" sz="1600" dirty="0"/>
              <a:t>Python</a:t>
            </a:r>
            <a:r>
              <a:rPr lang="zh-TW" altLang="en-US" sz="1600" dirty="0"/>
              <a:t>的</a:t>
            </a:r>
            <a:r>
              <a:rPr lang="zh-TW" altLang="en-US" sz="1600" dirty="0" smtClean="0"/>
              <a:t>創始人</a:t>
            </a:r>
            <a:endParaRPr lang="en-US" altLang="zh-TW" sz="1600" dirty="0" smtClean="0"/>
          </a:p>
          <a:p>
            <a:pPr algn="ctr"/>
            <a:r>
              <a:rPr lang="zh-TW" altLang="en-US" sz="1600" dirty="0" smtClean="0"/>
              <a:t>吉</a:t>
            </a:r>
            <a:r>
              <a:rPr lang="zh-TW" altLang="en-US" sz="1600" dirty="0"/>
              <a:t>多</a:t>
            </a:r>
            <a:r>
              <a:rPr lang="en-US" altLang="zh-TW" sz="1600" dirty="0"/>
              <a:t>·</a:t>
            </a:r>
            <a:r>
              <a:rPr lang="zh-TW" altLang="en-US" sz="1600" dirty="0"/>
              <a:t>范羅蘇</a:t>
            </a:r>
            <a:r>
              <a:rPr lang="zh-TW" altLang="en-US" sz="1600" dirty="0" smtClean="0"/>
              <a:t>姆</a:t>
            </a:r>
            <a:endParaRPr lang="en-US" altLang="zh-TW" sz="1600" dirty="0" smtClean="0"/>
          </a:p>
          <a:p>
            <a:pPr algn="ctr"/>
            <a:r>
              <a:rPr lang="zh-TW" altLang="en-US" sz="1600" dirty="0" smtClean="0"/>
              <a:t>（</a:t>
            </a:r>
            <a:r>
              <a:rPr lang="en-US" altLang="zh-TW" sz="1600" dirty="0"/>
              <a:t>Guido van Rossum</a:t>
            </a:r>
            <a:r>
              <a:rPr lang="zh-TW" altLang="en-US" sz="1600" dirty="0"/>
              <a:t>）</a:t>
            </a:r>
          </a:p>
        </p:txBody>
      </p:sp>
      <p:sp>
        <p:nvSpPr>
          <p:cNvPr id="5" name="文字方塊 4">
            <a:hlinkClick r:id="rId3" action="ppaction://hlinksldjump"/>
          </p:cNvPr>
          <p:cNvSpPr txBox="1"/>
          <p:nvPr/>
        </p:nvSpPr>
        <p:spPr>
          <a:xfrm>
            <a:off x="2670048" y="2169733"/>
            <a:ext cx="1569660" cy="369332"/>
          </a:xfrm>
          <a:prstGeom prst="rect">
            <a:avLst/>
          </a:prstGeom>
          <a:noFill/>
        </p:spPr>
        <p:txBody>
          <a:bodyPr wrap="none" rtlCol="0">
            <a:spAutoFit/>
          </a:bodyPr>
          <a:lstStyle/>
          <a:p>
            <a:r>
              <a:rPr lang="zh-TW" altLang="en-US" b="1" u="sng" dirty="0"/>
              <a:t>高階程式語言</a:t>
            </a:r>
            <a:endParaRPr lang="zh-TW" altLang="en-US" u="sng" dirty="0"/>
          </a:p>
        </p:txBody>
      </p:sp>
      <p:sp>
        <p:nvSpPr>
          <p:cNvPr id="7" name="文字方塊 6">
            <a:hlinkClick r:id="rId4" action="ppaction://hlinksldjump"/>
          </p:cNvPr>
          <p:cNvSpPr txBox="1"/>
          <p:nvPr/>
        </p:nvSpPr>
        <p:spPr>
          <a:xfrm>
            <a:off x="1514856" y="2550733"/>
            <a:ext cx="1338828" cy="369332"/>
          </a:xfrm>
          <a:prstGeom prst="rect">
            <a:avLst/>
          </a:prstGeom>
          <a:noFill/>
        </p:spPr>
        <p:txBody>
          <a:bodyPr wrap="none" rtlCol="0">
            <a:spAutoFit/>
          </a:bodyPr>
          <a:lstStyle/>
          <a:p>
            <a:r>
              <a:rPr lang="zh-TW" altLang="en-US" b="1" u="sng" dirty="0"/>
              <a:t>直譯</a:t>
            </a:r>
            <a:r>
              <a:rPr lang="zh-TW" altLang="en-US" b="1" u="sng" dirty="0" smtClean="0"/>
              <a:t>式</a:t>
            </a:r>
            <a:r>
              <a:rPr lang="zh-TW" altLang="en-US" b="1" u="sng" dirty="0"/>
              <a:t>語言</a:t>
            </a:r>
            <a:endParaRPr lang="zh-TW" altLang="en-US" u="sng" dirty="0"/>
          </a:p>
        </p:txBody>
      </p:sp>
      <p:sp>
        <p:nvSpPr>
          <p:cNvPr id="6" name="矩形 5">
            <a:hlinkClick r:id="rId5" action="ppaction://hlinksldjump"/>
          </p:cNvPr>
          <p:cNvSpPr/>
          <p:nvPr/>
        </p:nvSpPr>
        <p:spPr>
          <a:xfrm>
            <a:off x="4951098" y="2970014"/>
            <a:ext cx="1338828" cy="369332"/>
          </a:xfrm>
          <a:prstGeom prst="rect">
            <a:avLst/>
          </a:prstGeom>
        </p:spPr>
        <p:txBody>
          <a:bodyPr wrap="none">
            <a:spAutoFit/>
          </a:bodyPr>
          <a:lstStyle/>
          <a:p>
            <a:r>
              <a:rPr lang="zh-TW" altLang="en-US" b="1" u="sng" dirty="0">
                <a:solidFill>
                  <a:srgbClr val="FF0000"/>
                </a:solidFill>
              </a:rPr>
              <a:t>簡潔的語法</a:t>
            </a:r>
            <a:endParaRPr lang="en-US" altLang="zh-TW" b="1" u="sng" dirty="0">
              <a:solidFill>
                <a:srgbClr val="FF0000"/>
              </a:solidFill>
            </a:endParaRPr>
          </a:p>
        </p:txBody>
      </p:sp>
    </p:spTree>
    <p:extLst>
      <p:ext uri="{BB962C8B-B14F-4D97-AF65-F5344CB8AC3E}">
        <p14:creationId xmlns:p14="http://schemas.microsoft.com/office/powerpoint/2010/main" val="3120713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573</TotalTime>
  <Words>1433</Words>
  <Application>Microsoft Office PowerPoint</Application>
  <PresentationFormat>寬螢幕</PresentationFormat>
  <Paragraphs>238</Paragraphs>
  <Slides>23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23</vt:i4>
      </vt:variant>
    </vt:vector>
  </HeadingPairs>
  <TitlesOfParts>
    <vt:vector size="30" baseType="lpstr">
      <vt:lpstr>SFMono-Regular</vt:lpstr>
      <vt:lpstr>微軟正黑體</vt:lpstr>
      <vt:lpstr>Arial</vt:lpstr>
      <vt:lpstr>Trebuchet MS</vt:lpstr>
      <vt:lpstr>Wingdings</vt:lpstr>
      <vt:lpstr>Wingdings 3</vt:lpstr>
      <vt:lpstr>多面向</vt:lpstr>
      <vt:lpstr>Python簡介</vt:lpstr>
      <vt:lpstr>為什麼要學程式？</vt:lpstr>
      <vt:lpstr>可是，混得不好是這樣</vt:lpstr>
      <vt:lpstr>不過，混得好的……</vt:lpstr>
      <vt:lpstr>程式語言百百種……….</vt:lpstr>
      <vt:lpstr>全球程式語言排行榜</vt:lpstr>
      <vt:lpstr>在台灣，哪個語言比較有錢途</vt:lpstr>
      <vt:lpstr>在台灣，哪個語言比較有錢途(續)</vt:lpstr>
      <vt:lpstr>什麼是 Python？</vt:lpstr>
      <vt:lpstr>Python特色</vt:lpstr>
      <vt:lpstr>第三方函式庫</vt:lpstr>
      <vt:lpstr>誰在用Python？</vt:lpstr>
      <vt:lpstr>Python應用領域</vt:lpstr>
      <vt:lpstr>幾個比較重要的應用領域 (1)數據分析與處理</vt:lpstr>
      <vt:lpstr>幾個比較重要的應用領域 (2) Web開發應用</vt:lpstr>
      <vt:lpstr>幾個比較重要的應用領域 (3)人工智慧應用</vt:lpstr>
      <vt:lpstr>幾個比較重要的應用領域 (4)科學和數值</vt:lpstr>
      <vt:lpstr>就業方向</vt:lpstr>
      <vt:lpstr>線上學習及練習資源</vt:lpstr>
      <vt:lpstr>常見的Python 應用程式庫</vt:lpstr>
      <vt:lpstr>Python有多精簡？</vt:lpstr>
      <vt:lpstr>程式語言的分級</vt:lpstr>
      <vt:lpstr>組譯器、直譯器、編譯器 把人寫的程式碼機器看得懂的機器碼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Python簡介</dc:title>
  <dc:creator>oldinmo@gmail.com</dc:creator>
  <cp:lastModifiedBy>oldinmo@gmail.com</cp:lastModifiedBy>
  <cp:revision>26</cp:revision>
  <dcterms:created xsi:type="dcterms:W3CDTF">2020-12-26T06:14:52Z</dcterms:created>
  <dcterms:modified xsi:type="dcterms:W3CDTF">2020-12-28T03:56:34Z</dcterms:modified>
</cp:coreProperties>
</file>