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305" r:id="rId3"/>
    <p:sldId id="300" r:id="rId4"/>
    <p:sldId id="301" r:id="rId5"/>
    <p:sldId id="302" r:id="rId6"/>
    <p:sldId id="303" r:id="rId7"/>
    <p:sldId id="304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1" r:id="rId17"/>
    <p:sldId id="289" r:id="rId18"/>
    <p:sldId id="292" r:id="rId19"/>
    <p:sldId id="290" r:id="rId20"/>
    <p:sldId id="293" r:id="rId21"/>
    <p:sldId id="294" r:id="rId22"/>
    <p:sldId id="322" r:id="rId23"/>
    <p:sldId id="295" r:id="rId24"/>
    <p:sldId id="296" r:id="rId25"/>
    <p:sldId id="281" r:id="rId26"/>
    <p:sldId id="298" r:id="rId27"/>
    <p:sldId id="297" r:id="rId28"/>
    <p:sldId id="310" r:id="rId29"/>
    <p:sldId id="311" r:id="rId30"/>
    <p:sldId id="312" r:id="rId31"/>
    <p:sldId id="313" r:id="rId32"/>
    <p:sldId id="314" r:id="rId33"/>
    <p:sldId id="318" r:id="rId34"/>
    <p:sldId id="319" r:id="rId35"/>
    <p:sldId id="316" r:id="rId36"/>
    <p:sldId id="320" r:id="rId37"/>
    <p:sldId id="321" r:id="rId38"/>
    <p:sldId id="306" r:id="rId39"/>
    <p:sldId id="308" r:id="rId40"/>
    <p:sldId id="307" r:id="rId41"/>
    <p:sldId id="309" r:id="rId42"/>
    <p:sldId id="331" r:id="rId43"/>
    <p:sldId id="323" r:id="rId44"/>
    <p:sldId id="324" r:id="rId45"/>
    <p:sldId id="325" r:id="rId46"/>
    <p:sldId id="326" r:id="rId47"/>
    <p:sldId id="328" r:id="rId48"/>
    <p:sldId id="32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1F955-F536-4277-B468-D16EC924258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854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9DFD1-BC9B-4A78-BC8F-8E48DE787F2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85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3EA11-179C-4A75-B03C-AD19B7D2819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7673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2A00-AD08-4977-BEF8-C66022FFC87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186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BBE16-044A-489B-98F1-9029832367E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9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BBE16-044A-489B-98F1-9029832367E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1557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385BA-1978-47CE-9191-CA56E260A42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6643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igaux.org/language-study/diagram-light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程式語言基本法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50E03E7-DA65-4DD7-AE22-FE075DC9BB24}" type="datetime3">
              <a:rPr lang="zh-TW" altLang="zh-TW"/>
              <a:t>109年12月16日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4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與 </a:t>
            </a:r>
            <a:r>
              <a:rPr lang="en-US" altLang="zh-TW" sz="3500"/>
              <a:t>C++ </a:t>
            </a:r>
            <a:r>
              <a:rPr lang="zh-TW" altLang="en-US" sz="3500"/>
              <a:t>語言的起源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8596668" cy="411219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600" dirty="0"/>
              <a:t>ANSI C </a:t>
            </a:r>
            <a:r>
              <a:rPr lang="zh-TW" altLang="en-US" sz="2600" dirty="0"/>
              <a:t>的由來</a:t>
            </a:r>
          </a:p>
          <a:p>
            <a:pPr lvl="1"/>
            <a:r>
              <a:rPr lang="zh-TW" altLang="en-US" sz="2200" dirty="0"/>
              <a:t>原因</a:t>
            </a:r>
          </a:p>
          <a:p>
            <a:pPr lvl="2"/>
            <a:r>
              <a:rPr lang="en-US" altLang="zh-TW" sz="2100" dirty="0"/>
              <a:t>K&amp;R C </a:t>
            </a:r>
            <a:r>
              <a:rPr lang="zh-TW" altLang="en-US" sz="2100" dirty="0"/>
              <a:t>對於 </a:t>
            </a:r>
            <a:r>
              <a:rPr lang="en-US" altLang="zh-TW" sz="2100" dirty="0"/>
              <a:t>C </a:t>
            </a:r>
            <a:r>
              <a:rPr lang="zh-TW" altLang="en-US" sz="2100" dirty="0"/>
              <a:t>的規範還是存在有模糊的灰色地帶</a:t>
            </a:r>
          </a:p>
          <a:p>
            <a:pPr lvl="2"/>
            <a:r>
              <a:rPr lang="en-US" altLang="zh-TW" sz="2100" u="sng" dirty="0"/>
              <a:t>C </a:t>
            </a:r>
            <a:r>
              <a:rPr lang="zh-TW" altLang="en-US" sz="2100" u="sng" dirty="0"/>
              <a:t>語言的發展變得百家爭鳴，產生些許的差異</a:t>
            </a:r>
          </a:p>
          <a:p>
            <a:pPr lvl="1"/>
            <a:r>
              <a:rPr lang="zh-TW" altLang="en-US" sz="2200" dirty="0"/>
              <a:t>一統江湖</a:t>
            </a:r>
          </a:p>
          <a:p>
            <a:pPr lvl="2"/>
            <a:r>
              <a:rPr lang="zh-TW" altLang="en-US" sz="2100" dirty="0"/>
              <a:t>美國國家標準局（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TW" sz="2100" dirty="0"/>
              <a:t>merican 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sz="2100" dirty="0"/>
              <a:t>ational 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TW" sz="2100" dirty="0"/>
              <a:t>tandard 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100" dirty="0"/>
              <a:t>nstitution</a:t>
            </a:r>
            <a:r>
              <a:rPr lang="zh-TW" altLang="en-US" sz="2100" dirty="0"/>
              <a:t>）為了避免各開發廠商所發展的 </a:t>
            </a:r>
            <a:r>
              <a:rPr lang="en-US" altLang="zh-TW" sz="2100" dirty="0"/>
              <a:t>C </a:t>
            </a:r>
            <a:r>
              <a:rPr lang="zh-TW" altLang="en-US" sz="2100" dirty="0"/>
              <a:t>語言產生差異，</a:t>
            </a:r>
          </a:p>
          <a:p>
            <a:pPr lvl="1"/>
            <a:r>
              <a:rPr lang="en-US" altLang="zh-TW" sz="2200" dirty="0"/>
              <a:t>1980 </a:t>
            </a:r>
            <a:r>
              <a:rPr lang="zh-TW" altLang="en-US" sz="2200" dirty="0"/>
              <a:t>年代訂定了一套 </a:t>
            </a:r>
            <a:r>
              <a:rPr lang="en-US" altLang="zh-TW" sz="2200" dirty="0"/>
              <a:t>C </a:t>
            </a:r>
            <a:r>
              <a:rPr lang="zh-TW" altLang="en-US" sz="2200" dirty="0"/>
              <a:t>語言的國際標準語法 ─ </a:t>
            </a:r>
            <a:r>
              <a:rPr lang="en-US" altLang="zh-TW" sz="2200" dirty="0"/>
              <a:t>ANSI C</a:t>
            </a:r>
          </a:p>
          <a:p>
            <a:pPr lvl="1"/>
            <a:r>
              <a:rPr lang="zh-TW" altLang="en-US" sz="2200" dirty="0"/>
              <a:t>後續發展</a:t>
            </a:r>
          </a:p>
          <a:p>
            <a:pPr lvl="2"/>
            <a:r>
              <a:rPr lang="zh-TW" altLang="en-US" sz="2100" dirty="0"/>
              <a:t>有關 </a:t>
            </a:r>
            <a:r>
              <a:rPr lang="en-US" altLang="zh-TW" sz="2100" dirty="0"/>
              <a:t>C </a:t>
            </a:r>
            <a:r>
              <a:rPr lang="zh-TW" altLang="en-US" sz="2100" dirty="0"/>
              <a:t>語言的程式開發工具都會都支援符合</a:t>
            </a:r>
            <a:r>
              <a:rPr lang="en-US" altLang="zh-TW" sz="2100" dirty="0"/>
              <a:t>ANSI C</a:t>
            </a:r>
            <a:r>
              <a:rPr lang="zh-TW" altLang="en-US" sz="2100" dirty="0"/>
              <a:t>的語法</a:t>
            </a:r>
          </a:p>
          <a:p>
            <a:pPr lvl="2"/>
            <a:r>
              <a:rPr lang="en-US" altLang="zh-TW" sz="2100" dirty="0"/>
              <a:t>Linux</a:t>
            </a:r>
            <a:r>
              <a:rPr lang="zh-TW" altLang="en-US" sz="2100" dirty="0"/>
              <a:t>、</a:t>
            </a:r>
            <a:r>
              <a:rPr lang="en-US" altLang="zh-TW" sz="2100" dirty="0"/>
              <a:t>Unix</a:t>
            </a:r>
            <a:r>
              <a:rPr lang="zh-TW" altLang="en-US" sz="2100" dirty="0"/>
              <a:t>以及微軟的 </a:t>
            </a:r>
            <a:r>
              <a:rPr lang="en-US" altLang="zh-TW" sz="2100" dirty="0"/>
              <a:t>Windows </a:t>
            </a:r>
            <a:r>
              <a:rPr lang="zh-TW" altLang="en-US" sz="2100" dirty="0"/>
              <a:t>作業系統都有 </a:t>
            </a:r>
            <a:r>
              <a:rPr lang="en-US" altLang="zh-TW" sz="2100" dirty="0"/>
              <a:t>C </a:t>
            </a:r>
            <a:r>
              <a:rPr lang="zh-TW" altLang="en-US" sz="2100" dirty="0"/>
              <a:t>的編譯環境</a:t>
            </a:r>
          </a:p>
          <a:p>
            <a:r>
              <a:rPr lang="en-US" altLang="zh-TW" sz="2600" dirty="0"/>
              <a:t>C </a:t>
            </a:r>
            <a:r>
              <a:rPr lang="zh-TW" altLang="en-US" sz="2600" dirty="0"/>
              <a:t>語言的設計也影響了許多後來的程式語言</a:t>
            </a:r>
          </a:p>
          <a:p>
            <a:pPr lvl="1"/>
            <a:r>
              <a:rPr lang="en-US" altLang="zh-TW" sz="2200" dirty="0"/>
              <a:t>Objective-C</a:t>
            </a:r>
            <a:r>
              <a:rPr lang="zh-TW" altLang="en-US" sz="2200" dirty="0"/>
              <a:t>、</a:t>
            </a:r>
            <a:r>
              <a:rPr lang="en-US" altLang="zh-TW" sz="2200" dirty="0"/>
              <a:t>C++</a:t>
            </a:r>
            <a:r>
              <a:rPr lang="zh-TW" altLang="en-US" sz="2200" dirty="0"/>
              <a:t>、</a:t>
            </a:r>
            <a:r>
              <a:rPr lang="en-US" altLang="zh-TW" sz="2200" dirty="0"/>
              <a:t>Java </a:t>
            </a:r>
            <a:r>
              <a:rPr lang="zh-TW" altLang="en-US" sz="2200" dirty="0"/>
              <a:t>與 </a:t>
            </a:r>
            <a:r>
              <a:rPr lang="en-US" altLang="zh-TW" sz="2200" dirty="0"/>
              <a:t>C# </a:t>
            </a:r>
            <a:r>
              <a:rPr lang="zh-TW" altLang="en-US" sz="2200" dirty="0"/>
              <a:t>等。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161E-93F1-44BB-8578-E6446C776064}" type="slidenum">
              <a:rPr lang="en-US" altLang="zh-TW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79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與 </a:t>
            </a:r>
            <a:r>
              <a:rPr lang="en-US" altLang="zh-TW" sz="3500"/>
              <a:t>C++ </a:t>
            </a:r>
            <a:r>
              <a:rPr lang="zh-TW" altLang="en-US" sz="3500"/>
              <a:t>語言的起源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600" dirty="0"/>
              <a:t>C++ </a:t>
            </a:r>
            <a:r>
              <a:rPr lang="zh-TW" altLang="en-US" sz="2600" dirty="0"/>
              <a:t>源自於 </a:t>
            </a:r>
            <a:r>
              <a:rPr lang="en-US" altLang="zh-TW" sz="2600" dirty="0" err="1"/>
              <a:t>Bjarne</a:t>
            </a:r>
            <a:r>
              <a:rPr lang="en-US" altLang="zh-TW" sz="2600" dirty="0"/>
              <a:t> </a:t>
            </a:r>
            <a:r>
              <a:rPr lang="en-US" altLang="zh-TW" sz="2600" dirty="0" err="1"/>
              <a:t>Stroustrup</a:t>
            </a:r>
            <a:r>
              <a:rPr lang="en-US" altLang="zh-TW" sz="2600" dirty="0"/>
              <a:t> </a:t>
            </a:r>
            <a:r>
              <a:rPr lang="zh-TW" altLang="en-US" sz="2600" dirty="0"/>
              <a:t>博士在 </a:t>
            </a:r>
            <a:r>
              <a:rPr lang="en-US" altLang="zh-TW" sz="2600" dirty="0"/>
              <a:t>1979 </a:t>
            </a:r>
            <a:r>
              <a:rPr lang="zh-TW" altLang="en-US" sz="2600" dirty="0"/>
              <a:t>年的「</a:t>
            </a:r>
            <a:r>
              <a:rPr lang="en-US" altLang="zh-TW" sz="2600" dirty="0"/>
              <a:t>C with Classes</a:t>
            </a:r>
            <a:r>
              <a:rPr lang="zh-TW" altLang="en-US" sz="2600" dirty="0"/>
              <a:t>」的構想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語言中加入類別的概念</a:t>
            </a:r>
          </a:p>
          <a:p>
            <a:pPr lvl="1"/>
            <a:r>
              <a:rPr lang="zh-TW" altLang="en-US" sz="2200" dirty="0"/>
              <a:t>建立一個讓大型軟體的開發變得容易而且又有效能的程式語言</a:t>
            </a:r>
          </a:p>
          <a:p>
            <a:pPr lvl="1"/>
            <a:r>
              <a:rPr lang="zh-TW" altLang="en-US" sz="2200" dirty="0"/>
              <a:t>選擇 </a:t>
            </a:r>
            <a:r>
              <a:rPr lang="en-US" altLang="zh-TW" sz="2200" dirty="0"/>
              <a:t>C </a:t>
            </a:r>
            <a:r>
              <a:rPr lang="zh-TW" altLang="en-US" sz="2200" dirty="0"/>
              <a:t>的原因：執行效能高、可移植性強而且適於各種用途</a:t>
            </a:r>
          </a:p>
          <a:p>
            <a:r>
              <a:rPr lang="en-US" altLang="zh-TW" sz="2600" dirty="0"/>
              <a:t>C++ </a:t>
            </a:r>
            <a:r>
              <a:rPr lang="zh-TW" altLang="en-US" sz="2600" dirty="0"/>
              <a:t>正式定名</a:t>
            </a:r>
          </a:p>
          <a:p>
            <a:pPr lvl="1"/>
            <a:r>
              <a:rPr lang="en-US" altLang="zh-TW" sz="2200" dirty="0"/>
              <a:t>1983</a:t>
            </a:r>
            <a:r>
              <a:rPr lang="zh-TW" altLang="en-US" sz="2200" dirty="0"/>
              <a:t>年 </a:t>
            </a:r>
            <a:r>
              <a:rPr lang="en-US" altLang="zh-TW" sz="2200" dirty="0"/>
              <a:t>Rick </a:t>
            </a:r>
            <a:r>
              <a:rPr lang="en-US" altLang="zh-TW" sz="2200" dirty="0" err="1"/>
              <a:t>Mascitti</a:t>
            </a:r>
            <a:r>
              <a:rPr lang="en-US" altLang="zh-TW" sz="2200" dirty="0"/>
              <a:t> </a:t>
            </a:r>
            <a:r>
              <a:rPr lang="zh-TW" altLang="en-US" sz="2200" dirty="0"/>
              <a:t>正式取名為 </a:t>
            </a:r>
            <a:r>
              <a:rPr lang="en-US" altLang="zh-TW" sz="2200" dirty="0"/>
              <a:t>( C plus </a:t>
            </a:r>
            <a:r>
              <a:rPr lang="en-US" altLang="zh-TW" sz="2200" dirty="0" err="1"/>
              <a:t>plus</a:t>
            </a:r>
            <a:r>
              <a:rPr lang="en-US" altLang="zh-TW" sz="2200" dirty="0"/>
              <a:t>)</a:t>
            </a:r>
          </a:p>
          <a:p>
            <a:pPr lvl="2"/>
            <a:r>
              <a:rPr lang="en-US" altLang="zh-TW" sz="2100" dirty="0"/>
              <a:t>++ </a:t>
            </a:r>
            <a:r>
              <a:rPr lang="zh-TW" altLang="en-US" sz="2100" dirty="0"/>
              <a:t>在 </a:t>
            </a:r>
            <a:r>
              <a:rPr lang="en-US" altLang="zh-TW" sz="2100" dirty="0"/>
              <a:t>C </a:t>
            </a:r>
            <a:r>
              <a:rPr lang="zh-TW" altLang="en-US" sz="2100" dirty="0"/>
              <a:t>的語法中代表變數內容增加的意思</a:t>
            </a:r>
          </a:p>
          <a:p>
            <a:pPr lvl="2"/>
            <a:r>
              <a:rPr lang="zh-TW" altLang="en-US" sz="2100" dirty="0"/>
              <a:t>「</a:t>
            </a:r>
            <a:r>
              <a:rPr lang="en-US" altLang="zh-TW" sz="2100" dirty="0"/>
              <a:t>+</a:t>
            </a:r>
            <a:r>
              <a:rPr lang="zh-TW" altLang="en-US" sz="2100" dirty="0"/>
              <a:t>」也代表電腦程式提升的意義。</a:t>
            </a:r>
          </a:p>
          <a:p>
            <a:pPr lvl="1"/>
            <a:r>
              <a:rPr lang="zh-TW" altLang="en-US" sz="2200" dirty="0"/>
              <a:t>新增功能被加入：虛擬函式</a:t>
            </a:r>
            <a:r>
              <a:rPr lang="en-US" altLang="zh-TW" sz="2200" dirty="0"/>
              <a:t>(virtual function)</a:t>
            </a:r>
            <a:r>
              <a:rPr lang="zh-TW" altLang="en-US" sz="2200" dirty="0"/>
              <a:t>、運算子多載</a:t>
            </a:r>
            <a:r>
              <a:rPr lang="en-US" altLang="zh-TW" sz="2200" dirty="0"/>
              <a:t>(operator overloading)</a:t>
            </a:r>
            <a:r>
              <a:rPr lang="zh-TW" altLang="en-US" sz="2200" dirty="0"/>
              <a:t>、參照</a:t>
            </a:r>
            <a:r>
              <a:rPr lang="en-US" altLang="zh-TW" sz="2200" dirty="0"/>
              <a:t>(references)…</a:t>
            </a:r>
            <a:r>
              <a:rPr lang="zh-TW" altLang="en-US" sz="2200" dirty="0"/>
              <a:t>等等</a:t>
            </a:r>
          </a:p>
          <a:p>
            <a:pPr lvl="2"/>
            <a:r>
              <a:rPr lang="zh-TW" altLang="en-US" sz="2100" dirty="0"/>
              <a:t>（嗚嗚！看到更抽象的名詞了！）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7ED1-0913-46E9-8565-6FB984202880}" type="slidenum">
              <a:rPr lang="en-US" altLang="zh-TW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73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與 </a:t>
            </a:r>
            <a:r>
              <a:rPr lang="en-US" altLang="zh-TW" sz="3500"/>
              <a:t>C++ </a:t>
            </a:r>
            <a:r>
              <a:rPr lang="zh-TW" altLang="en-US" sz="3500"/>
              <a:t>語言的起源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更詳盡的 </a:t>
            </a:r>
            <a:r>
              <a:rPr lang="en-US" altLang="zh-TW" dirty="0"/>
              <a:t>C </a:t>
            </a:r>
            <a:r>
              <a:rPr lang="zh-TW" altLang="en-US" dirty="0"/>
              <a:t>與 </a:t>
            </a:r>
            <a:r>
              <a:rPr lang="en-US" altLang="zh-TW" dirty="0"/>
              <a:t>C++ </a:t>
            </a:r>
            <a:r>
              <a:rPr lang="zh-TW" altLang="en-US" dirty="0"/>
              <a:t>的發展歷史</a:t>
            </a:r>
          </a:p>
          <a:p>
            <a:pPr lvl="1"/>
            <a:r>
              <a:rPr lang="zh-TW" altLang="en-US" dirty="0"/>
              <a:t>中文的維基百科網站上以「</a:t>
            </a:r>
            <a:r>
              <a:rPr lang="en-US" altLang="zh-TW" dirty="0"/>
              <a:t>C </a:t>
            </a:r>
            <a:r>
              <a:rPr lang="zh-TW" altLang="en-US" dirty="0"/>
              <a:t>語言」跟「</a:t>
            </a:r>
            <a:r>
              <a:rPr lang="en-US" altLang="zh-TW" dirty="0"/>
              <a:t>C++ </a:t>
            </a:r>
            <a:r>
              <a:rPr lang="zh-TW" altLang="en-US" dirty="0"/>
              <a:t>語言」當成關鍵字去查詢</a:t>
            </a:r>
          </a:p>
          <a:p>
            <a:r>
              <a:rPr lang="zh-TW" altLang="en-US" dirty="0"/>
              <a:t>程式語言的發展歷史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rigaux.org/language-study/diagram-light.png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這裡</a:t>
            </a:r>
            <a:r>
              <a:rPr lang="zh-TW" altLang="en-US" dirty="0"/>
              <a:t>有完整的發展圖與說明</a:t>
            </a:r>
          </a:p>
          <a:p>
            <a:endParaRPr lang="en-US" alt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84F7-54EF-4E74-BCBE-123E2D0E21FC}" type="slidenum">
              <a:rPr lang="en-US" altLang="zh-TW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63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語言的特性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/>
              <a:t>執行效能高與可攜性高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語言所開發的程式，只需（甚至不用）做部分修改就能在不同的平台</a:t>
            </a:r>
            <a:r>
              <a:rPr lang="en-US" altLang="zh-TW" sz="2200" dirty="0"/>
              <a:t>(</a:t>
            </a:r>
            <a:r>
              <a:rPr lang="zh-TW" altLang="en-US" sz="2200" dirty="0"/>
              <a:t>如：</a:t>
            </a:r>
            <a:r>
              <a:rPr lang="en-US" altLang="zh-TW" sz="2200" dirty="0" err="1"/>
              <a:t>Liunx</a:t>
            </a:r>
            <a:r>
              <a:rPr lang="en-US" altLang="zh-TW" sz="2200" dirty="0"/>
              <a:t> </a:t>
            </a:r>
            <a:r>
              <a:rPr lang="zh-TW" altLang="en-US" sz="2200" dirty="0"/>
              <a:t>或 </a:t>
            </a:r>
            <a:r>
              <a:rPr lang="en-US" altLang="zh-TW" sz="2200" dirty="0"/>
              <a:t>Unix )</a:t>
            </a:r>
            <a:r>
              <a:rPr lang="zh-TW" altLang="en-US" sz="2200" dirty="0"/>
              <a:t>上被編譯且執行</a:t>
            </a:r>
          </a:p>
          <a:p>
            <a:r>
              <a:rPr lang="en-US" altLang="zh-TW" sz="2600" dirty="0"/>
              <a:t>ANSI C </a:t>
            </a:r>
            <a:r>
              <a:rPr lang="zh-TW" altLang="en-US" sz="2600" dirty="0"/>
              <a:t>只規範了 </a:t>
            </a:r>
            <a:r>
              <a:rPr lang="en-US" altLang="zh-TW" sz="2600" dirty="0"/>
              <a:t>32 </a:t>
            </a:r>
            <a:r>
              <a:rPr lang="zh-TW" altLang="en-US" sz="2600" dirty="0"/>
              <a:t>個</a:t>
            </a:r>
            <a:r>
              <a:rPr lang="zh-TW" altLang="en-US" sz="2600" dirty="0">
                <a:solidFill>
                  <a:srgbClr val="FF0066"/>
                </a:solidFill>
              </a:rPr>
              <a:t>關鍵字</a:t>
            </a:r>
            <a:r>
              <a:rPr lang="zh-TW" altLang="en-US" sz="2600" dirty="0"/>
              <a:t>（</a:t>
            </a:r>
            <a:r>
              <a:rPr lang="en-US" altLang="zh-TW" sz="2600" dirty="0"/>
              <a:t>keywords</a:t>
            </a:r>
            <a:r>
              <a:rPr lang="zh-TW" altLang="en-US" sz="2600" dirty="0"/>
              <a:t>）</a:t>
            </a:r>
          </a:p>
          <a:p>
            <a:pPr lvl="1"/>
            <a:r>
              <a:rPr lang="zh-TW" altLang="en-US" sz="2200" dirty="0"/>
              <a:t>變數與函式命名有更多</a:t>
            </a:r>
            <a:r>
              <a:rPr lang="zh-TW" altLang="en-US" sz="2200" dirty="0" smtClean="0"/>
              <a:t>彈性</a:t>
            </a:r>
            <a:endParaRPr lang="en-US" altLang="zh-TW" sz="2200" dirty="0"/>
          </a:p>
          <a:p>
            <a:r>
              <a:rPr lang="zh-TW" altLang="en-US" sz="2600" dirty="0"/>
              <a:t>字元（</a:t>
            </a:r>
            <a:r>
              <a:rPr lang="en-US" altLang="zh-TW" sz="2600" dirty="0"/>
              <a:t>char</a:t>
            </a:r>
            <a:r>
              <a:rPr lang="zh-TW" altLang="en-US" sz="2600" dirty="0"/>
              <a:t>）與整數（</a:t>
            </a:r>
            <a:r>
              <a:rPr lang="en-US" altLang="zh-TW" sz="2600" dirty="0"/>
              <a:t>integer</a:t>
            </a:r>
            <a:r>
              <a:rPr lang="zh-TW" altLang="en-US" sz="2600" dirty="0"/>
              <a:t>）可直接轉換</a:t>
            </a:r>
          </a:p>
          <a:p>
            <a:pPr lvl="1"/>
            <a:r>
              <a:rPr lang="zh-TW" altLang="en-US" sz="2200" dirty="0"/>
              <a:t>邏輯判斷的運用更加的</a:t>
            </a:r>
            <a:r>
              <a:rPr lang="zh-TW" altLang="en-US" sz="2200" dirty="0" smtClean="0"/>
              <a:t>方便</a:t>
            </a:r>
            <a:endParaRPr lang="zh-TW" altLang="en-US" sz="2200" dirty="0"/>
          </a:p>
          <a:p>
            <a:r>
              <a:rPr lang="zh-TW" altLang="en-US" sz="2600" dirty="0"/>
              <a:t>非常適合</a:t>
            </a:r>
          </a:p>
          <a:p>
            <a:pPr lvl="1"/>
            <a:r>
              <a:rPr lang="zh-TW" altLang="en-US" sz="2200" dirty="0"/>
              <a:t>由上而下的設計概念（</a:t>
            </a:r>
            <a:r>
              <a:rPr lang="en-US" altLang="zh-TW" sz="2200" dirty="0"/>
              <a:t>top-down planning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pPr lvl="1"/>
            <a:r>
              <a:rPr lang="zh-TW" altLang="en-US" sz="2200" dirty="0"/>
              <a:t>結構化程式設計（</a:t>
            </a:r>
            <a:r>
              <a:rPr lang="en-US" altLang="zh-TW" sz="2200" dirty="0"/>
              <a:t>structured Programming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pPr lvl="1"/>
            <a:r>
              <a:rPr lang="zh-TW" altLang="en-US" sz="2200" dirty="0"/>
              <a:t>模組化的設計（</a:t>
            </a:r>
            <a:r>
              <a:rPr lang="en-US" altLang="zh-TW" sz="2200" dirty="0"/>
              <a:t>modular design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endParaRPr lang="en-US" altLang="zh-TW" sz="2600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024D-E487-43AE-9073-64BFAF4F76BE}" type="slidenum">
              <a:rPr lang="en-US" altLang="zh-TW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73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語言的特性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/>
              <a:t>執行效能高與可攜性高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語言所開發的程式，只需（甚至不用）做部分修改就能在不同的平台</a:t>
            </a:r>
            <a:r>
              <a:rPr lang="en-US" altLang="zh-TW" sz="2200" dirty="0"/>
              <a:t>(</a:t>
            </a:r>
            <a:r>
              <a:rPr lang="zh-TW" altLang="en-US" sz="2200" dirty="0"/>
              <a:t>如：</a:t>
            </a:r>
            <a:r>
              <a:rPr lang="en-US" altLang="zh-TW" sz="2200" dirty="0" err="1"/>
              <a:t>Liunx</a:t>
            </a:r>
            <a:r>
              <a:rPr lang="en-US" altLang="zh-TW" sz="2200" dirty="0"/>
              <a:t> </a:t>
            </a:r>
            <a:r>
              <a:rPr lang="zh-TW" altLang="en-US" sz="2200" dirty="0"/>
              <a:t>或 </a:t>
            </a:r>
            <a:r>
              <a:rPr lang="en-US" altLang="zh-TW" sz="2200" dirty="0"/>
              <a:t>Unix )</a:t>
            </a:r>
            <a:r>
              <a:rPr lang="zh-TW" altLang="en-US" sz="2200" dirty="0"/>
              <a:t>上被編譯且執行</a:t>
            </a:r>
          </a:p>
          <a:p>
            <a:r>
              <a:rPr lang="en-US" altLang="zh-TW" sz="2600" dirty="0"/>
              <a:t>ANSI C </a:t>
            </a:r>
            <a:r>
              <a:rPr lang="zh-TW" altLang="en-US" sz="2600" dirty="0"/>
              <a:t>只規範了 </a:t>
            </a:r>
            <a:r>
              <a:rPr lang="en-US" altLang="zh-TW" sz="2600" dirty="0"/>
              <a:t>32 </a:t>
            </a:r>
            <a:r>
              <a:rPr lang="zh-TW" altLang="en-US" sz="2600" dirty="0"/>
              <a:t>個</a:t>
            </a:r>
            <a:r>
              <a:rPr lang="zh-TW" altLang="en-US" sz="2600" dirty="0">
                <a:solidFill>
                  <a:srgbClr val="FF0066"/>
                </a:solidFill>
              </a:rPr>
              <a:t>關鍵字</a:t>
            </a:r>
            <a:r>
              <a:rPr lang="zh-TW" altLang="en-US" sz="2600" dirty="0"/>
              <a:t>（</a:t>
            </a:r>
            <a:r>
              <a:rPr lang="en-US" altLang="zh-TW" sz="2600" dirty="0"/>
              <a:t>keywords</a:t>
            </a:r>
            <a:r>
              <a:rPr lang="zh-TW" altLang="en-US" sz="2600" dirty="0"/>
              <a:t>）</a:t>
            </a:r>
          </a:p>
          <a:p>
            <a:pPr lvl="1"/>
            <a:r>
              <a:rPr lang="zh-TW" altLang="en-US" sz="2200" dirty="0"/>
              <a:t>變數與函式命名有更多</a:t>
            </a:r>
            <a:r>
              <a:rPr lang="zh-TW" altLang="en-US" sz="2200" dirty="0" smtClean="0"/>
              <a:t>彈性</a:t>
            </a:r>
            <a:endParaRPr lang="en-US" altLang="zh-TW" sz="2200" dirty="0"/>
          </a:p>
          <a:p>
            <a:r>
              <a:rPr lang="zh-TW" altLang="en-US" sz="2600" dirty="0"/>
              <a:t>字元（</a:t>
            </a:r>
            <a:r>
              <a:rPr lang="en-US" altLang="zh-TW" sz="2600" dirty="0"/>
              <a:t>char</a:t>
            </a:r>
            <a:r>
              <a:rPr lang="zh-TW" altLang="en-US" sz="2600" dirty="0"/>
              <a:t>）與整數（</a:t>
            </a:r>
            <a:r>
              <a:rPr lang="en-US" altLang="zh-TW" sz="2600" dirty="0"/>
              <a:t>integer</a:t>
            </a:r>
            <a:r>
              <a:rPr lang="zh-TW" altLang="en-US" sz="2600" dirty="0"/>
              <a:t>）可直接轉換</a:t>
            </a:r>
          </a:p>
          <a:p>
            <a:pPr lvl="1"/>
            <a:r>
              <a:rPr lang="zh-TW" altLang="en-US" sz="2200" dirty="0"/>
              <a:t>邏輯判斷的運用更加的</a:t>
            </a:r>
            <a:r>
              <a:rPr lang="zh-TW" altLang="en-US" sz="2200" dirty="0" smtClean="0"/>
              <a:t>方便</a:t>
            </a:r>
            <a:endParaRPr lang="zh-TW" altLang="en-US" sz="2200" dirty="0"/>
          </a:p>
          <a:p>
            <a:r>
              <a:rPr lang="zh-TW" altLang="en-US" sz="2600" dirty="0"/>
              <a:t>非常適合</a:t>
            </a:r>
          </a:p>
          <a:p>
            <a:pPr lvl="1"/>
            <a:r>
              <a:rPr lang="zh-TW" altLang="en-US" sz="2200" dirty="0"/>
              <a:t>由上而下的設計概念（</a:t>
            </a:r>
            <a:r>
              <a:rPr lang="en-US" altLang="zh-TW" sz="2200" dirty="0"/>
              <a:t>top-down planning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pPr lvl="1"/>
            <a:r>
              <a:rPr lang="zh-TW" altLang="en-US" sz="2200" dirty="0"/>
              <a:t>結構化程式設計（</a:t>
            </a:r>
            <a:r>
              <a:rPr lang="en-US" altLang="zh-TW" sz="2200" dirty="0"/>
              <a:t>structured Programming</a:t>
            </a:r>
            <a:r>
              <a:rPr lang="zh-TW" altLang="en-US" sz="2200" dirty="0" smtClean="0"/>
              <a:t>）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模組化</a:t>
            </a:r>
            <a:r>
              <a:rPr lang="zh-TW" altLang="en-US" sz="2200" dirty="0"/>
              <a:t>的設計（</a:t>
            </a:r>
            <a:r>
              <a:rPr lang="en-US" altLang="zh-TW" sz="2200" dirty="0"/>
              <a:t>modular design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endParaRPr lang="en-US" altLang="zh-TW" sz="2600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024D-E487-43AE-9073-64BFAF4F76BE}" type="slidenum">
              <a:rPr lang="en-US" altLang="zh-TW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語言的特性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透過結構（</a:t>
            </a:r>
            <a:r>
              <a:rPr lang="en-US" altLang="zh-TW" dirty="0" err="1"/>
              <a:t>struct</a:t>
            </a:r>
            <a:r>
              <a:rPr lang="zh-TW" altLang="en-US" dirty="0"/>
              <a:t>）來組合不同的變數</a:t>
            </a:r>
          </a:p>
          <a:p>
            <a:pPr lvl="1"/>
            <a:r>
              <a:rPr lang="zh-TW" altLang="en-US" dirty="0"/>
              <a:t>可衍生出更有用的資料型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r>
              <a:rPr lang="zh-TW" altLang="en-US" dirty="0" smtClean="0"/>
              <a:t>函</a:t>
            </a:r>
            <a:r>
              <a:rPr lang="zh-TW" altLang="en-US" dirty="0"/>
              <a:t>式在呼叫時，可以在引數上使用傳值呼叫</a:t>
            </a:r>
            <a:r>
              <a:rPr lang="en-US" altLang="zh-TW" dirty="0"/>
              <a:t>(call-by-value)</a:t>
            </a:r>
            <a:r>
              <a:rPr lang="zh-TW" altLang="en-US" dirty="0"/>
              <a:t>的傳值</a:t>
            </a:r>
            <a:r>
              <a:rPr lang="en-US" altLang="zh-TW" dirty="0"/>
              <a:t>(pass by value)</a:t>
            </a:r>
            <a:r>
              <a:rPr lang="zh-TW" altLang="en-US" dirty="0"/>
              <a:t>或傳指標</a:t>
            </a:r>
            <a:r>
              <a:rPr lang="en-US" altLang="zh-TW" dirty="0"/>
              <a:t>(pass by pointer)</a:t>
            </a:r>
          </a:p>
          <a:p>
            <a:pPr lvl="1"/>
            <a:r>
              <a:rPr lang="zh-TW" altLang="en-US" dirty="0"/>
              <a:t>函式的運用更有</a:t>
            </a:r>
            <a:r>
              <a:rPr lang="zh-TW" altLang="en-US" dirty="0" smtClean="0"/>
              <a:t>彈性</a:t>
            </a:r>
            <a:endParaRPr lang="zh-TW" altLang="en-US" dirty="0"/>
          </a:p>
          <a:p>
            <a:r>
              <a:rPr lang="zh-TW" altLang="en-US" dirty="0"/>
              <a:t>巨集與前置處理器（</a:t>
            </a:r>
            <a:r>
              <a:rPr lang="en-US" altLang="zh-TW" dirty="0"/>
              <a:t>preprocessor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讓程式撰寫更加簡潔而且容易</a:t>
            </a:r>
            <a:r>
              <a:rPr lang="zh-TW" altLang="en-US" dirty="0" smtClean="0"/>
              <a:t>維護</a:t>
            </a:r>
            <a:endParaRPr lang="zh-TW" altLang="en-US" dirty="0"/>
          </a:p>
          <a:p>
            <a:r>
              <a:rPr lang="zh-TW" altLang="en-US" dirty="0"/>
              <a:t>指標（</a:t>
            </a:r>
            <a:r>
              <a:rPr lang="en-US" altLang="zh-TW" dirty="0"/>
              <a:t>pointer</a:t>
            </a:r>
            <a:r>
              <a:rPr lang="zh-TW" altLang="en-US" dirty="0"/>
              <a:t>）與動態記憶體存取</a:t>
            </a:r>
          </a:p>
          <a:p>
            <a:pPr lvl="1"/>
            <a:r>
              <a:rPr lang="zh-TW" altLang="en-US" dirty="0"/>
              <a:t>記憶體的低階控制變得更方便而且</a:t>
            </a:r>
            <a:r>
              <a:rPr lang="zh-TW" altLang="en-US" dirty="0" smtClean="0"/>
              <a:t>有效率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E921-FF48-4848-BE18-40442CF0C17B}" type="slidenum">
              <a:rPr lang="en-US" altLang="zh-TW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1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</a:t>
            </a:r>
            <a:r>
              <a:rPr lang="zh-TW" altLang="en-US" dirty="0"/>
              <a:t>輸出？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的簡易使用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printf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zh-TW" altLang="en-US" dirty="0"/>
              <a:t>使用的</a:t>
            </a:r>
            <a:r>
              <a:rPr lang="zh-TW" altLang="en-US" dirty="0" smtClean="0"/>
              <a:t>語法：</a:t>
            </a:r>
            <a:endParaRPr lang="zh-TW" altLang="en-US" dirty="0"/>
          </a:p>
          <a:p>
            <a:r>
              <a:rPr lang="zh-TW" altLang="en-US" dirty="0" smtClean="0"/>
              <a:t>簡易</a:t>
            </a:r>
            <a:r>
              <a:rPr lang="zh-TW" altLang="en-US" dirty="0"/>
              <a:t>範例：</a:t>
            </a:r>
            <a:endParaRPr lang="en-US" altLang="zh-TW" dirty="0" smtClean="0"/>
          </a:p>
          <a:p>
            <a:r>
              <a:rPr lang="zh-TW" altLang="en-US" dirty="0" smtClean="0"/>
              <a:t>括號內的叫做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，放的是想輸出在畫面的相關內容。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“</a:t>
            </a:r>
            <a:r>
              <a:rPr lang="zh-TW" altLang="en-US" dirty="0" smtClean="0">
                <a:solidFill>
                  <a:srgbClr val="00B050"/>
                </a:solidFill>
              </a:rPr>
              <a:t>格式化輸出字串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</a:t>
            </a:r>
            <a:r>
              <a:rPr lang="zh-TW" altLang="en-US" dirty="0"/>
              <a:t>第一個</a:t>
            </a:r>
            <a:r>
              <a:rPr lang="zh-TW" altLang="en-US" dirty="0" smtClean="0"/>
              <a:t>是字串，用來描述輸出的畫面內容與格式。</a:t>
            </a:r>
            <a:endParaRPr lang="en-US" altLang="zh-TW" dirty="0" smtClean="0"/>
          </a:p>
          <a:p>
            <a:r>
              <a:rPr lang="zh-TW" altLang="en-US" dirty="0"/>
              <a:t>字串最後面的</a:t>
            </a:r>
            <a:r>
              <a:rPr lang="en-US" altLang="zh-TW" b="1" dirty="0">
                <a:solidFill>
                  <a:srgbClr val="FF0000"/>
                </a:solidFill>
              </a:rPr>
              <a:t>\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/>
              <a:t>是換行的意思。</a:t>
            </a:r>
            <a:endParaRPr lang="en-US" altLang="zh-TW" dirty="0" smtClean="0"/>
          </a:p>
          <a:p>
            <a:r>
              <a:rPr lang="zh-TW" altLang="en-US" dirty="0"/>
              <a:t>參數</a:t>
            </a:r>
            <a:r>
              <a:rPr lang="en-US" altLang="zh-TW" dirty="0"/>
              <a:t>1,</a:t>
            </a:r>
            <a:r>
              <a:rPr lang="zh-TW" altLang="en-US" dirty="0"/>
              <a:t>參數</a:t>
            </a:r>
            <a:r>
              <a:rPr lang="en-US" altLang="zh-TW" dirty="0" smtClean="0"/>
              <a:t>2…</a:t>
            </a:r>
            <a:r>
              <a:rPr lang="zh-TW" altLang="en-US" dirty="0" smtClean="0"/>
              <a:t>非</a:t>
            </a:r>
            <a:r>
              <a:rPr lang="zh-TW" altLang="en-US" dirty="0"/>
              <a:t>必要，可能沒有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u="sng" dirty="0" smtClean="0"/>
              <a:t>詳細用法在後面補充。</a:t>
            </a:r>
            <a:endParaRPr lang="en-US" altLang="zh-TW" b="1" u="sng" dirty="0" smtClean="0"/>
          </a:p>
        </p:txBody>
      </p:sp>
      <p:sp>
        <p:nvSpPr>
          <p:cNvPr id="4" name="矩形 3"/>
          <p:cNvSpPr/>
          <p:nvPr/>
        </p:nvSpPr>
        <p:spPr>
          <a:xfrm>
            <a:off x="2510515" y="2594446"/>
            <a:ext cx="45740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printf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92D050"/>
                </a:solidFill>
              </a:rPr>
              <a:t>“</a:t>
            </a:r>
            <a:r>
              <a:rPr lang="zh-TW" altLang="en-US" dirty="0">
                <a:solidFill>
                  <a:srgbClr val="92D050"/>
                </a:solidFill>
              </a:rPr>
              <a:t>格式化輸出字串</a:t>
            </a:r>
            <a:r>
              <a:rPr lang="en-US" altLang="zh-TW" dirty="0">
                <a:solidFill>
                  <a:srgbClr val="92D050"/>
                </a:solidFill>
              </a:rPr>
              <a:t>"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2,...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09" y="2997704"/>
            <a:ext cx="4133850" cy="314325"/>
          </a:xfrm>
          <a:prstGeom prst="rect">
            <a:avLst/>
          </a:prstGeom>
        </p:spPr>
      </p:pic>
      <p:graphicFrame>
        <p:nvGraphicFramePr>
          <p:cNvPr id="6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55982"/>
              </p:ext>
            </p:extLst>
          </p:nvPr>
        </p:nvGraphicFramePr>
        <p:xfrm>
          <a:off x="6471855" y="4628328"/>
          <a:ext cx="4208337" cy="1746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513">
                  <a:extLst>
                    <a:ext uri="{9D8B030D-6E8A-4147-A177-3AD203B41FA5}">
                      <a16:colId xmlns:a16="http://schemas.microsoft.com/office/drawing/2014/main" val="2535986265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832278316"/>
                    </a:ext>
                  </a:extLst>
                </a:gridCol>
              </a:tblGrid>
              <a:tr h="33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+mn-ea"/>
                          <a:ea typeface="+mn-ea"/>
                        </a:rPr>
                        <a:t>控制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</a:rPr>
                        <a:t>字元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96676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整數的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輸出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6131"/>
                  </a:ext>
                </a:extLst>
              </a:tr>
              <a:tr h="491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浮點數的輸出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以小數形式輸出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8451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用來輸出字串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6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3010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使用。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/>
              <a:t>才會換行，否則會一直往右邊長出去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關於控制字元，後面有補充。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23011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4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學程式的順序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第一步最重要，先把一個最簡易程式寫好，並執行起來，看到結果。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這是確認工具跟環境已經正確。也就是所謂的工欲善其事</a:t>
            </a:r>
            <a:r>
              <a:rPr lang="zh-TW" altLang="en-US" dirty="0"/>
              <a:t>必先利其器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第二步，</a:t>
            </a:r>
            <a:r>
              <a:rPr lang="zh-TW" altLang="en-US" b="1" dirty="0"/>
              <a:t>看懂</a:t>
            </a:r>
            <a:r>
              <a:rPr lang="zh-TW" altLang="en-US" dirty="0"/>
              <a:t>這個最簡單程式在做甚麼，以及程式</a:t>
            </a:r>
            <a:r>
              <a:rPr lang="zh-TW" altLang="en-US" dirty="0" smtClean="0"/>
              <a:t>架構。</a:t>
            </a:r>
            <a:endParaRPr lang="en-US" altLang="zh-TW" dirty="0" smtClean="0"/>
          </a:p>
          <a:p>
            <a:pPr lvl="1"/>
            <a:r>
              <a:rPr lang="zh-TW" altLang="en-US" dirty="0"/>
              <a:t>就像你拿到</a:t>
            </a:r>
            <a:r>
              <a:rPr lang="zh-TW" altLang="en-US" dirty="0" smtClean="0"/>
              <a:t>一個電視遙控器，先學會的大多是開與關。</a:t>
            </a:r>
            <a:endParaRPr lang="en-US" altLang="zh-TW" dirty="0" smtClean="0"/>
          </a:p>
          <a:p>
            <a:pPr lvl="1"/>
            <a:r>
              <a:rPr lang="zh-TW" altLang="en-US" dirty="0"/>
              <a:t>程式先照著</a:t>
            </a:r>
            <a:r>
              <a:rPr lang="zh-TW" altLang="en-US" dirty="0" smtClean="0"/>
              <a:t>打，</a:t>
            </a:r>
            <a:r>
              <a:rPr lang="zh-TW" altLang="en-US" b="1" dirty="0" smtClean="0"/>
              <a:t>聽解說，看懂他！</a:t>
            </a:r>
            <a:endParaRPr lang="en-US" altLang="zh-TW" b="1" dirty="0" smtClean="0"/>
          </a:p>
          <a:p>
            <a:r>
              <a:rPr lang="zh-TW" altLang="en-US" dirty="0"/>
              <a:t>第三</a:t>
            </a:r>
            <a:r>
              <a:rPr lang="zh-TW" altLang="en-US" dirty="0" smtClean="0"/>
              <a:t>步之後，開始把骨架建構起來，再添肉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 smtClean="0"/>
              <a:t>接下來才學大小聲、換台、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/>
              <a:t>不要</a:t>
            </a:r>
            <a:r>
              <a:rPr lang="zh-TW" altLang="en-US" dirty="0" smtClean="0"/>
              <a:t>心急怎麼只會一點點，還有好多</a:t>
            </a:r>
            <a:r>
              <a:rPr lang="zh-TW" altLang="en-US" dirty="0"/>
              <a:t>都</a:t>
            </a:r>
            <a:r>
              <a:rPr lang="zh-TW" altLang="en-US" dirty="0" smtClean="0"/>
              <a:t>不會。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很多功能你一輩子都不會去學！可是不影響你用電視吧！？</a:t>
            </a:r>
            <a:endParaRPr lang="en-US" altLang="zh-TW" dirty="0" smtClean="0"/>
          </a:p>
          <a:p>
            <a:pPr lvl="1"/>
            <a:r>
              <a:rPr lang="zh-TW" altLang="en-US" dirty="0"/>
              <a:t>程式要精熟成為高手，要花時間慢慢戀的。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6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4136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poem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加上</a:t>
            </a:r>
            <a:r>
              <a:rPr lang="zh-TW" altLang="en-US" dirty="0">
                <a:solidFill>
                  <a:srgbClr val="C00000"/>
                </a:solidFill>
              </a:rPr>
              <a:t>輸入</a:t>
            </a:r>
            <a:r>
              <a:rPr lang="zh-TW" altLang="en-US" dirty="0"/>
              <a:t>吧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只輸出不輸入，就變成沒互動的自言自語了。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6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簡易用法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是一功能強大的綜合輸入函式。</a:t>
            </a:r>
            <a:endParaRPr lang="en-US" altLang="zh-TW" dirty="0"/>
          </a:p>
          <a:p>
            <a:r>
              <a:rPr lang="zh-TW" altLang="en-US" dirty="0"/>
              <a:t>使用的語法：</a:t>
            </a:r>
          </a:p>
          <a:p>
            <a:r>
              <a:rPr lang="zh-TW" altLang="en-US" dirty="0"/>
              <a:t>簡易範例：</a:t>
            </a:r>
            <a:endParaRPr lang="en-US" altLang="zh-TW" dirty="0"/>
          </a:p>
          <a:p>
            <a:r>
              <a:rPr lang="zh-TW" altLang="en-US" dirty="0"/>
              <a:t>括號內的叫做</a:t>
            </a:r>
            <a:r>
              <a:rPr lang="zh-TW" altLang="en-US" b="1" dirty="0">
                <a:solidFill>
                  <a:srgbClr val="C00000"/>
                </a:solidFill>
              </a:rPr>
              <a:t>參數</a:t>
            </a:r>
            <a:r>
              <a:rPr lang="zh-TW" altLang="en-US" dirty="0"/>
              <a:t>，放的</a:t>
            </a:r>
            <a:r>
              <a:rPr lang="zh-TW" altLang="en-US" dirty="0" smtClean="0"/>
              <a:t>是</a:t>
            </a:r>
            <a:r>
              <a:rPr lang="zh-TW" altLang="en-US" dirty="0"/>
              <a:t>關於輸入的內容說明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“</a:t>
            </a:r>
            <a:r>
              <a:rPr lang="zh-TW" altLang="en-US" dirty="0">
                <a:solidFill>
                  <a:srgbClr val="00B050"/>
                </a:solidFill>
              </a:rPr>
              <a:t>格式化</a:t>
            </a:r>
            <a:r>
              <a:rPr lang="zh-TW" altLang="en-US" dirty="0" smtClean="0">
                <a:solidFill>
                  <a:srgbClr val="00B050"/>
                </a:solidFill>
              </a:rPr>
              <a:t>輸入字串</a:t>
            </a:r>
            <a:r>
              <a:rPr lang="en-US" altLang="zh-TW" dirty="0">
                <a:solidFill>
                  <a:srgbClr val="00B050"/>
                </a:solidFill>
              </a:rPr>
              <a:t>”</a:t>
            </a:r>
            <a:r>
              <a:rPr lang="zh-TW" altLang="en-US" dirty="0"/>
              <a:t>，雙引號用來框住一段文字，在電腦領域叫做</a:t>
            </a:r>
            <a:r>
              <a:rPr lang="en-US" altLang="zh-TW" dirty="0"/>
              <a:t>”</a:t>
            </a:r>
            <a:r>
              <a:rPr lang="zh-TW" altLang="en-US" b="1" dirty="0">
                <a:solidFill>
                  <a:srgbClr val="C00000"/>
                </a:solidFill>
              </a:rPr>
              <a:t>字串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這個方法的參數第一個是字串，用來描述</a:t>
            </a:r>
            <a:r>
              <a:rPr lang="zh-TW" altLang="en-US" dirty="0" smtClean="0"/>
              <a:t>輸入的內容</a:t>
            </a:r>
            <a:r>
              <a:rPr lang="zh-TW" altLang="en-US" dirty="0"/>
              <a:t>與格式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一定有</a:t>
            </a:r>
            <a:r>
              <a:rPr lang="en-US" altLang="zh-TW" dirty="0" smtClean="0"/>
              <a:t>,</a:t>
            </a:r>
            <a:r>
              <a:rPr lang="zh-TW" altLang="en-US" dirty="0"/>
              <a:t>參數</a:t>
            </a:r>
            <a:r>
              <a:rPr lang="en-US" altLang="zh-TW" dirty="0" smtClean="0"/>
              <a:t>2,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3…</a:t>
            </a:r>
            <a:r>
              <a:rPr lang="zh-TW" altLang="en-US" dirty="0"/>
              <a:t>非必要，可能沒有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參數給的方式是要給</a:t>
            </a:r>
            <a:r>
              <a:rPr lang="zh-TW" altLang="en-US" b="1" dirty="0" smtClean="0"/>
              <a:t>指標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以後單元補充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b="1" u="sng" dirty="0"/>
              <a:t>詳細用法在後面補充。</a:t>
            </a:r>
            <a:endParaRPr lang="en-US" altLang="zh-TW" b="1" u="sng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08753" y="2549390"/>
            <a:ext cx="635622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urier New" pitchFamily="49" charset="0"/>
              </a:rPr>
              <a:t>scan</a:t>
            </a:r>
            <a:r>
              <a:rPr lang="en-US" altLang="zh-TW" noProof="1">
                <a:solidFill>
                  <a:srgbClr val="00B0F0"/>
                </a:solidFill>
                <a:latin typeface="Courier New" pitchFamily="49" charset="0"/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  <a:latin typeface="Courier New" pitchFamily="49" charset="0"/>
              </a:rPr>
              <a:t>“</a:t>
            </a:r>
            <a:r>
              <a:rPr lang="zh-TW" altLang="en-US" dirty="0" smtClean="0">
                <a:solidFill>
                  <a:srgbClr val="92D050"/>
                </a:solidFill>
                <a:latin typeface="Courier New" pitchFamily="49" charset="0"/>
              </a:rPr>
              <a:t>格式化輸入字串</a:t>
            </a:r>
            <a:r>
              <a:rPr lang="en-US" altLang="zh-TW" dirty="0" smtClean="0">
                <a:solidFill>
                  <a:srgbClr val="92D050"/>
                </a:solidFill>
                <a:latin typeface="Courier New" pitchFamily="49" charset="0"/>
              </a:rPr>
              <a:t>”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zh-TW" altLang="en-US" dirty="0" smtClean="0">
                <a:solidFill>
                  <a:srgbClr val="FFFF00"/>
                </a:solidFill>
                <a:latin typeface="Courier New" pitchFamily="49" charset="0"/>
              </a:rPr>
              <a:t>參數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FFFF00"/>
                </a:solidFill>
                <a:latin typeface="Courier New" pitchFamily="49" charset="0"/>
              </a:rPr>
              <a:t>[[,</a:t>
            </a:r>
            <a:r>
              <a:rPr lang="zh-TW" altLang="en-US" dirty="0">
                <a:solidFill>
                  <a:srgbClr val="FFFF00"/>
                </a:solidFill>
                <a:latin typeface="Courier New" pitchFamily="49" charset="0"/>
              </a:rPr>
              <a:t>參</a:t>
            </a:r>
            <a:r>
              <a:rPr lang="zh-TW" altLang="en-US" dirty="0" smtClean="0">
                <a:solidFill>
                  <a:srgbClr val="FFFF00"/>
                </a:solidFill>
                <a:latin typeface="Courier New" pitchFamily="49" charset="0"/>
              </a:rPr>
              <a:t>數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latin typeface="Courier New" pitchFamily="49" charset="0"/>
              </a:rPr>
              <a:t>][,</a:t>
            </a:r>
            <a:r>
              <a:rPr lang="zh-TW" altLang="en-US" dirty="0">
                <a:solidFill>
                  <a:srgbClr val="FFFF00"/>
                </a:solidFill>
                <a:latin typeface="Courier New" pitchFamily="49" charset="0"/>
              </a:rPr>
              <a:t>參</a:t>
            </a:r>
            <a:r>
              <a:rPr lang="zh-TW" altLang="en-US" dirty="0" smtClean="0">
                <a:solidFill>
                  <a:srgbClr val="FFFF00"/>
                </a:solidFill>
                <a:latin typeface="Courier New" pitchFamily="49" charset="0"/>
              </a:rPr>
              <a:t>數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</a:rPr>
              <a:t>3]…]</a:t>
            </a:r>
            <a:r>
              <a:rPr lang="en-US" altLang="zh-TW" noProof="1">
                <a:solidFill>
                  <a:schemeClr val="bg1"/>
                </a:solidFill>
                <a:latin typeface="Courier New" pitchFamily="49" charset="0"/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833" y="2964245"/>
            <a:ext cx="22525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urier New" pitchFamily="49" charset="0"/>
              </a:rPr>
              <a:t>scan</a:t>
            </a:r>
            <a:r>
              <a:rPr lang="en-US" altLang="zh-TW" noProof="1">
                <a:solidFill>
                  <a:srgbClr val="00B0F0"/>
                </a:solidFill>
                <a:latin typeface="Courier New" pitchFamily="49" charset="0"/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  <a:latin typeface="Courier New" pitchFamily="49" charset="0"/>
              </a:rPr>
              <a:t>“%</a:t>
            </a:r>
            <a:r>
              <a:rPr lang="en-US" altLang="zh-TW" dirty="0" err="1" smtClean="0">
                <a:solidFill>
                  <a:srgbClr val="92D050"/>
                </a:solidFill>
                <a:latin typeface="Courier New" pitchFamily="49" charset="0"/>
              </a:rPr>
              <a:t>d”</a:t>
            </a:r>
            <a:r>
              <a:rPr lang="en-US" altLang="zh-TW" dirty="0" err="1" smtClean="0">
                <a:solidFill>
                  <a:schemeClr val="bg1"/>
                </a:solidFill>
                <a:latin typeface="Courier New" pitchFamily="49" charset="0"/>
              </a:rPr>
              <a:t>,&amp;a</a:t>
            </a:r>
            <a:r>
              <a:rPr lang="en-US" altLang="zh-TW" noProof="1" smtClean="0">
                <a:solidFill>
                  <a:schemeClr val="bg1"/>
                </a:solidFill>
                <a:latin typeface="Courier New" pitchFamily="49" charset="0"/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358173"/>
              </p:ext>
            </p:extLst>
          </p:nvPr>
        </p:nvGraphicFramePr>
        <p:xfrm>
          <a:off x="7294815" y="4525244"/>
          <a:ext cx="3101913" cy="1746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081">
                  <a:extLst>
                    <a:ext uri="{9D8B030D-6E8A-4147-A177-3AD203B41FA5}">
                      <a16:colId xmlns:a16="http://schemas.microsoft.com/office/drawing/2014/main" val="2535986265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832278316"/>
                    </a:ext>
                  </a:extLst>
                </a:gridCol>
              </a:tblGrid>
              <a:tr h="33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+mn-ea"/>
                          <a:ea typeface="+mn-ea"/>
                        </a:rPr>
                        <a:t>控制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</a:rPr>
                        <a:t>字元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96676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整數的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輸</a:t>
                      </a: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入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6131"/>
                  </a:ext>
                </a:extLst>
              </a:tr>
              <a:tr h="491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浮點數的輸入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8451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用來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輸</a:t>
                      </a: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入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字串。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6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0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Hi~ </a:t>
            </a:r>
            <a:r>
              <a:rPr lang="zh-TW" altLang="en-US" b="1" i="1" dirty="0" smtClean="0"/>
              <a:t>名字</a:t>
            </a:r>
            <a:r>
              <a:rPr lang="zh-TW" altLang="en-US" dirty="0" smtClean="0"/>
              <a:t> 你好啊～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96000" y="2773237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你是誰？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Hi~ Jack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你好啊～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604136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SayHi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0" y="2339612"/>
            <a:ext cx="5362575" cy="326707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604182" y="3753236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04182" y="4505681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80" y="2339612"/>
            <a:ext cx="5363430" cy="1761363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6200000">
            <a:off x="2804839" y="5149222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6200000">
            <a:off x="5146235" y="5149221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加上註解吧！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41872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幫程式加註解很重要喔！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簡單註解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//</a:t>
            </a:r>
          </a:p>
          <a:p>
            <a:pPr lvl="1"/>
            <a:r>
              <a:rPr lang="zh-TW" altLang="en-US" dirty="0"/>
              <a:t>適合只註解</a:t>
            </a:r>
            <a:r>
              <a:rPr lang="zh-TW" altLang="en-US" dirty="0" smtClean="0"/>
              <a:t>一行的情況</a:t>
            </a:r>
            <a:endParaRPr lang="en-US" altLang="zh-TW" dirty="0" smtClean="0"/>
          </a:p>
          <a:p>
            <a:r>
              <a:rPr lang="zh-TW" altLang="en-US" dirty="0"/>
              <a:t>多行</a:t>
            </a:r>
            <a:r>
              <a:rPr lang="zh-TW" altLang="en-US" dirty="0" smtClean="0"/>
              <a:t>註解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/*……..*/</a:t>
            </a:r>
          </a:p>
          <a:p>
            <a:pPr lvl="1"/>
            <a:r>
              <a:rPr lang="zh-TW" altLang="en-US" dirty="0"/>
              <a:t>像</a:t>
            </a:r>
            <a:r>
              <a:rPr lang="zh-TW" altLang="en-US" dirty="0" smtClean="0"/>
              <a:t>括號一樣成對出現</a:t>
            </a:r>
            <a:endParaRPr lang="en-US" altLang="zh-TW" dirty="0" smtClean="0"/>
          </a:p>
          <a:p>
            <a:pPr lvl="1"/>
            <a:r>
              <a:rPr lang="zh-TW" altLang="en-US" dirty="0"/>
              <a:t>適合連續多行註解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14" y="1636776"/>
            <a:ext cx="7948793" cy="42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96000" y="2928685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90221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Multiply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8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84" y="2160589"/>
            <a:ext cx="4219575" cy="4267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86" y="2160589"/>
            <a:ext cx="5759958" cy="18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變數是甚麼？好吃嗎？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看過幾個簡單程式後，回頭把一些疑問解釋清楚吧！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78" y1="86086" x2="8778" y2="86086"/>
                        <a14:foregroundMark x1="80889" y1="26453" x2="80889" y2="26453"/>
                        <a14:foregroundMark x1="24111" y1="91743" x2="24111" y2="91743"/>
                        <a14:foregroundMark x1="19222" y1="88073" x2="19222" y2="88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619500" y="424053"/>
            <a:ext cx="85725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變數的概念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610434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維基百科：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變數（</a:t>
            </a:r>
            <a:r>
              <a:rPr lang="en-US" altLang="zh-TW" dirty="0" smtClean="0"/>
              <a:t>Variable</a:t>
            </a:r>
            <a:r>
              <a:rPr lang="zh-TW" altLang="en-US" dirty="0"/>
              <a:t>，</a:t>
            </a:r>
            <a:r>
              <a:rPr lang="en-US" altLang="zh-TW" dirty="0"/>
              <a:t>scalar</a:t>
            </a:r>
            <a:r>
              <a:rPr lang="zh-TW" altLang="en-US" dirty="0"/>
              <a:t>）是指一個包含部分已知或未知數值或資訊（即一個值）之</a:t>
            </a:r>
            <a:r>
              <a:rPr lang="zh-TW" altLang="en-US" b="1" dirty="0">
                <a:solidFill>
                  <a:srgbClr val="FF0000"/>
                </a:solidFill>
              </a:rPr>
              <a:t>儲存位址</a:t>
            </a:r>
            <a:r>
              <a:rPr lang="zh-TW" altLang="en-US" dirty="0" smtClean="0"/>
              <a:t>，以及</a:t>
            </a:r>
            <a:r>
              <a:rPr lang="zh-TW" altLang="en-US" dirty="0"/>
              <a:t>相對應之</a:t>
            </a:r>
            <a:r>
              <a:rPr lang="zh-TW" altLang="en-US" b="1" dirty="0">
                <a:solidFill>
                  <a:srgbClr val="FF0000"/>
                </a:solidFill>
              </a:rPr>
              <a:t>符號名</a:t>
            </a:r>
            <a:r>
              <a:rPr lang="zh-TW" altLang="en-US" dirty="0"/>
              <a:t>稱（識別字）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凡是你在程式</a:t>
            </a:r>
            <a:r>
              <a:rPr lang="zh-TW" altLang="en-US" dirty="0" smtClean="0"/>
              <a:t>中需要</a:t>
            </a:r>
            <a:r>
              <a:rPr lang="zh-TW" altLang="en-US" b="1" dirty="0" smtClean="0"/>
              <a:t>輸入輸出</a:t>
            </a:r>
            <a:r>
              <a:rPr lang="zh-TW" altLang="en-US" dirty="0" smtClean="0"/>
              <a:t>資料，或是運算時需要</a:t>
            </a:r>
            <a:r>
              <a:rPr lang="zh-TW" altLang="en-US" b="1" dirty="0" smtClean="0"/>
              <a:t>暫存資料</a:t>
            </a:r>
            <a:r>
              <a:rPr lang="zh-TW" altLang="en-US" dirty="0" smtClean="0"/>
              <a:t>，都需要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簡單說：變數就是幫你的程式記住一些資料的</a:t>
            </a:r>
            <a:r>
              <a:rPr lang="zh-TW" altLang="en-US" dirty="0" smtClean="0"/>
              <a:t>地方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為了程式中方便取用資料，需要幫變數取</a:t>
            </a:r>
            <a:r>
              <a:rPr lang="zh-TW" altLang="en-US" dirty="0" smtClean="0"/>
              <a:t>名字，也就是</a:t>
            </a:r>
            <a:r>
              <a:rPr lang="zh-TW" altLang="en-US" b="1" dirty="0" smtClean="0"/>
              <a:t>變數名稱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為了存放不同類型資料，變數會有不同資料格式，也就是</a:t>
            </a:r>
            <a:r>
              <a:rPr lang="zh-TW" altLang="en-US" b="1" dirty="0"/>
              <a:t>資料型態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37842"/>
              </p:ext>
            </p:extLst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2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程式一堆是依特定順序執行的指令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5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白話版變數說明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變數是用來儲存你希望電腦記住的東西。</a:t>
            </a:r>
            <a:endParaRPr lang="en-US" altLang="zh-TW" dirty="0"/>
          </a:p>
          <a:p>
            <a:pPr lvl="1"/>
            <a:r>
              <a:rPr lang="zh-TW" altLang="en-US" b="1" dirty="0"/>
              <a:t>輸入內容</a:t>
            </a:r>
            <a:r>
              <a:rPr lang="zh-TW" altLang="en-US" dirty="0"/>
              <a:t>：數字、名字、地址、身高、體重</a:t>
            </a:r>
            <a:r>
              <a:rPr lang="en-US" altLang="zh-TW" dirty="0"/>
              <a:t>……</a:t>
            </a:r>
          </a:p>
          <a:p>
            <a:pPr lvl="1"/>
            <a:r>
              <a:rPr lang="zh-TW" altLang="en-US" b="1" dirty="0"/>
              <a:t>運算中間值或結果</a:t>
            </a:r>
            <a:r>
              <a:rPr lang="zh-TW" altLang="en-US" dirty="0"/>
              <a:t>：</a:t>
            </a:r>
            <a:r>
              <a:rPr lang="en-US" altLang="zh-TW" dirty="0"/>
              <a:t>BMI</a:t>
            </a:r>
            <a:r>
              <a:rPr lang="zh-TW" altLang="en-US" dirty="0"/>
              <a:t>、總和、平均、</a:t>
            </a:r>
            <a:r>
              <a:rPr lang="en-US" altLang="zh-TW" dirty="0"/>
              <a:t>……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變數有不同型態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整數、浮點數、字元、字串、布林值、</a:t>
            </a:r>
            <a:r>
              <a:rPr lang="en-US" altLang="zh-TW" dirty="0"/>
              <a:t>…..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變數一定有名字</a:t>
            </a:r>
            <a:r>
              <a:rPr lang="zh-TW" altLang="en-US" dirty="0"/>
              <a:t>，以利程式中使用。</a:t>
            </a:r>
            <a:endParaRPr lang="en-US" altLang="zh-TW" dirty="0"/>
          </a:p>
          <a:p>
            <a:r>
              <a:rPr lang="zh-TW" altLang="en-US" u="sng" dirty="0"/>
              <a:t>變數要宣告後才能使用</a:t>
            </a:r>
            <a:r>
              <a:rPr lang="en-US" altLang="zh-TW" dirty="0"/>
              <a:t>(</a:t>
            </a:r>
            <a:r>
              <a:rPr lang="zh-TW" altLang="en-US" dirty="0"/>
              <a:t>新一代語言不一定</a:t>
            </a:r>
            <a:r>
              <a:rPr lang="en-US" altLang="zh-TW" dirty="0"/>
              <a:t>)</a:t>
            </a:r>
          </a:p>
          <a:p>
            <a:r>
              <a:rPr lang="zh-TW" altLang="en-US" u="sng" dirty="0"/>
              <a:t>變數最好都要初始化</a:t>
            </a:r>
            <a:r>
              <a:rPr lang="en-US" altLang="zh-TW" dirty="0"/>
              <a:t>(</a:t>
            </a:r>
            <a:r>
              <a:rPr lang="zh-TW" altLang="en-US" dirty="0"/>
              <a:t>設定原始內容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全域變數</a:t>
            </a:r>
            <a:r>
              <a:rPr lang="zh-TW" altLang="en-US" dirty="0"/>
              <a:t>、</a:t>
            </a:r>
            <a:r>
              <a:rPr lang="zh-TW" altLang="en-US" b="1" dirty="0"/>
              <a:t>類別變數</a:t>
            </a:r>
            <a:r>
              <a:rPr lang="zh-TW" altLang="en-US" dirty="0"/>
              <a:t>等分別，以後會再說明。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15329"/>
              </p:ext>
            </p:extLst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08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en-US" altLang="zh-TW" b="1" dirty="0" smtClean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 smtClean="0"/>
              <a:t>C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長度</a:t>
            </a:r>
            <a:r>
              <a:rPr lang="en-US" altLang="zh-TW" dirty="0" smtClean="0"/>
              <a:t>31</a:t>
            </a:r>
            <a:r>
              <a:rPr lang="zh-TW" altLang="en-US" dirty="0" smtClean="0"/>
              <a:t>自內有效，但最好不要超過</a:t>
            </a:r>
            <a:r>
              <a:rPr lang="en-US" altLang="zh-TW" b="1" dirty="0" smtClean="0"/>
              <a:t>8</a:t>
            </a:r>
            <a:r>
              <a:rPr lang="zh-TW" altLang="en-US" b="1" dirty="0" smtClean="0"/>
              <a:t>個字。</a:t>
            </a:r>
            <a:r>
              <a:rPr lang="zh-TW" altLang="en-US" dirty="0"/>
              <a:t>有些環境限制比較多。</a:t>
            </a:r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31873"/>
              </p:ext>
            </p:extLst>
          </p:nvPr>
        </p:nvGraphicFramePr>
        <p:xfrm>
          <a:off x="6232346" y="2283660"/>
          <a:ext cx="4948849" cy="2290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89533">
                  <a:extLst>
                    <a:ext uri="{9D8B030D-6E8A-4147-A177-3AD203B41FA5}">
                      <a16:colId xmlns:a16="http://schemas.microsoft.com/office/drawing/2014/main" val="1211128254"/>
                    </a:ext>
                  </a:extLst>
                </a:gridCol>
                <a:gridCol w="989533">
                  <a:extLst>
                    <a:ext uri="{9D8B030D-6E8A-4147-A177-3AD203B41FA5}">
                      <a16:colId xmlns:a16="http://schemas.microsoft.com/office/drawing/2014/main" val="3794374049"/>
                    </a:ext>
                  </a:extLst>
                </a:gridCol>
                <a:gridCol w="989533">
                  <a:extLst>
                    <a:ext uri="{9D8B030D-6E8A-4147-A177-3AD203B41FA5}">
                      <a16:colId xmlns:a16="http://schemas.microsoft.com/office/drawing/2014/main" val="1882791589"/>
                    </a:ext>
                  </a:extLst>
                </a:gridCol>
                <a:gridCol w="990125">
                  <a:extLst>
                    <a:ext uri="{9D8B030D-6E8A-4147-A177-3AD203B41FA5}">
                      <a16:colId xmlns:a16="http://schemas.microsoft.com/office/drawing/2014/main" val="777835039"/>
                    </a:ext>
                  </a:extLst>
                </a:gridCol>
                <a:gridCol w="990125">
                  <a:extLst>
                    <a:ext uri="{9D8B030D-6E8A-4147-A177-3AD203B41FA5}">
                      <a16:colId xmlns:a16="http://schemas.microsoft.com/office/drawing/2014/main" val="997069626"/>
                    </a:ext>
                  </a:extLst>
                </a:gridCol>
              </a:tblGrid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auto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break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case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const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1638561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continue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default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do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else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167480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enum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extern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float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for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goto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9072143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if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register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return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407772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short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signed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sizeof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static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struct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9082886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switch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typedef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union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unsigned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void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0387249"/>
                  </a:ext>
                </a:extLst>
              </a:tr>
              <a:tr h="40423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volatile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while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212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46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en-US" altLang="zh-TW" dirty="0" err="1"/>
              <a:t>x</a:t>
            </a:r>
            <a:r>
              <a:rPr lang="en-US" altLang="zh-TW" dirty="0" err="1" smtClean="0"/>
              <a:t>_y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27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500"/>
              <a:t>基本資料型別的介紹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22002"/>
              </p:ext>
            </p:extLst>
          </p:nvPr>
        </p:nvGraphicFramePr>
        <p:xfrm>
          <a:off x="2240280" y="1768444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09">
                  <a:extLst>
                    <a:ext uri="{9D8B030D-6E8A-4147-A177-3AD203B41FA5}">
                      <a16:colId xmlns:a16="http://schemas.microsoft.com/office/drawing/2014/main" val="4154620090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3748121292"/>
                    </a:ext>
                  </a:extLst>
                </a:gridCol>
                <a:gridCol w="1711167">
                  <a:extLst>
                    <a:ext uri="{9D8B030D-6E8A-4147-A177-3AD203B41FA5}">
                      <a16:colId xmlns:a16="http://schemas.microsoft.com/office/drawing/2014/main" val="3391088274"/>
                    </a:ext>
                  </a:extLst>
                </a:gridCol>
                <a:gridCol w="3232912">
                  <a:extLst>
                    <a:ext uri="{9D8B030D-6E8A-4147-A177-3AD203B41FA5}">
                      <a16:colId xmlns:a16="http://schemas.microsoft.com/office/drawing/2014/main" val="217770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占用位元組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宣告的關鍵字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可表示範圍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2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-128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+127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短整數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short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-32768 ~ +32767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8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4(2)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-2147483648 ~ +2147483647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4(8)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long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-2147483648 ~ +2147483647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16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255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短整數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short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65535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3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baseline="0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TW" dirty="0" err="1" smtClean="0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4294967295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6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long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 ~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4294967295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單精度浮點數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float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^-38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+3.4x10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^38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1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倍精度浮點數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double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^-308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+1.79x10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^308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25663"/>
                  </a:ext>
                </a:extLst>
              </a:tr>
            </a:tbl>
          </a:graphicData>
        </a:graphic>
      </p:graphicFrame>
      <p:sp>
        <p:nvSpPr>
          <p:cNvPr id="2" name="左大括弧 1"/>
          <p:cNvSpPr/>
          <p:nvPr/>
        </p:nvSpPr>
        <p:spPr>
          <a:xfrm>
            <a:off x="1792225" y="2194560"/>
            <a:ext cx="374904" cy="1371600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1792225" y="3672840"/>
            <a:ext cx="374904" cy="1371600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大括弧 15"/>
          <p:cNvSpPr/>
          <p:nvPr/>
        </p:nvSpPr>
        <p:spPr>
          <a:xfrm>
            <a:off x="1596847" y="5151119"/>
            <a:ext cx="570282" cy="526605"/>
          </a:xfrm>
          <a:prstGeom prst="leftBrace">
            <a:avLst>
              <a:gd name="adj1" fmla="val 8333"/>
              <a:gd name="adj2" fmla="val 4846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56223" y="2695694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有正負號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6223" y="4071695"/>
            <a:ext cx="1144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無正負號</a:t>
            </a:r>
            <a:endParaRPr lang="en-US" altLang="zh-TW" b="1" dirty="0" smtClean="0"/>
          </a:p>
          <a:p>
            <a:r>
              <a:rPr lang="en-US" altLang="zh-TW" b="1" dirty="0" smtClean="0"/>
              <a:t>unsigned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34963" y="51545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浮點數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線接點 5"/>
          <p:cNvCxnSpPr>
            <a:stCxn id="3" idx="2"/>
            <a:endCxn id="18" idx="0"/>
          </p:cNvCxnSpPr>
          <p:nvPr/>
        </p:nvCxnSpPr>
        <p:spPr>
          <a:xfrm>
            <a:off x="1110221" y="3065026"/>
            <a:ext cx="18435" cy="100666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01433" y="3363809"/>
            <a:ext cx="9028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整數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4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布林資料型別？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</a:t>
            </a:r>
            <a:r>
              <a:rPr lang="en-US" altLang="zh-TW" dirty="0"/>
              <a:t>(Boolean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是用來儲存及表示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的資料型別。</a:t>
            </a:r>
            <a:endParaRPr lang="en-US" altLang="zh-TW" dirty="0" smtClean="0"/>
          </a:p>
          <a:p>
            <a:r>
              <a:rPr lang="zh-TW" altLang="en-US" dirty="0" smtClean="0"/>
              <a:t>嚴格說來，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語言基本型別沒有布林型別</a:t>
            </a:r>
            <a:r>
              <a:rPr lang="en-US" altLang="zh-TW" dirty="0" smtClean="0"/>
              <a:t>(Boolean)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語言是用整數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，非</a:t>
            </a:r>
            <a:r>
              <a:rPr lang="en-US" altLang="zh-TW" dirty="0" smtClean="0"/>
              <a:t>0(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1)</a:t>
            </a:r>
            <a:r>
              <a:rPr lang="zh-TW" altLang="en-US" dirty="0" smtClean="0"/>
              <a:t>來表示</a:t>
            </a:r>
            <a:r>
              <a:rPr lang="en-US" altLang="zh-TW" dirty="0" smtClean="0"/>
              <a:t>true</a:t>
            </a:r>
          </a:p>
          <a:p>
            <a:r>
              <a:rPr lang="zh-TW" altLang="en-US" dirty="0"/>
              <a:t>不過後來</a:t>
            </a:r>
            <a:r>
              <a:rPr lang="en-US" altLang="zh-TW" dirty="0" smtClean="0"/>
              <a:t>C99</a:t>
            </a:r>
            <a:r>
              <a:rPr lang="zh-TW" altLang="en-US" dirty="0" smtClean="0"/>
              <a:t>有</a:t>
            </a:r>
            <a:r>
              <a:rPr lang="zh-TW" altLang="en-US" dirty="0"/>
              <a:t>擴充，可以用</a:t>
            </a:r>
            <a:r>
              <a:rPr lang="en-US" altLang="zh-TW" dirty="0"/>
              <a:t>_</a:t>
            </a:r>
            <a:r>
              <a:rPr lang="en-US" altLang="zh-TW" dirty="0" smtClean="0"/>
              <a:t>Bool</a:t>
            </a:r>
          </a:p>
          <a:p>
            <a:r>
              <a:rPr lang="zh-TW" altLang="en-US" dirty="0" smtClean="0"/>
              <a:t>想要使用</a:t>
            </a:r>
            <a:r>
              <a:rPr lang="en-US" altLang="zh-TW" dirty="0" smtClean="0"/>
              <a:t>bool</a:t>
            </a:r>
            <a:r>
              <a:rPr lang="zh-TW" altLang="en-US" dirty="0" smtClean="0"/>
              <a:t>資料型別的三個方式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C99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_Bool</a:t>
            </a:r>
            <a:r>
              <a:rPr lang="zh-TW" altLang="en-US" dirty="0" smtClean="0"/>
              <a:t>方式宣告，但是他沒定義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，只是用</a:t>
            </a:r>
            <a:r>
              <a:rPr lang="en-US" altLang="zh-TW" dirty="0" smtClean="0"/>
              <a:t>0/1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不方便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在程式中自己輸入 </a:t>
            </a:r>
            <a:r>
              <a:rPr lang="en-US" altLang="zh-TW" b="1" dirty="0" err="1"/>
              <a:t>typedef</a:t>
            </a:r>
            <a:r>
              <a:rPr lang="en-US" altLang="zh-TW" dirty="0"/>
              <a:t> </a:t>
            </a:r>
            <a:r>
              <a:rPr lang="en-US" altLang="zh-TW" b="1" dirty="0" err="1"/>
              <a:t>enum</a:t>
            </a:r>
            <a:r>
              <a:rPr lang="en-US" altLang="zh-TW" dirty="0"/>
              <a:t> { false, true }</a:t>
            </a:r>
            <a:r>
              <a:rPr lang="en-US" altLang="zh-TW" b="1" dirty="0"/>
              <a:t>bool</a:t>
            </a:r>
            <a:r>
              <a:rPr lang="en-US" altLang="zh-TW" dirty="0"/>
              <a:t>; </a:t>
            </a:r>
            <a:r>
              <a:rPr lang="zh-TW" altLang="en-US" dirty="0"/>
              <a:t>在</a:t>
            </a:r>
            <a:r>
              <a:rPr lang="en-US" altLang="zh-TW" dirty="0"/>
              <a:t>include</a:t>
            </a:r>
            <a:r>
              <a:rPr lang="zh-TW" altLang="en-US" dirty="0"/>
              <a:t>區下面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或是直接 </a:t>
            </a:r>
            <a:r>
              <a:rPr lang="en-US" altLang="zh-TW" dirty="0"/>
              <a:t>#include &lt;</a:t>
            </a:r>
            <a:r>
              <a:rPr lang="en-US" altLang="zh-TW" dirty="0" err="1"/>
              <a:t>stdbool.h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/>
              <a:t>上述兩個</a:t>
            </a:r>
            <a:r>
              <a:rPr lang="zh-TW" altLang="en-US" dirty="0" smtClean="0"/>
              <a:t>方式擇一即可，宣告方式：</a:t>
            </a:r>
            <a:r>
              <a:rPr lang="en-US" altLang="zh-TW" dirty="0"/>
              <a:t> bool found = true</a:t>
            </a:r>
            <a:r>
              <a:rPr lang="en-US" altLang="zh-TW" dirty="0" smtClean="0"/>
              <a:t>;</a:t>
            </a:r>
            <a:r>
              <a:rPr lang="zh-TW" altLang="en-US" dirty="0" smtClean="0"/>
              <a:t> 可直接用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表示。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675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278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號的意義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號不是數學上的表示相等。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35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(I/O)</a:t>
            </a:r>
            <a:r>
              <a:rPr lang="zh-TW" altLang="en-US" dirty="0" smtClean="0"/>
              <a:t>大整理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Input/Output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439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進階版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使用的語法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格式化輸出</a:t>
            </a:r>
            <a:r>
              <a:rPr lang="zh-TW" altLang="en-US" dirty="0" smtClean="0"/>
              <a:t>字串是混合了想要輸出的</a:t>
            </a:r>
            <a:r>
              <a:rPr lang="zh-TW" altLang="en-US" dirty="0" smtClean="0">
                <a:solidFill>
                  <a:srgbClr val="C00000"/>
                </a:solidFill>
              </a:rPr>
              <a:t>文字字串</a:t>
            </a:r>
            <a:r>
              <a:rPr lang="zh-TW" altLang="en-US" dirty="0" smtClean="0"/>
              <a:t>及</a:t>
            </a:r>
            <a:r>
              <a:rPr lang="zh-TW" altLang="sv-SE" dirty="0">
                <a:solidFill>
                  <a:srgbClr val="C00000"/>
                </a:solidFill>
              </a:rPr>
              <a:t>格式指定</a:t>
            </a:r>
            <a:r>
              <a:rPr lang="zh-TW" altLang="sv-SE" dirty="0" smtClean="0">
                <a:solidFill>
                  <a:srgbClr val="C00000"/>
                </a:solidFill>
              </a:rPr>
              <a:t>字</a:t>
            </a:r>
            <a:r>
              <a:rPr lang="en-US" altLang="zh-TW" dirty="0" smtClean="0"/>
              <a:t>(</a:t>
            </a:r>
            <a:r>
              <a:rPr lang="sv-SE" altLang="zh-TW" dirty="0" smtClean="0"/>
              <a:t>format specifier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文字字串是想要他一字不改的輸出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pPr lvl="1"/>
            <a:r>
              <a:rPr lang="zh-TW" altLang="sv-SE" dirty="0"/>
              <a:t>格式指定</a:t>
            </a:r>
            <a:r>
              <a:rPr lang="zh-TW" altLang="en-US" dirty="0"/>
              <a:t>字，則</a:t>
            </a:r>
            <a:r>
              <a:rPr lang="zh-TW" altLang="en-US" dirty="0" smtClean="0"/>
              <a:t>是用</a:t>
            </a:r>
            <a:r>
              <a:rPr lang="zh-TW" altLang="en-US" b="1" dirty="0"/>
              <a:t>指定格式</a:t>
            </a:r>
            <a:r>
              <a:rPr lang="zh-TW" altLang="en-US" dirty="0"/>
              <a:t>來</a:t>
            </a:r>
            <a:r>
              <a:rPr lang="zh-TW" altLang="en-US" b="1" dirty="0"/>
              <a:t>插入後面參數的內容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還有一些控制字元如</a:t>
            </a:r>
            <a:r>
              <a:rPr lang="en-US" altLang="zh-TW" dirty="0" smtClean="0"/>
              <a:t>\n</a:t>
            </a:r>
            <a:r>
              <a:rPr lang="zh-TW" altLang="en-US" dirty="0" smtClean="0"/>
              <a:t>，在下頁有列表。</a:t>
            </a:r>
            <a:endParaRPr lang="en-US" altLang="zh-TW" dirty="0" smtClean="0"/>
          </a:p>
          <a:p>
            <a:pPr lvl="1"/>
            <a:r>
              <a:rPr lang="zh-TW" altLang="en-US" dirty="0"/>
              <a:t>常用的格式指定字在下下頁有列表</a:t>
            </a:r>
            <a:endParaRPr lang="en-US" altLang="zh-TW" dirty="0"/>
          </a:p>
          <a:p>
            <a:pPr lvl="1"/>
            <a:r>
              <a:rPr lang="zh-TW" altLang="en-US" dirty="0"/>
              <a:t>格式指定</a:t>
            </a:r>
            <a:r>
              <a:rPr lang="zh-TW" altLang="en-US" dirty="0" smtClean="0"/>
              <a:t>字還有搭配的修飾子，在更後面有列表。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327635" y="2160589"/>
            <a:ext cx="45740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printf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92D050"/>
                </a:solidFill>
              </a:rPr>
              <a:t>“</a:t>
            </a:r>
            <a:r>
              <a:rPr lang="zh-TW" altLang="en-US" dirty="0">
                <a:solidFill>
                  <a:srgbClr val="92D050"/>
                </a:solidFill>
              </a:rPr>
              <a:t>格式化輸出字串</a:t>
            </a:r>
            <a:r>
              <a:rPr lang="en-US" altLang="zh-TW" dirty="0">
                <a:solidFill>
                  <a:srgbClr val="92D050"/>
                </a:solidFill>
              </a:rPr>
              <a:t>"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2,...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96" y="3182090"/>
            <a:ext cx="174360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常用控制</a:t>
            </a:r>
            <a:r>
              <a:rPr lang="zh-TW" altLang="en-US" dirty="0"/>
              <a:t>字元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7344"/>
              </p:ext>
            </p:extLst>
          </p:nvPr>
        </p:nvGraphicFramePr>
        <p:xfrm>
          <a:off x="851599" y="2220690"/>
          <a:ext cx="4589082" cy="3479070"/>
        </p:xfrm>
        <a:graphic>
          <a:graphicData uri="http://schemas.openxmlformats.org/drawingml/2006/table">
            <a:tbl>
              <a:tblPr/>
              <a:tblGrid>
                <a:gridCol w="2294541">
                  <a:extLst>
                    <a:ext uri="{9D8B030D-6E8A-4147-A177-3AD203B41FA5}">
                      <a16:colId xmlns:a16="http://schemas.microsoft.com/office/drawing/2014/main" val="3316238457"/>
                    </a:ext>
                  </a:extLst>
                </a:gridCol>
                <a:gridCol w="2294541">
                  <a:extLst>
                    <a:ext uri="{9D8B030D-6E8A-4147-A177-3AD203B41FA5}">
                      <a16:colId xmlns:a16="http://schemas.microsoft.com/office/drawing/2014/main" val="114103287"/>
                    </a:ext>
                  </a:extLst>
                </a:gridCol>
              </a:tblGrid>
              <a:tr h="4310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控制字元</a:t>
                      </a:r>
                      <a:endParaRPr lang="zh-TW" altLang="en-US" b="1" dirty="0"/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功能</a:t>
                      </a:r>
                      <a:endParaRPr lang="zh-TW" altLang="en-US" b="1" dirty="0"/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78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\a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警告音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1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\b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倒退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37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\f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換頁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71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\n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/>
                        <a:t>換行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3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\r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歸位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9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\t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跳格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4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\’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印出單引號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3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\"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/>
                        <a:t>印出雙引號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911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\\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 smtClean="0"/>
                        <a:t>印出反</a:t>
                      </a:r>
                      <a:r>
                        <a:rPr lang="zh-TW" altLang="en-US" dirty="0"/>
                        <a:t>斜線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4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\/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 smtClean="0"/>
                        <a:t>印出斜線</a:t>
                      </a:r>
                      <a:endParaRPr lang="zh-TW" altLang="en-US" dirty="0"/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59773"/>
                  </a:ext>
                </a:extLst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5884355" y="2220690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24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4" y="1858208"/>
            <a:ext cx="8601075" cy="4562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</a:t>
            </a:r>
            <a:r>
              <a:rPr lang="zh-TW" altLang="en-US" dirty="0"/>
              <a:t>架構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902585" y="195738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56860" y="3352276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86827" y="401900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5332696" y="3970497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23362" y="478555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06736" y="570315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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211312" y="211937"/>
            <a:ext cx="3583704" cy="1305967"/>
          </a:xfrm>
          <a:prstGeom prst="wedgeRectCallout">
            <a:avLst>
              <a:gd name="adj1" fmla="val -129195"/>
              <a:gd name="adj2" fmla="val 934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211312" y="1704130"/>
            <a:ext cx="3583704" cy="994091"/>
          </a:xfrm>
          <a:prstGeom prst="wedgeRectCallout">
            <a:avLst>
              <a:gd name="adj1" fmla="val -129164"/>
              <a:gd name="adj2" fmla="val 1266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211312" y="2868005"/>
            <a:ext cx="3583704" cy="1258470"/>
          </a:xfrm>
          <a:prstGeom prst="wedgeRectCallout">
            <a:avLst>
              <a:gd name="adj1" fmla="val -79964"/>
              <a:gd name="adj2" fmla="val 539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</a:t>
            </a:r>
            <a:r>
              <a:rPr lang="zh-TW" altLang="en-US" dirty="0" smtClean="0">
                <a:solidFill>
                  <a:schemeClr val="tx1"/>
                </a:solidFill>
              </a:rPr>
              <a:t>，用</a:t>
            </a:r>
            <a:r>
              <a:rPr lang="en-US" altLang="zh-TW" dirty="0" err="1" smtClean="0">
                <a:solidFill>
                  <a:schemeClr val="tx1"/>
                </a:solidFill>
              </a:rPr>
              <a:t>scanf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r>
              <a:rPr lang="zh-TW" altLang="en-US" dirty="0" smtClean="0">
                <a:solidFill>
                  <a:schemeClr val="tx1"/>
                </a:solidFill>
              </a:rPr>
              <a:t>幫</a:t>
            </a:r>
            <a:r>
              <a:rPr lang="zh-TW" altLang="en-US" dirty="0">
                <a:solidFill>
                  <a:schemeClr val="tx1"/>
                </a:solidFill>
              </a:rPr>
              <a:t>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211312" y="4261001"/>
            <a:ext cx="3583704" cy="1012577"/>
          </a:xfrm>
          <a:prstGeom prst="wedgeRectCallout">
            <a:avLst>
              <a:gd name="adj1" fmla="val -133118"/>
              <a:gd name="adj2" fmla="val -7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448993" y="5566197"/>
            <a:ext cx="2190575" cy="1012577"/>
          </a:xfrm>
          <a:prstGeom prst="wedgeRectCallout">
            <a:avLst>
              <a:gd name="adj1" fmla="val -139045"/>
              <a:gd name="adj2" fmla="val -18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之格式指定字</a:t>
            </a:r>
            <a:endParaRPr lang="zh-TW" altLang="en-US" dirty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541101"/>
              </p:ext>
            </p:extLst>
          </p:nvPr>
        </p:nvGraphicFramePr>
        <p:xfrm>
          <a:off x="677334" y="1389888"/>
          <a:ext cx="9152466" cy="5219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390">
                  <a:extLst>
                    <a:ext uri="{9D8B030D-6E8A-4147-A177-3AD203B41FA5}">
                      <a16:colId xmlns:a16="http://schemas.microsoft.com/office/drawing/2014/main" val="2535986265"/>
                    </a:ext>
                  </a:extLst>
                </a:gridCol>
                <a:gridCol w="7570076">
                  <a:extLst>
                    <a:ext uri="{9D8B030D-6E8A-4147-A177-3AD203B41FA5}">
                      <a16:colId xmlns:a16="http://schemas.microsoft.com/office/drawing/2014/main" val="832278316"/>
                    </a:ext>
                  </a:extLst>
                </a:gridCol>
              </a:tblGrid>
              <a:tr h="448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控制符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96676"/>
                  </a:ext>
                </a:extLst>
              </a:tr>
              <a:tr h="257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按十進位整型資料的實際長度輸出。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6131"/>
                  </a:ext>
                </a:extLst>
              </a:tr>
              <a:tr h="257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sz="1600" kern="100" dirty="0" err="1">
                          <a:effectLst/>
                          <a:latin typeface="+mn-ea"/>
                          <a:ea typeface="+mn-ea"/>
                        </a:rPr>
                        <a:t>ld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輸出長整型資料。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99264"/>
                  </a:ext>
                </a:extLst>
              </a:tr>
              <a:tr h="51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%md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為指定的輸出欄位的寬度。如果資料的位元數小於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，則左端補以空格，若大於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，則按實際位數輸出。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365765"/>
                  </a:ext>
                </a:extLst>
              </a:tr>
              <a:tr h="829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%u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輸出無符號整型（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）。輸出無符號整型時也可以用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%d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，這時是將無符號轉換成有符號數，然後輸出。但程式設計的時候最好不要這麼寫，因為這樣要進行一次轉換，使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多做一次無用功。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82125"/>
                  </a:ext>
                </a:extLst>
              </a:tr>
              <a:tr h="257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%c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用來輸出一個字元。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855249"/>
                  </a:ext>
                </a:extLst>
              </a:tr>
              <a:tr h="672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用來輸出實數，包括單精確度和雙精度，以小數形式輸出。不指定欄位寬度，由系統自動指定，整數部分全部輸出，小數部分輸出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位元，超過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位的四捨五入。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84513"/>
                  </a:ext>
                </a:extLst>
              </a:tr>
              <a:tr h="358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%.mf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輸出實數時小數點後保留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位，注意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前面有個點。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95489"/>
                  </a:ext>
                </a:extLst>
              </a:tr>
              <a:tr h="358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%o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以八進制整數形式輸出，這個就用得很少了，瞭解一下就行了。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715597"/>
                  </a:ext>
                </a:extLst>
              </a:tr>
              <a:tr h="672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用來輸出字串。用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%s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輸出字串同前面直接輸出字串是一樣的。但是此時要先定義字元陣列或字元指標存儲或指向字串，這個稍後再講。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65146"/>
                  </a:ext>
                </a:extLst>
              </a:tr>
              <a:tr h="478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%x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（或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%X 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%#x 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%#X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以十六進位形式輸出整數，這個很重要。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86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格式指定</a:t>
            </a:r>
            <a:r>
              <a:rPr lang="zh-TW" altLang="en-US" dirty="0" smtClean="0"/>
              <a:t>字之附加修飾子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77318"/>
              </p:ext>
            </p:extLst>
          </p:nvPr>
        </p:nvGraphicFramePr>
        <p:xfrm>
          <a:off x="822959" y="1930400"/>
          <a:ext cx="7754112" cy="4673354"/>
        </p:xfrm>
        <a:graphic>
          <a:graphicData uri="http://schemas.openxmlformats.org/drawingml/2006/table">
            <a:tbl>
              <a:tblPr/>
              <a:tblGrid>
                <a:gridCol w="1426465">
                  <a:extLst>
                    <a:ext uri="{9D8B030D-6E8A-4147-A177-3AD203B41FA5}">
                      <a16:colId xmlns:a16="http://schemas.microsoft.com/office/drawing/2014/main" val="1607375059"/>
                    </a:ext>
                  </a:extLst>
                </a:gridCol>
                <a:gridCol w="4645152">
                  <a:extLst>
                    <a:ext uri="{9D8B030D-6E8A-4147-A177-3AD203B41FA5}">
                      <a16:colId xmlns:a16="http://schemas.microsoft.com/office/drawing/2014/main" val="586649841"/>
                    </a:ext>
                  </a:extLst>
                </a:gridCol>
                <a:gridCol w="1682495">
                  <a:extLst>
                    <a:ext uri="{9D8B030D-6E8A-4147-A177-3AD203B41FA5}">
                      <a16:colId xmlns:a16="http://schemas.microsoft.com/office/drawing/2014/main" val="766284552"/>
                    </a:ext>
                  </a:extLst>
                </a:gridCol>
              </a:tblGrid>
              <a:tr h="4287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+mn-ea"/>
                          <a:ea typeface="+mn-ea"/>
                        </a:rPr>
                        <a:t>修飾子</a:t>
                      </a:r>
                      <a:endParaRPr lang="zh-TW" altLang="en-US" sz="1800" b="1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+mn-ea"/>
                          <a:ea typeface="+mn-ea"/>
                        </a:rPr>
                        <a:t>功能</a:t>
                      </a:r>
                      <a:endParaRPr lang="zh-TW" altLang="en-US" sz="1800" b="1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+mn-ea"/>
                          <a:ea typeface="+mn-ea"/>
                        </a:rPr>
                        <a:t>範例</a:t>
                      </a:r>
                      <a:endParaRPr lang="zh-TW" altLang="en-US" sz="1800" b="1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51906"/>
                  </a:ext>
                </a:extLst>
              </a:tr>
              <a:tr h="2523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–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向左對齊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%-3d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74540"/>
                  </a:ext>
                </a:extLst>
              </a:tr>
              <a:tr h="2523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將數值的正負號顯示出來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%+5d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57136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ea"/>
                          <a:ea typeface="+mn-ea"/>
                        </a:rPr>
                        <a:t>空白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數值為正值時，留一格空白；為負值時，顯示負號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 6f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99169"/>
                  </a:ext>
                </a:extLst>
              </a:tr>
              <a:tr h="70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將固定欄位長度的數值前空白處填上 </a:t>
                      </a:r>
                      <a:r>
                        <a:rPr lang="en-US" altLang="zh-TW" sz="1800"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；與 </a:t>
                      </a:r>
                      <a:r>
                        <a:rPr lang="en-US" altLang="zh-TW" sz="1800">
                          <a:latin typeface="+mn-ea"/>
                          <a:ea typeface="+mn-ea"/>
                        </a:rPr>
                        <a:t>– 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修飾子同時使用時，此修飾子無效</a:t>
                      </a:r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––</a:t>
                      </a:r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%07.2f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––</a:t>
                      </a:r>
                      <a:endParaRPr lang="en-US" sz="180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49903"/>
                  </a:ext>
                </a:extLst>
              </a:tr>
              <a:tr h="7067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ea"/>
                          <a:ea typeface="+mn-ea"/>
                        </a:rPr>
                        <a:t>數字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欄位長度，當數值的位數大於所定的欄位長度時，欄位會自動加寬它的長度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%9d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7115"/>
                  </a:ext>
                </a:extLst>
              </a:tr>
              <a:tr h="70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數值以 </a:t>
                      </a:r>
                      <a:r>
                        <a:rPr lang="en-US" altLang="zh-TW" sz="1800">
                          <a:latin typeface="+mn-ea"/>
                          <a:ea typeface="+mn-ea"/>
                        </a:rPr>
                        <a:t>%e, %E, %f 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型式表示時，決定小數點後所要顯示的位數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%4.3f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062692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表示 short int 或是 unsigned short int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%5h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41038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表示 long int 或是 unsigned long int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sz="1800" dirty="0" err="1">
                          <a:latin typeface="+mn-ea"/>
                          <a:ea typeface="+mn-ea"/>
                        </a:rPr>
                        <a:t>lu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54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3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(“%+10d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740010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008828" y="453229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無效的設定！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323948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  <a:r>
              <a:rPr lang="zh-TW" altLang="en-US" dirty="0"/>
              <a:t>怎麼用？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進階版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77756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使用的</a:t>
            </a:r>
            <a:r>
              <a:rPr lang="zh-TW" altLang="en-US" dirty="0" smtClean="0"/>
              <a:t>語法：</a:t>
            </a:r>
            <a:endParaRPr lang="en-US" altLang="zh-TW" dirty="0"/>
          </a:p>
          <a:p>
            <a:r>
              <a:rPr lang="zh-TW" altLang="en-US" dirty="0" smtClean="0"/>
              <a:t>格式化字串是說明想要輸入的</a:t>
            </a:r>
            <a:r>
              <a:rPr lang="zh-TW" altLang="en-US" b="1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之</a:t>
            </a:r>
            <a:r>
              <a:rPr lang="zh-TW" altLang="sv-SE" b="1" dirty="0" smtClean="0">
                <a:solidFill>
                  <a:srgbClr val="FF0000"/>
                </a:solidFill>
              </a:rPr>
              <a:t>格式</a:t>
            </a:r>
            <a:r>
              <a:rPr lang="zh-TW" altLang="sv-SE" b="1" dirty="0">
                <a:solidFill>
                  <a:srgbClr val="FF0000"/>
                </a:solidFill>
              </a:rPr>
              <a:t>指定字</a:t>
            </a:r>
            <a:r>
              <a:rPr lang="en-US" altLang="zh-TW" dirty="0"/>
              <a:t>(</a:t>
            </a:r>
            <a:r>
              <a:rPr lang="sv-SE" altLang="zh-TW" dirty="0"/>
              <a:t>format specifier</a:t>
            </a:r>
            <a:r>
              <a:rPr lang="en-US" altLang="zh-TW" dirty="0"/>
              <a:t>)</a:t>
            </a:r>
          </a:p>
          <a:p>
            <a:pPr lvl="1"/>
            <a:r>
              <a:rPr lang="zh-TW" altLang="sv-SE" dirty="0" smtClean="0"/>
              <a:t>格式</a:t>
            </a:r>
            <a:r>
              <a:rPr lang="zh-TW" altLang="sv-SE" dirty="0"/>
              <a:t>指定</a:t>
            </a:r>
            <a:r>
              <a:rPr lang="zh-TW" altLang="en-US" dirty="0"/>
              <a:t>字</a:t>
            </a:r>
            <a:r>
              <a:rPr lang="zh-TW" altLang="en-US" dirty="0" smtClean="0"/>
              <a:t>，是用來說明後面參數們的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常用</a:t>
            </a:r>
            <a:r>
              <a:rPr lang="zh-TW" altLang="en-US" dirty="0"/>
              <a:t>的格式指定字在下下頁有列表</a:t>
            </a:r>
            <a:endParaRPr lang="en-US" altLang="zh-TW" dirty="0"/>
          </a:p>
          <a:p>
            <a:r>
              <a:rPr lang="zh-TW" altLang="en-US" dirty="0" smtClean="0"/>
              <a:t>同時輸入兩個以上變數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							</a:t>
            </a:r>
            <a:r>
              <a:rPr lang="zh-TW" altLang="en-US" dirty="0" smtClean="0"/>
              <a:t>是要讓使用者用</a:t>
            </a:r>
            <a:r>
              <a:rPr lang="zh-TW" altLang="en-US" b="1" dirty="0" smtClean="0">
                <a:solidFill>
                  <a:srgbClr val="FF0000"/>
                </a:solidFill>
              </a:rPr>
              <a:t>空白分開</a:t>
            </a:r>
            <a:r>
              <a:rPr lang="zh-TW" altLang="en-US" dirty="0" smtClean="0"/>
              <a:t>兩數輸入最後</a:t>
            </a:r>
            <a:r>
              <a:rPr lang="en-US" altLang="zh-TW" dirty="0" smtClean="0"/>
              <a:t>[Enter]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							</a:t>
            </a:r>
            <a:r>
              <a:rPr lang="en-US" altLang="zh-TW" dirty="0" smtClean="0"/>
              <a:t>   </a:t>
            </a:r>
            <a:r>
              <a:rPr lang="zh-TW" altLang="en-US" dirty="0" smtClean="0"/>
              <a:t>是</a:t>
            </a:r>
            <a:r>
              <a:rPr lang="zh-TW" altLang="en-US" dirty="0"/>
              <a:t>要讓使用者</a:t>
            </a:r>
            <a:r>
              <a:rPr lang="zh-TW" altLang="en-US" dirty="0" smtClean="0"/>
              <a:t>用</a:t>
            </a:r>
            <a:r>
              <a:rPr lang="zh-TW" altLang="en-US" b="1" dirty="0" smtClean="0">
                <a:solidFill>
                  <a:srgbClr val="FF0000"/>
                </a:solidFill>
              </a:rPr>
              <a:t>逗號分開</a:t>
            </a:r>
            <a:r>
              <a:rPr lang="zh-TW" altLang="en-US" dirty="0"/>
              <a:t>兩數</a:t>
            </a:r>
            <a:r>
              <a:rPr lang="zh-TW" altLang="en-US" dirty="0" smtClean="0"/>
              <a:t>輸入</a:t>
            </a:r>
            <a:r>
              <a:rPr lang="zh-TW" altLang="en-US" dirty="0"/>
              <a:t>最後</a:t>
            </a:r>
            <a:r>
              <a:rPr lang="en-US" altLang="zh-TW" dirty="0"/>
              <a:t>[Enter] 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							</a:t>
            </a:r>
            <a:r>
              <a:rPr lang="en-US" altLang="zh-TW" dirty="0" smtClean="0"/>
              <a:t>   </a:t>
            </a:r>
            <a:r>
              <a:rPr lang="zh-TW" altLang="en-US" dirty="0" smtClean="0"/>
              <a:t>是</a:t>
            </a:r>
            <a:r>
              <a:rPr lang="zh-TW" altLang="en-US" dirty="0"/>
              <a:t>要讓使用者</a:t>
            </a:r>
            <a:r>
              <a:rPr lang="zh-TW" altLang="en-US" dirty="0" smtClean="0"/>
              <a:t>用</a:t>
            </a:r>
            <a:r>
              <a:rPr lang="en-US" altLang="zh-TW" b="1" dirty="0" smtClean="0">
                <a:solidFill>
                  <a:srgbClr val="FF0000"/>
                </a:solidFill>
              </a:rPr>
              <a:t>”@”</a:t>
            </a:r>
            <a:r>
              <a:rPr lang="zh-TW" altLang="en-US" b="1" dirty="0" smtClean="0">
                <a:solidFill>
                  <a:srgbClr val="FF0000"/>
                </a:solidFill>
              </a:rPr>
              <a:t>分開</a:t>
            </a:r>
            <a:r>
              <a:rPr lang="zh-TW" altLang="en-US" dirty="0"/>
              <a:t>兩數輸入最後</a:t>
            </a:r>
            <a:r>
              <a:rPr lang="en-US" altLang="zh-TW" dirty="0"/>
              <a:t>[Enter] 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 smtClean="0"/>
              <a:t>這樣的輸入必須有適當提示，否則使用者不知道如何輸入！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0515" y="2108330"/>
            <a:ext cx="426430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92D050"/>
                </a:solidFill>
              </a:rPr>
              <a:t>“</a:t>
            </a:r>
            <a:r>
              <a:rPr lang="zh-TW" altLang="en-US" dirty="0" smtClean="0">
                <a:solidFill>
                  <a:srgbClr val="92D050"/>
                </a:solidFill>
              </a:rPr>
              <a:t>格式化字串</a:t>
            </a:r>
            <a:r>
              <a:rPr lang="en-US" altLang="zh-TW" dirty="0">
                <a:solidFill>
                  <a:srgbClr val="92D050"/>
                </a:solidFill>
              </a:rPr>
              <a:t>"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9900"/>
                </a:solidFill>
              </a:rPr>
              <a:t>1</a:t>
            </a:r>
            <a:r>
              <a:rPr lang="en-US" altLang="zh-TW" dirty="0" smtClean="0">
                <a:solidFill>
                  <a:srgbClr val="FF9900"/>
                </a:solidFill>
              </a:rPr>
              <a:t>,[</a:t>
            </a:r>
            <a:r>
              <a:rPr lang="zh-TW" altLang="en-US" dirty="0" smtClean="0">
                <a:solidFill>
                  <a:srgbClr val="FF99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2</a:t>
            </a:r>
            <a:r>
              <a:rPr lang="en-US" altLang="zh-TW" dirty="0" smtClean="0">
                <a:solidFill>
                  <a:srgbClr val="FFC000"/>
                </a:solidFill>
              </a:rPr>
              <a:t>,...]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2563" y="4025522"/>
            <a:ext cx="26436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</a:rPr>
              <a:t>“%</a:t>
            </a:r>
            <a:r>
              <a:rPr lang="en-US" altLang="zh-TW" dirty="0" err="1" smtClean="0">
                <a:solidFill>
                  <a:srgbClr val="92D050"/>
                </a:solidFill>
              </a:rPr>
              <a:t>d%d</a:t>
            </a:r>
            <a:r>
              <a:rPr lang="en-US" altLang="zh-TW" dirty="0" smtClean="0">
                <a:solidFill>
                  <a:srgbClr val="92D050"/>
                </a:solidFill>
              </a:rPr>
              <a:t>"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E6A118"/>
                </a:solidFill>
              </a:rPr>
              <a:t>&amp;A,&amp;B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2563" y="4415747"/>
            <a:ext cx="26436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</a:rPr>
              <a:t>“%</a:t>
            </a:r>
            <a:r>
              <a:rPr lang="en-US" altLang="zh-TW" dirty="0" err="1" smtClean="0">
                <a:solidFill>
                  <a:srgbClr val="92D050"/>
                </a:solidFill>
              </a:rPr>
              <a:t>d,%d</a:t>
            </a:r>
            <a:r>
              <a:rPr lang="en-US" altLang="zh-TW" dirty="0" smtClean="0">
                <a:solidFill>
                  <a:srgbClr val="92D050"/>
                </a:solidFill>
              </a:rPr>
              <a:t>"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E6A118"/>
                </a:solidFill>
              </a:rPr>
              <a:t>&amp;A,&amp;B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563" y="4824432"/>
            <a:ext cx="27366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</a:rPr>
              <a:t>“%d@%d"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E6A118"/>
                </a:solidFill>
              </a:rPr>
              <a:t>&amp;A,&amp;B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95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輸入輸出綜合練習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856"/>
            <a:ext cx="3248025" cy="3524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971856"/>
            <a:ext cx="4068402" cy="47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97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67203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scores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4752975" cy="4124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02" y="2160589"/>
            <a:ext cx="5248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1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RectArea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4037"/>
            <a:ext cx="4905375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83" y="1930400"/>
            <a:ext cx="4286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70809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Ages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引用前人寫好的函式庫，主要都是一些基本輸入輸出與運算。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</a:t>
            </a:r>
            <a:r>
              <a:rPr lang="zh-TW" altLang="en-US" dirty="0"/>
              <a:t>一個整數變數叫</a:t>
            </a:r>
            <a:r>
              <a:rPr lang="en-US" altLang="zh-TW" b="1" dirty="0" smtClean="0">
                <a:solidFill>
                  <a:srgbClr val="C00000"/>
                </a:solidFill>
              </a:rPr>
              <a:t>age</a:t>
            </a:r>
            <a:r>
              <a:rPr lang="zh-TW" altLang="en-US" dirty="0"/>
              <a:t>，用來存放年齡。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you?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44706"/>
            <a:ext cx="3067050" cy="742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722561"/>
            <a:ext cx="1800225" cy="42862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986091"/>
            <a:ext cx="4133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函式，協助我們從終端機鍵盤輸入一個整數，存放到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</a:t>
            </a:r>
            <a:r>
              <a:rPr lang="zh-TW" altLang="en-US" dirty="0"/>
              <a:t>前人寫好的函式</a:t>
            </a:r>
            <a:r>
              <a:rPr lang="zh-TW" altLang="en-US" dirty="0" smtClean="0"/>
              <a:t>，</a:t>
            </a:r>
            <a:r>
              <a:rPr lang="zh-TW" altLang="en-US" dirty="0"/>
              <a:t>可以把括號內的文字或數字顯示到終端機上。</a:t>
            </a:r>
            <a:endParaRPr lang="en-US" altLang="zh-TW" dirty="0"/>
          </a:p>
          <a:p>
            <a:r>
              <a:rPr lang="zh-TW" altLang="en-US" dirty="0"/>
              <a:t>雙引號</a:t>
            </a:r>
            <a:r>
              <a:rPr lang="en-US" altLang="zh-TW" dirty="0"/>
              <a:t>(“ ”)</a:t>
            </a:r>
            <a:r>
              <a:rPr lang="zh-TW" altLang="en-US" dirty="0"/>
              <a:t>中間的</a:t>
            </a:r>
            <a:r>
              <a:rPr lang="zh-TW" altLang="en-US" dirty="0" smtClean="0"/>
              <a:t>文字大多會</a:t>
            </a:r>
            <a:r>
              <a:rPr lang="zh-TW" altLang="en-US" dirty="0"/>
              <a:t>原封不動顯示。</a:t>
            </a:r>
            <a:endParaRPr lang="en-US" altLang="zh-TW" dirty="0"/>
          </a:p>
          <a:p>
            <a:r>
              <a:rPr lang="en-US" altLang="zh-TW" dirty="0" smtClean="0"/>
              <a:t>%d</a:t>
            </a:r>
            <a:r>
              <a:rPr lang="zh-TW" altLang="en-US" dirty="0" smtClean="0"/>
              <a:t>的位置會代入後面的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變數的內容。</a:t>
            </a:r>
            <a:r>
              <a:rPr lang="zh-TW" altLang="en-US" dirty="0"/>
              <a:t>此時</a:t>
            </a:r>
            <a:r>
              <a:rPr lang="en-US" altLang="zh-TW" dirty="0"/>
              <a:t>age</a:t>
            </a:r>
            <a:r>
              <a:rPr lang="zh-TW" altLang="en-US" dirty="0"/>
              <a:t>內容為整數</a:t>
            </a:r>
            <a:r>
              <a:rPr lang="en-US" altLang="zh-TW" dirty="0"/>
              <a:t>30</a:t>
            </a:r>
            <a:r>
              <a:rPr lang="zh-TW" altLang="en-US" dirty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代入到位在</a:t>
            </a:r>
            <a:r>
              <a:rPr lang="en-US" altLang="zh-TW" dirty="0"/>
              <a:t>be</a:t>
            </a:r>
            <a:r>
              <a:rPr lang="zh-TW" altLang="en-US" dirty="0" smtClean="0"/>
              <a:t>後面的 </a:t>
            </a:r>
            <a:r>
              <a:rPr lang="en-US" altLang="zh-TW" dirty="0" smtClean="0"/>
              <a:t>%d</a:t>
            </a:r>
            <a:r>
              <a:rPr lang="zh-TW" altLang="en-US" dirty="0" smtClean="0"/>
              <a:t>位置。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136131" y="1572588"/>
            <a:ext cx="3428717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0150450" y="3332653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age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113976" y="1701871"/>
            <a:ext cx="3092521" cy="2980876"/>
            <a:chOff x="8329847" y="2892639"/>
            <a:chExt cx="3092521" cy="2980876"/>
          </a:xfrm>
        </p:grpSpPr>
        <p:grpSp>
          <p:nvGrpSpPr>
            <p:cNvPr id="17" name="群組 16"/>
            <p:cNvGrpSpPr/>
            <p:nvPr/>
          </p:nvGrpSpPr>
          <p:grpSpPr>
            <a:xfrm>
              <a:off x="8329847" y="2892639"/>
              <a:ext cx="2128945" cy="2980876"/>
              <a:chOff x="8362928" y="2892639"/>
              <a:chExt cx="2128945" cy="2980876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8912531" y="2892639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2928" y="3850435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9202303" y="4401627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994046" y="450382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144873"/>
            <a:ext cx="2724150" cy="3429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3210859"/>
            <a:ext cx="2371725" cy="3905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4257668"/>
            <a:ext cx="8058150" cy="381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81518" y="1954751"/>
            <a:ext cx="3153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In ten years, you </a:t>
            </a:r>
            <a:r>
              <a:rPr lang="en-US" altLang="zh-TW" sz="1400" dirty="0">
                <a:solidFill>
                  <a:srgbClr val="0070C0"/>
                </a:solidFill>
              </a:rPr>
              <a:t>will be </a:t>
            </a:r>
            <a:r>
              <a:rPr lang="en-US" altLang="zh-TW" sz="1400" dirty="0" smtClean="0">
                <a:solidFill>
                  <a:srgbClr val="0070C0"/>
                </a:solidFill>
              </a:rPr>
              <a:t>30 years old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講講歷史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語言發展史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4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 </a:t>
            </a:r>
            <a:r>
              <a:rPr lang="zh-TW" altLang="en-US"/>
              <a:t>與 </a:t>
            </a:r>
            <a:r>
              <a:rPr lang="en-US" altLang="zh-TW"/>
              <a:t>C++ </a:t>
            </a:r>
            <a:r>
              <a:rPr lang="zh-TW" altLang="en-US"/>
              <a:t>語言的起源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/>
              <a:t>三位主要的推手</a:t>
            </a:r>
          </a:p>
          <a:p>
            <a:pPr lvl="1"/>
            <a:r>
              <a:rPr lang="en-US" altLang="zh-TW" sz="2200" dirty="0"/>
              <a:t>Kenneth Lane Thompson</a:t>
            </a:r>
            <a:r>
              <a:rPr lang="zh-TW" altLang="en-US" sz="2200" dirty="0"/>
              <a:t>（一般稱 </a:t>
            </a:r>
            <a:r>
              <a:rPr lang="en-US" altLang="zh-TW" sz="2200" dirty="0"/>
              <a:t>Ken Thompson</a:t>
            </a:r>
            <a:r>
              <a:rPr lang="zh-TW" altLang="en-US" sz="2200" dirty="0"/>
              <a:t>）</a:t>
            </a:r>
          </a:p>
          <a:p>
            <a:pPr lvl="1"/>
            <a:r>
              <a:rPr lang="en-US" altLang="zh-TW" sz="2200" dirty="0"/>
              <a:t>Dennis M. Ritchie (1941-2011)</a:t>
            </a:r>
          </a:p>
          <a:p>
            <a:pPr lvl="1"/>
            <a:r>
              <a:rPr lang="en-US" altLang="zh-TW" sz="2200" dirty="0"/>
              <a:t>Brian Kernighan </a:t>
            </a:r>
          </a:p>
          <a:p>
            <a:r>
              <a:rPr lang="en-US" altLang="zh-TW" sz="2600" dirty="0"/>
              <a:t>Dennis M. Ritchie </a:t>
            </a:r>
            <a:r>
              <a:rPr lang="zh-TW" altLang="en-US" sz="2600" dirty="0"/>
              <a:t>與 </a:t>
            </a:r>
            <a:r>
              <a:rPr lang="en-US" altLang="zh-TW" sz="2600" dirty="0"/>
              <a:t>Ken Thompson </a:t>
            </a:r>
            <a:r>
              <a:rPr lang="zh-TW" altLang="en-US" sz="2600" dirty="0"/>
              <a:t>於</a:t>
            </a:r>
            <a:r>
              <a:rPr lang="en-US" altLang="zh-TW" sz="2600" dirty="0"/>
              <a:t>1972 </a:t>
            </a:r>
            <a:r>
              <a:rPr lang="zh-TW" altLang="en-US" sz="2600" dirty="0"/>
              <a:t>年所設計</a:t>
            </a:r>
          </a:p>
          <a:p>
            <a:pPr lvl="1"/>
            <a:r>
              <a:rPr lang="zh-TW" altLang="en-US" sz="2200" dirty="0"/>
              <a:t>設計 </a:t>
            </a:r>
            <a:r>
              <a:rPr lang="en-US" altLang="zh-TW" sz="2200" dirty="0"/>
              <a:t>C </a:t>
            </a:r>
            <a:r>
              <a:rPr lang="zh-TW" altLang="en-US" sz="2200" dirty="0"/>
              <a:t>語言的目的與 </a:t>
            </a:r>
            <a:r>
              <a:rPr lang="en-US" altLang="zh-TW" sz="2200" dirty="0"/>
              <a:t>Unix </a:t>
            </a:r>
            <a:r>
              <a:rPr lang="zh-TW" altLang="en-US" sz="2200" dirty="0"/>
              <a:t>系統的開發密不可分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的許多特性都是架構在它的前身「</a:t>
            </a:r>
            <a:r>
              <a:rPr lang="en-US" altLang="zh-TW" sz="2200" dirty="0"/>
              <a:t>B</a:t>
            </a:r>
            <a:r>
              <a:rPr lang="zh-TW" altLang="en-US" sz="2200" dirty="0"/>
              <a:t>」語言之上，所以它就變成「</a:t>
            </a:r>
            <a:r>
              <a:rPr lang="en-US" altLang="zh-TW" sz="2200" dirty="0"/>
              <a:t>C</a:t>
            </a:r>
            <a:r>
              <a:rPr lang="zh-TW" altLang="en-US" sz="2200" dirty="0"/>
              <a:t>」語言</a:t>
            </a:r>
          </a:p>
          <a:p>
            <a:r>
              <a:rPr lang="en-US" altLang="zh-TW" sz="2600" dirty="0"/>
              <a:t>1978 </a:t>
            </a:r>
            <a:r>
              <a:rPr lang="zh-TW" altLang="en-US" sz="2600" dirty="0"/>
              <a:t>年 ─ </a:t>
            </a:r>
            <a:r>
              <a:rPr lang="en-US" altLang="zh-TW" sz="2600" dirty="0"/>
              <a:t>The C Programming language </a:t>
            </a:r>
            <a:r>
              <a:rPr lang="zh-TW" altLang="en-US" sz="2600" dirty="0"/>
              <a:t>一書出版</a:t>
            </a:r>
          </a:p>
          <a:p>
            <a:pPr lvl="1"/>
            <a:r>
              <a:rPr lang="en-US" altLang="zh-TW" sz="2200" dirty="0"/>
              <a:t>Brian Kernighan </a:t>
            </a:r>
            <a:r>
              <a:rPr lang="zh-TW" altLang="en-US" sz="2200" dirty="0"/>
              <a:t>與 </a:t>
            </a:r>
            <a:r>
              <a:rPr lang="en-US" altLang="zh-TW" sz="2200" dirty="0"/>
              <a:t>Dennis M. Ritchie </a:t>
            </a:r>
            <a:r>
              <a:rPr lang="zh-TW" altLang="en-US" sz="2200" dirty="0"/>
              <a:t>合寫</a:t>
            </a:r>
          </a:p>
          <a:p>
            <a:pPr lvl="1"/>
            <a:r>
              <a:rPr lang="zh-TW" altLang="en-US" sz="2200" dirty="0"/>
              <a:t>「</a:t>
            </a:r>
            <a:r>
              <a:rPr lang="en-US" altLang="zh-TW" sz="2200" dirty="0"/>
              <a:t>K</a:t>
            </a:r>
            <a:r>
              <a:rPr lang="zh-TW" altLang="en-US" sz="2200" dirty="0"/>
              <a:t>＆</a:t>
            </a:r>
            <a:r>
              <a:rPr lang="en-US" altLang="zh-TW" sz="2200" dirty="0"/>
              <a:t>R C</a:t>
            </a:r>
            <a:r>
              <a:rPr lang="zh-TW" altLang="en-US" sz="2200" dirty="0"/>
              <a:t>」的由來。</a:t>
            </a:r>
          </a:p>
          <a:p>
            <a:pPr lvl="1"/>
            <a:r>
              <a:rPr lang="zh-TW" altLang="en-US" sz="2200" dirty="0"/>
              <a:t>當年凡是學習 </a:t>
            </a:r>
            <a:r>
              <a:rPr lang="en-US" altLang="zh-TW" sz="2200" dirty="0"/>
              <a:t>C </a:t>
            </a:r>
            <a:r>
              <a:rPr lang="zh-TW" altLang="en-US" sz="2200" dirty="0"/>
              <a:t>語言的人都會買一本放在身邊當參考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D11E-A33D-4929-B81A-DE557946C830}" type="slidenum">
              <a:rPr lang="en-US" altLang="zh-TW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2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1891</TotalTime>
  <Words>4057</Words>
  <Application>Microsoft Office PowerPoint</Application>
  <PresentationFormat>寬螢幕</PresentationFormat>
  <Paragraphs>701</Paragraphs>
  <Slides>48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微軟正黑體</vt:lpstr>
      <vt:lpstr>新細明體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多面向</vt:lpstr>
      <vt:lpstr>程式語言基本法</vt:lpstr>
      <vt:lpstr>學程式的順序</vt:lpstr>
      <vt:lpstr>程式第一基本概念</vt:lpstr>
      <vt:lpstr>簡易C程式架構</vt:lpstr>
      <vt:lpstr>前面的程式在做甚麼？</vt:lpstr>
      <vt:lpstr>程式說明(一)</vt:lpstr>
      <vt:lpstr>程式說明(二)</vt:lpstr>
      <vt:lpstr>講講歷史</vt:lpstr>
      <vt:lpstr>C 與 C++ 語言的起源</vt:lpstr>
      <vt:lpstr>C 與 C++ 語言的起源</vt:lpstr>
      <vt:lpstr>C 與 C++ 語言的起源</vt:lpstr>
      <vt:lpstr>C 與 C++ 語言的起源</vt:lpstr>
      <vt:lpstr>C 語言的特性</vt:lpstr>
      <vt:lpstr>C 語言的特性</vt:lpstr>
      <vt:lpstr>C 語言的特性</vt:lpstr>
      <vt:lpstr>程式第一步 怎麼輸出？</vt:lpstr>
      <vt:lpstr>printf()的簡易使用方法</vt:lpstr>
      <vt:lpstr>千里之行始於足下</vt:lpstr>
      <vt:lpstr>Console螢幕輸出</vt:lpstr>
      <vt:lpstr>練習一 唐詩三百首，我只會一首</vt:lpstr>
      <vt:lpstr>Hello World進階 加上輸入吧！</vt:lpstr>
      <vt:lpstr>Scanf()簡易用法</vt:lpstr>
      <vt:lpstr>範例一 跟你打招呼</vt:lpstr>
      <vt:lpstr>範例一參考程式碼</vt:lpstr>
      <vt:lpstr>加上註解吧！</vt:lpstr>
      <vt:lpstr>範例二 數字相乘</vt:lpstr>
      <vt:lpstr>範例二參考程式碼 </vt:lpstr>
      <vt:lpstr>變數是甚麼？好吃嗎？</vt:lpstr>
      <vt:lpstr>變數的概念</vt:lpstr>
      <vt:lpstr>白話版變數說明</vt:lpstr>
      <vt:lpstr>變數命名規則</vt:lpstr>
      <vt:lpstr>變數命名比一比</vt:lpstr>
      <vt:lpstr>基本資料型別的介紹</vt:lpstr>
      <vt:lpstr>布林資料型別？</vt:lpstr>
      <vt:lpstr>基本資料型別簡圖</vt:lpstr>
      <vt:lpstr>等(=)號的意義</vt:lpstr>
      <vt:lpstr>輸入/輸出(I/O)大整理</vt:lpstr>
      <vt:lpstr>printf()怎麼用？ 進階版</vt:lpstr>
      <vt:lpstr>常用控制字元 </vt:lpstr>
      <vt:lpstr>常用printf()之格式指定字</vt:lpstr>
      <vt:lpstr>格式指定字之附加修飾子</vt:lpstr>
      <vt:lpstr>格式化輸出 簡單範例</vt:lpstr>
      <vt:lpstr>scanf()怎麼用？ 進階版</vt:lpstr>
      <vt:lpstr>範例三 輸入輸出綜合練習</vt:lpstr>
      <vt:lpstr>練習二 輸入三科成績算總和</vt:lpstr>
      <vt:lpstr>練習二參考解答</vt:lpstr>
      <vt:lpstr>練習三 輸入矩形長與寬，算面積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49</cp:revision>
  <dcterms:created xsi:type="dcterms:W3CDTF">2020-12-10T02:28:12Z</dcterms:created>
  <dcterms:modified xsi:type="dcterms:W3CDTF">2020-12-16T07:49:09Z</dcterms:modified>
</cp:coreProperties>
</file>