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18" r:id="rId25"/>
    <p:sldId id="31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0" r:id="rId38"/>
    <p:sldId id="321" r:id="rId39"/>
    <p:sldId id="322" r:id="rId40"/>
    <p:sldId id="297" r:id="rId41"/>
    <p:sldId id="298" r:id="rId42"/>
    <p:sldId id="299" r:id="rId43"/>
    <p:sldId id="301" r:id="rId44"/>
    <p:sldId id="309" r:id="rId45"/>
    <p:sldId id="310" r:id="rId46"/>
    <p:sldId id="31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6A118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109年12月16日星期三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4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MaxMin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8" y="1655064"/>
            <a:ext cx="5502432" cy="47076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655064"/>
            <a:ext cx="29718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zh-TW" altLang="en-US" b="1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ReverseInt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695825" cy="455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930400"/>
            <a:ext cx="2581275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9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1655064"/>
            <a:ext cx="6035301" cy="48167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1655064"/>
            <a:ext cx="321945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1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8496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ArraySearch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語言當然也</a:t>
            </a:r>
            <a:r>
              <a:rPr lang="zh-TW" altLang="en-US" dirty="0"/>
              <a:t>支援</a:t>
            </a:r>
            <a:r>
              <a:rPr lang="zh-TW" altLang="en-US" dirty="0" smtClean="0"/>
              <a:t>陣列。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語言對於陣列的使用非常靈活，搭配指標概念，做出很多奇特的運用。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/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7334" y="585669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Combinations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8790"/>
            <a:ext cx="6496050" cy="4743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55" y="1748790"/>
            <a:ext cx="4096893" cy="19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08235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四思考</a:t>
            </a:r>
            <a:r>
              <a:rPr lang="zh-TW" altLang="en-US" dirty="0"/>
              <a:t>方式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暴力解！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 smtClean="0"/>
              <a:t>拆解開</a:t>
            </a:r>
            <a:r>
              <a:rPr lang="zh-TW" altLang="en-US" dirty="0"/>
              <a:t>後存入</a:t>
            </a:r>
            <a:r>
              <a:rPr lang="en-US" altLang="zh-TW" dirty="0"/>
              <a:t>numbers</a:t>
            </a:r>
            <a:r>
              <a:rPr lang="zh-TW" altLang="en-US" dirty="0" smtClean="0"/>
              <a:t>陣列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5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7807614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6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8666" y="3660698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迴圈把</a:t>
            </a:r>
            <a:r>
              <a:rPr lang="en-US" altLang="zh-TW" dirty="0" smtClean="0"/>
              <a:t>0~9</a:t>
            </a:r>
            <a:r>
              <a:rPr lang="zh-TW" altLang="en-US" dirty="0" smtClean="0"/>
              <a:t>一一在陣列中搜尋一次，看看哪個沒找到！</a:t>
            </a:r>
            <a:endParaRPr lang="en-US" altLang="zh-TW" dirty="0" smtClean="0"/>
          </a:p>
          <a:p>
            <a:r>
              <a:rPr lang="zh-TW" altLang="en-US" dirty="0" smtClean="0"/>
              <a:t>這個方法很暴力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很慢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，但也有好處</a:t>
            </a:r>
            <a:r>
              <a:rPr lang="zh-TW" altLang="en-US" dirty="0"/>
              <a:t>是萬一有兩個以上缺席也能找出。</a:t>
            </a:r>
          </a:p>
        </p:txBody>
      </p:sp>
    </p:spTree>
    <p:extLst>
      <p:ext uri="{BB962C8B-B14F-4D97-AF65-F5344CB8AC3E}">
        <p14:creationId xmlns:p14="http://schemas.microsoft.com/office/powerpoint/2010/main" val="21315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" y="1270000"/>
            <a:ext cx="5648325" cy="54102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5199832" y="349968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右大括弧 4"/>
          <p:cNvSpPr/>
          <p:nvPr/>
        </p:nvSpPr>
        <p:spPr>
          <a:xfrm>
            <a:off x="4382196" y="318421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58814" y="36977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5899594" y="4709687"/>
            <a:ext cx="512064" cy="111462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6522041" y="5157216"/>
            <a:ext cx="1125827" cy="208799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58814" y="536983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 </a:t>
            </a:r>
            <a:r>
              <a:rPr lang="en-US" altLang="zh-TW" dirty="0" err="1" smtClean="0"/>
              <a:t>i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這</a:t>
            </a:r>
            <a:r>
              <a:rPr lang="zh-TW" altLang="en-US" dirty="0"/>
              <a:t>個數是否在陣列中</a:t>
            </a:r>
          </a:p>
        </p:txBody>
      </p:sp>
    </p:spTree>
    <p:extLst>
      <p:ext uri="{BB962C8B-B14F-4D97-AF65-F5344CB8AC3E}">
        <p14:creationId xmlns:p14="http://schemas.microsoft.com/office/powerpoint/2010/main" val="39293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7" y="1270000"/>
            <a:ext cx="5715000" cy="5162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781011" y="3398136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146570" y="2952480"/>
            <a:ext cx="512064" cy="850392"/>
          </a:xfrm>
          <a:prstGeom prst="rightBrace">
            <a:avLst>
              <a:gd name="adj1" fmla="val 8333"/>
              <a:gd name="adj2" fmla="val 6397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4612" y="3710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54612" y="5154129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5336717" y="4965460"/>
            <a:ext cx="2035790" cy="19812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54612" y="588877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253954" y="5747228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234" y="1043470"/>
            <a:ext cx="3038475" cy="25527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146570" y="18216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還可以精簡合併喔！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輸入數字</a:t>
            </a:r>
            <a:r>
              <a:rPr lang="en-US" altLang="zh-TW" dirty="0" smtClean="0"/>
              <a:t>=102345679</a:t>
            </a:r>
          </a:p>
          <a:p>
            <a:r>
              <a:rPr lang="zh-TW" altLang="en-US" dirty="0"/>
              <a:t>猜解開後存入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/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78686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Missing </a:t>
            </a:r>
            <a:r>
              <a:rPr lang="en-US" altLang="zh-TW" dirty="0" err="1" smtClean="0">
                <a:solidFill>
                  <a:srgbClr val="C00000"/>
                </a:solidFill>
              </a:rPr>
              <a:t>Number_III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0784"/>
            <a:ext cx="5206411" cy="46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5312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2155"/>
            <a:ext cx="5267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</a:t>
            </a:r>
            <a:r>
              <a:rPr lang="zh-TW" altLang="en-US" dirty="0" smtClean="0"/>
              <a:t>時</a:t>
            </a:r>
            <a:r>
              <a:rPr lang="zh-TW" altLang="en-US" b="1" dirty="0">
                <a:solidFill>
                  <a:srgbClr val="FF0000"/>
                </a:solidFill>
              </a:rPr>
              <a:t>不一定會</a:t>
            </a:r>
            <a:r>
              <a:rPr lang="zh-TW" altLang="en-US" b="1" dirty="0" smtClean="0">
                <a:solidFill>
                  <a:srgbClr val="FF0000"/>
                </a:solidFill>
              </a:rPr>
              <a:t>是 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 喔！</a:t>
            </a:r>
            <a:endParaRPr lang="zh-TW" altLang="en-US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</a:t>
            </a:r>
            <a:r>
              <a:rPr lang="zh-TW" altLang="en-US" dirty="0" smtClean="0"/>
              <a:t>，同時設定</a:t>
            </a:r>
            <a:r>
              <a:rPr lang="zh-TW" altLang="en-US" dirty="0"/>
              <a:t>陣列元素的初始內容，語法如下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語法一不需指定數量，直接以後面初始值有多少個就會是多少個。</a:t>
            </a:r>
            <a:endParaRPr lang="en-US" altLang="zh-TW" dirty="0" smtClean="0"/>
          </a:p>
          <a:p>
            <a:r>
              <a:rPr lang="zh-TW" altLang="en-US" dirty="0" smtClean="0"/>
              <a:t>語法二有指定數量，但是萬一後面初始值數量不足，則會</a:t>
            </a:r>
            <a:r>
              <a:rPr lang="zh-TW" altLang="en-US" dirty="0" smtClean="0">
                <a:solidFill>
                  <a:srgbClr val="FF0000"/>
                </a:solidFill>
              </a:rPr>
              <a:t>填入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3015508"/>
            <a:ext cx="565892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一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>
                <a:solidFill>
                  <a:srgbClr val="FFFF00"/>
                </a:solidFill>
              </a:rPr>
              <a:t>[ ]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altLang="zh-TW" sz="1400" b="1" dirty="0">
                <a:solidFill>
                  <a:srgbClr val="C00000"/>
                </a:solidFill>
              </a:rPr>
              <a:t> 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</a:p>
          <a:p>
            <a:r>
              <a:rPr lang="zh-TW" altLang="zh-TW" sz="1400" dirty="0" smtClean="0">
                <a:solidFill>
                  <a:schemeClr val="bg1"/>
                </a:solidFill>
              </a:rPr>
              <a:t>語法</a:t>
            </a:r>
            <a:r>
              <a:rPr lang="zh-TW" altLang="en-US" sz="1400" dirty="0" smtClean="0">
                <a:solidFill>
                  <a:schemeClr val="bg1"/>
                </a:solidFill>
              </a:rPr>
              <a:t>二</a:t>
            </a:r>
            <a:r>
              <a:rPr lang="zh-TW" altLang="zh-TW" sz="1400" dirty="0" smtClean="0">
                <a:solidFill>
                  <a:schemeClr val="bg1"/>
                </a:solidFill>
              </a:rPr>
              <a:t>：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資料型態 </a:t>
            </a:r>
            <a:r>
              <a:rPr lang="zh-TW" altLang="zh-TW" sz="1400" b="1" dirty="0">
                <a:solidFill>
                  <a:srgbClr val="FFFF00"/>
                </a:solidFill>
              </a:rPr>
              <a:t>陣列名稱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400" b="1" dirty="0" smtClean="0">
                <a:solidFill>
                  <a:srgbClr val="FF9900"/>
                </a:solidFill>
              </a:rPr>
              <a:t>數量</a:t>
            </a:r>
            <a:r>
              <a:rPr lang="en-US" altLang="zh-TW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] 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 {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元素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zh-TW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初始值</a:t>
            </a:r>
            <a:r>
              <a:rPr lang="en-US" altLang="zh-TW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,…};</a:t>
            </a:r>
            <a:endParaRPr lang="zh-TW" alt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2856" y="2160589"/>
            <a:ext cx="490728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[] 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{1,2,3,4,5}</a:t>
            </a:r>
            <a:r>
              <a:rPr lang="zh-TW" altLang="en-US" dirty="0">
                <a:solidFill>
                  <a:schemeClr val="bg1"/>
                </a:solidFill>
              </a:rPr>
              <a:t>;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//5個元素：1,2,3,4,5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{1,2,3}</a:t>
            </a:r>
            <a:r>
              <a:rPr lang="zh-TW" altLang="en-US" dirty="0">
                <a:solidFill>
                  <a:schemeClr val="bg1"/>
                </a:solidFill>
              </a:rPr>
              <a:t>;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//10個元素：1,2,3,0,0,0,0,0,0,0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]=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{0}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//10個元素：0,0,0,0,0,0,0,0,0,0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number</a:t>
            </a:r>
            <a:r>
              <a:rPr lang="zh-TW" altLang="en-US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rgbClr val="FFC000"/>
                </a:solidFill>
              </a:rPr>
              <a:t>10</a:t>
            </a:r>
            <a:r>
              <a:rPr lang="zh-TW" altLang="en-US" dirty="0">
                <a:solidFill>
                  <a:schemeClr val="bg1"/>
                </a:solidFill>
              </a:rPr>
              <a:t>];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//10個元素</a:t>
            </a:r>
            <a:r>
              <a:rPr lang="zh-TW" altLang="en-US" dirty="0" smtClean="0">
                <a:solidFill>
                  <a:schemeClr val="bg1"/>
                </a:solidFill>
              </a:rPr>
              <a:t>：可能是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，但是不一定！</a:t>
            </a:r>
            <a:r>
              <a:rPr lang="zh-TW" altLang="en-US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159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暴力法，雙重迴圈直接所有組合加看看！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672030"/>
            <a:ext cx="101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TwoSum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不太理想，重複輸出了！再改進一下！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841591"/>
            <a:ext cx="6008751" cy="46296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90" y="1930400"/>
            <a:ext cx="258127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29897"/>
              </p:ext>
            </p:extLst>
          </p:nvPr>
        </p:nvGraphicFramePr>
        <p:xfrm>
          <a:off x="1172464" y="3418331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26464" y="3605673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00072" y="408246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00528" y="457884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191256" y="516799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7172" y="311195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46012"/>
              </p:ext>
            </p:extLst>
          </p:nvPr>
        </p:nvGraphicFramePr>
        <p:xfrm>
          <a:off x="3838448" y="3429000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07010" y="360346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19320" y="4127412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288280" y="458721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32034"/>
              </p:ext>
            </p:extLst>
          </p:nvPr>
        </p:nvGraphicFramePr>
        <p:xfrm>
          <a:off x="6005576" y="3429000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48668"/>
              </p:ext>
            </p:extLst>
          </p:nvPr>
        </p:nvGraphicFramePr>
        <p:xfrm>
          <a:off x="7590490" y="3429000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37035" y="362526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49345" y="4149207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00294" y="3636242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2485"/>
              </p:ext>
            </p:extLst>
          </p:nvPr>
        </p:nvGraphicFramePr>
        <p:xfrm>
          <a:off x="8541439" y="3418331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264720" y="311195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24319" y="31063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72403" y="31063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98104" y="3098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674" y="6113500"/>
            <a:ext cx="134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BubbleSort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13342" y="2160589"/>
            <a:ext cx="3960659" cy="3880773"/>
          </a:xfrm>
        </p:spPr>
        <p:txBody>
          <a:bodyPr/>
          <a:lstStyle/>
          <a:p>
            <a:r>
              <a:rPr lang="zh-TW" altLang="en-US" dirty="0" smtClean="0"/>
              <a:t>還可以稍微改進效率喔！</a:t>
            </a:r>
            <a:endParaRPr lang="en-US" altLang="zh-TW" dirty="0" smtClean="0"/>
          </a:p>
          <a:p>
            <a:pPr lvl="1"/>
            <a:r>
              <a:rPr lang="zh-TW" altLang="en-US" dirty="0"/>
              <a:t>改一個小地方效率近乎快</a:t>
            </a:r>
            <a:r>
              <a:rPr lang="zh-TW" altLang="en-US" dirty="0" smtClean="0"/>
              <a:t>一倍。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7" y="1348177"/>
            <a:ext cx="4194345" cy="51152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896" y="3063240"/>
            <a:ext cx="5084064" cy="227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42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字元陣列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87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語言裡的字串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基本上，</a:t>
            </a:r>
            <a:r>
              <a:rPr lang="en-US" altLang="zh-TW" dirty="0"/>
              <a:t>C</a:t>
            </a:r>
            <a:r>
              <a:rPr lang="zh-TW" altLang="en-US" dirty="0"/>
              <a:t>語言是沒有字串型別的，他只有字元陣列</a:t>
            </a:r>
            <a:r>
              <a:rPr lang="en-US" altLang="zh-TW" dirty="0"/>
              <a:t>(char array)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字元</a:t>
            </a:r>
            <a:r>
              <a:rPr lang="en-US" altLang="zh-TW" dirty="0"/>
              <a:t>(char)</a:t>
            </a:r>
            <a:r>
              <a:rPr lang="zh-TW" altLang="en-US" dirty="0"/>
              <a:t>佔記憶體一個</a:t>
            </a:r>
            <a:r>
              <a:rPr lang="en-US" altLang="zh-TW" dirty="0"/>
              <a:t>byte</a:t>
            </a:r>
            <a:r>
              <a:rPr lang="zh-TW" altLang="en-US" dirty="0"/>
              <a:t>，用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單引號</a:t>
            </a:r>
            <a:r>
              <a:rPr lang="zh-TW" altLang="en-US" dirty="0"/>
              <a:t>框起來，如 </a:t>
            </a:r>
            <a:r>
              <a:rPr lang="en-US" altLang="zh-TW" dirty="0"/>
              <a:t>char cc = ‘A’;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字串</a:t>
            </a:r>
            <a:r>
              <a:rPr lang="en-US" altLang="zh-TW" dirty="0"/>
              <a:t>(char[])</a:t>
            </a:r>
            <a:r>
              <a:rPr lang="zh-TW" altLang="en-US" dirty="0"/>
              <a:t>，用</a:t>
            </a: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</a:rPr>
              <a:t>雙引號</a:t>
            </a:r>
            <a:r>
              <a:rPr lang="zh-TW" altLang="en-US" dirty="0"/>
              <a:t>框起來，如 </a:t>
            </a:r>
            <a:r>
              <a:rPr lang="en-US" altLang="zh-TW" dirty="0"/>
              <a:t>char name[5] = “A”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字串必須用</a:t>
            </a:r>
            <a:r>
              <a:rPr lang="en-US" altLang="zh-TW" b="1" dirty="0">
                <a:solidFill>
                  <a:srgbClr val="FF0000"/>
                </a:solidFill>
              </a:rPr>
              <a:t>‘\0’</a:t>
            </a:r>
            <a:r>
              <a:rPr lang="zh-TW" altLang="en-US" dirty="0"/>
              <a:t>結尾，表示字串到此為止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程式中</a:t>
            </a:r>
            <a:r>
              <a:rPr lang="zh-TW" altLang="en-US" dirty="0" smtClean="0"/>
              <a:t>需要存放一</a:t>
            </a:r>
            <a:r>
              <a:rPr lang="zh-TW" altLang="en-US" dirty="0"/>
              <a:t>串文字</a:t>
            </a:r>
            <a:r>
              <a:rPr lang="zh-TW" altLang="en-US" dirty="0" smtClean="0"/>
              <a:t>時，宣告的變數是</a:t>
            </a:r>
            <a:r>
              <a:rPr lang="zh-TW" altLang="en-US" b="1" dirty="0" smtClean="0"/>
              <a:t>字元陣列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:”Hello”</a:t>
            </a:r>
            <a:r>
              <a:rPr lang="zh-TW" altLang="en-US" dirty="0" smtClean="0"/>
              <a:t>這樣用雙引號框起來的字串，他實際上的存放是：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中文字在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中不能只用一個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存放！因為中文字至少占兩個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byte!</a:t>
            </a: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88852"/>
              </p:ext>
            </p:extLst>
          </p:nvPr>
        </p:nvGraphicFramePr>
        <p:xfrm>
          <a:off x="1337190" y="4661806"/>
          <a:ext cx="5429370" cy="3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95">
                  <a:extLst>
                    <a:ext uri="{9D8B030D-6E8A-4147-A177-3AD203B41FA5}">
                      <a16:colId xmlns:a16="http://schemas.microsoft.com/office/drawing/2014/main" val="3810849049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1131612535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465776250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2350335390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556649980"/>
                    </a:ext>
                  </a:extLst>
                </a:gridCol>
                <a:gridCol w="904895">
                  <a:extLst>
                    <a:ext uri="{9D8B030D-6E8A-4147-A177-3AD203B41FA5}">
                      <a16:colId xmlns:a16="http://schemas.microsoft.com/office/drawing/2014/main" val="2135260057"/>
                    </a:ext>
                  </a:extLst>
                </a:gridCol>
              </a:tblGrid>
              <a:tr h="385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029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96236"/>
              </p:ext>
            </p:extLst>
          </p:nvPr>
        </p:nvGraphicFramePr>
        <p:xfrm>
          <a:off x="9057947" y="1229360"/>
          <a:ext cx="9235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4">
                  <a:extLst>
                    <a:ext uri="{9D8B030D-6E8A-4147-A177-3AD203B41FA5}">
                      <a16:colId xmlns:a16="http://schemas.microsoft.com/office/drawing/2014/main" val="158181102"/>
                    </a:ext>
                  </a:extLst>
                </a:gridCol>
              </a:tblGrid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3938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82969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76752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63901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88649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39688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23573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95021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57781"/>
                  </a:ext>
                </a:extLst>
              </a:tr>
              <a:tr h="4399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57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45655" y="169217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93232" y="294340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Name[0]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01564" y="3429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Name[1]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93232" y="389487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Name[2]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93231" y="43582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Name[3]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93230" y="474615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Name[4]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41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常用的字串函式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因牽涉到</a:t>
            </a:r>
            <a:r>
              <a:rPr lang="zh-TW" altLang="en-US" b="1" dirty="0">
                <a:solidFill>
                  <a:srgbClr val="FF0000"/>
                </a:solidFill>
              </a:rPr>
              <a:t>指標</a:t>
            </a:r>
            <a:r>
              <a:rPr lang="zh-TW" altLang="en-US" dirty="0"/>
              <a:t>，因此這邊只是列出，暫不說明。</a:t>
            </a:r>
            <a:endParaRPr lang="en-US" altLang="zh-TW" dirty="0" smtClean="0"/>
          </a:p>
          <a:p>
            <a:r>
              <a:rPr lang="zh-TW" altLang="en-US" dirty="0" smtClean="0"/>
              <a:t>字串比較：</a:t>
            </a:r>
            <a:r>
              <a:rPr lang="sv-SE" altLang="zh-TW" dirty="0" smtClean="0"/>
              <a:t>int </a:t>
            </a:r>
            <a:r>
              <a:rPr lang="sv-SE" altLang="zh-TW" dirty="0"/>
              <a:t>strcmp(char *str1, char *str2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/>
              <a:t>傳回值</a:t>
            </a:r>
            <a:r>
              <a:rPr lang="en-US" altLang="zh-TW" dirty="0"/>
              <a:t>0</a:t>
            </a:r>
            <a:r>
              <a:rPr lang="zh-TW" altLang="en-US" dirty="0"/>
              <a:t>表示兩字串相同</a:t>
            </a:r>
            <a:endParaRPr lang="en-US" altLang="zh-TW" dirty="0" smtClean="0"/>
          </a:p>
          <a:p>
            <a:r>
              <a:rPr lang="zh-TW" altLang="en-US" dirty="0" smtClean="0"/>
              <a:t>字串複製：</a:t>
            </a:r>
            <a:r>
              <a:rPr lang="sv-SE" altLang="zh-TW" dirty="0" smtClean="0"/>
              <a:t>char </a:t>
            </a:r>
            <a:r>
              <a:rPr lang="sv-SE" altLang="zh-TW" dirty="0"/>
              <a:t>*strcpy(char *str1, char *str2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str2</a:t>
            </a:r>
            <a:r>
              <a:rPr lang="zh-TW" altLang="en-US" dirty="0"/>
              <a:t>的字串複製給</a:t>
            </a:r>
            <a:r>
              <a:rPr lang="en-US" altLang="zh-TW" dirty="0"/>
              <a:t>str1</a:t>
            </a:r>
            <a:endParaRPr lang="sv-SE" altLang="zh-TW" dirty="0" smtClean="0"/>
          </a:p>
          <a:p>
            <a:r>
              <a:rPr lang="zh-TW" altLang="en-US" dirty="0"/>
              <a:t>字串搜尋</a:t>
            </a:r>
            <a:r>
              <a:rPr lang="zh-TW" altLang="en-US" dirty="0" smtClean="0"/>
              <a:t>：</a:t>
            </a:r>
            <a:r>
              <a:rPr lang="sv-SE" altLang="zh-TW" dirty="0"/>
              <a:t>char *strstr(char *str1, char *str2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/>
              <a:t>搜尋</a:t>
            </a:r>
            <a:r>
              <a:rPr lang="en-US" altLang="zh-TW" dirty="0"/>
              <a:t>str2</a:t>
            </a:r>
            <a:r>
              <a:rPr lang="zh-TW" altLang="en-US" dirty="0"/>
              <a:t>在</a:t>
            </a:r>
            <a:r>
              <a:rPr lang="en-US" altLang="zh-TW" dirty="0"/>
              <a:t>str1</a:t>
            </a:r>
            <a:r>
              <a:rPr lang="zh-TW" altLang="en-US" dirty="0"/>
              <a:t>的位置，有</a:t>
            </a:r>
            <a:r>
              <a:rPr lang="zh-TW" altLang="en-US" dirty="0" smtClean="0"/>
              <a:t>傳回</a:t>
            </a:r>
            <a:r>
              <a:rPr lang="zh-TW" altLang="en-US" dirty="0"/>
              <a:t>起始記憶體位址，無則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null</a:t>
            </a:r>
          </a:p>
          <a:p>
            <a:r>
              <a:rPr lang="zh-TW" altLang="en-US" dirty="0"/>
              <a:t>字元搜尋</a:t>
            </a:r>
            <a:r>
              <a:rPr lang="zh-TW" altLang="en-US" dirty="0" smtClean="0"/>
              <a:t>：</a:t>
            </a:r>
            <a:r>
              <a:rPr lang="sv-SE" altLang="zh-TW" dirty="0"/>
              <a:t>char *strchr(char *str, char c</a:t>
            </a:r>
            <a:r>
              <a:rPr lang="sv-SE" altLang="zh-TW" dirty="0" smtClean="0"/>
              <a:t>);</a:t>
            </a:r>
          </a:p>
          <a:p>
            <a:pPr lvl="1"/>
            <a:r>
              <a:rPr lang="zh-TW" altLang="en-US" dirty="0" smtClean="0"/>
              <a:t>搜尋</a:t>
            </a:r>
            <a:r>
              <a:rPr lang="en-US" altLang="zh-TW" dirty="0" smtClean="0"/>
              <a:t>c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的</a:t>
            </a:r>
            <a:r>
              <a:rPr lang="zh-TW" altLang="en-US" dirty="0"/>
              <a:t>位置，有</a:t>
            </a:r>
            <a:r>
              <a:rPr lang="zh-TW" altLang="en-US" dirty="0" smtClean="0"/>
              <a:t>傳回記憶體</a:t>
            </a:r>
            <a:r>
              <a:rPr lang="zh-TW" altLang="en-US" dirty="0"/>
              <a:t>位址，無則是</a:t>
            </a:r>
            <a:r>
              <a:rPr lang="en-US" altLang="zh-TW" dirty="0" smtClean="0"/>
              <a:t>null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802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宣告陣列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範例：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 smtClean="0"/>
              <a:t>，例如</a:t>
            </a:r>
            <a:r>
              <a:rPr lang="zh-TW" altLang="en-US" dirty="0"/>
              <a:t>：</a:t>
            </a:r>
            <a:r>
              <a:rPr lang="en-US" altLang="zh-TW" dirty="0" err="1" smtClean="0"/>
              <a:t>int,float,char</a:t>
            </a:r>
            <a:r>
              <a:rPr lang="en-US" altLang="zh-TW" dirty="0" smtClean="0"/>
              <a:t>,…</a:t>
            </a:r>
            <a:r>
              <a:rPr lang="zh-TW" altLang="en-US" dirty="0"/>
              <a:t>等等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</a:t>
            </a:r>
            <a:r>
              <a:rPr lang="zh-TW" altLang="en-US" dirty="0"/>
              <a:t>可以是某種</a:t>
            </a:r>
            <a:r>
              <a:rPr lang="zh-TW" altLang="en-US" dirty="0" smtClean="0"/>
              <a:t>資料結構，進階課程再說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26304" y="2160589"/>
            <a:ext cx="28696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E6A118"/>
                </a:solidFill>
              </a:rPr>
              <a:t>資料型態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 smtClean="0">
                <a:solidFill>
                  <a:schemeClr val="bg1"/>
                </a:solidFill>
              </a:rPr>
              <a:t>數量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80110" y="2623647"/>
            <a:ext cx="222208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9900"/>
                </a:solidFill>
              </a:rPr>
              <a:t>char</a:t>
            </a:r>
            <a:r>
              <a:rPr lang="en-US" altLang="zh-TW" dirty="0" smtClean="0">
                <a:solidFill>
                  <a:srgbClr val="FFFF00"/>
                </a:solidFill>
              </a:rPr>
              <a:t>  name</a:t>
            </a:r>
            <a:r>
              <a:rPr lang="en-US" altLang="zh-TW" dirty="0" smtClean="0">
                <a:solidFill>
                  <a:schemeClr val="bg1"/>
                </a:solidFill>
              </a:rPr>
              <a:t>[20]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 err="1">
                <a:solidFill>
                  <a:srgbClr val="FF9900"/>
                </a:solidFill>
              </a:rPr>
              <a:t>i</a:t>
            </a:r>
            <a:r>
              <a:rPr lang="en-US" altLang="zh-TW" dirty="0" err="1" smtClean="0">
                <a:solidFill>
                  <a:srgbClr val="FF9900"/>
                </a:solidFill>
              </a:rPr>
              <a:t>nt</a:t>
            </a:r>
            <a:r>
              <a:rPr lang="en-US" altLang="zh-TW" dirty="0" smtClean="0">
                <a:solidFill>
                  <a:srgbClr val="FFFF00"/>
                </a:solidFill>
              </a:rPr>
              <a:t>  scores</a:t>
            </a:r>
            <a:r>
              <a:rPr lang="en-US" altLang="zh-TW" dirty="0" smtClean="0">
                <a:solidFill>
                  <a:schemeClr val="bg1"/>
                </a:solidFill>
              </a:rPr>
              <a:t>[50]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</a:p>
          <a:p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9900"/>
                </a:solidFill>
              </a:rPr>
              <a:t>f</a:t>
            </a:r>
            <a:r>
              <a:rPr lang="en-US" altLang="zh-TW" dirty="0" smtClean="0">
                <a:solidFill>
                  <a:srgbClr val="FF9900"/>
                </a:solidFill>
              </a:rPr>
              <a:t>loat</a:t>
            </a:r>
            <a:r>
              <a:rPr lang="en-US" altLang="zh-TW" dirty="0" smtClean="0">
                <a:solidFill>
                  <a:srgbClr val="FFFF00"/>
                </a:solidFill>
              </a:rPr>
              <a:t>  weights</a:t>
            </a:r>
            <a:r>
              <a:rPr lang="en-US" altLang="zh-TW" dirty="0" smtClean="0">
                <a:solidFill>
                  <a:schemeClr val="bg1"/>
                </a:solidFill>
              </a:rPr>
              <a:t>[100]</a:t>
            </a:r>
            <a:r>
              <a:rPr lang="en-US" altLang="zh-TW" dirty="0" smtClean="0">
                <a:solidFill>
                  <a:srgbClr val="FFFF00"/>
                </a:solidFill>
              </a:rPr>
              <a:t>;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3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C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語言是採用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row-major !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</a:t>
            </a:r>
            <a:r>
              <a:rPr lang="zh-TW" altLang="en-US" dirty="0" smtClean="0"/>
              <a:t>例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基本型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77949" y="2967335"/>
            <a:ext cx="2060179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int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trades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en-US" altLang="zh-TW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C000"/>
                </a:solidFill>
              </a:rPr>
              <a:t>float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values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>
                <a:solidFill>
                  <a:srgbClr val="00B0F0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en-US" altLang="zh-TW" dirty="0" smtClean="0">
                <a:solidFill>
                  <a:srgbClr val="00B0F0"/>
                </a:solidFill>
              </a:rPr>
              <a:t>5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7949" y="2207940"/>
            <a:ext cx="39100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資料型態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rgbClr val="00B0F0"/>
                </a:solidFill>
              </a:rPr>
              <a:t>列數量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zh-TW" altLang="en-US" dirty="0" smtClean="0">
                <a:solidFill>
                  <a:srgbClr val="00B0F0"/>
                </a:solidFill>
              </a:rPr>
              <a:t>行數量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89428"/>
              </p:ext>
            </p:extLst>
          </p:nvPr>
        </p:nvGraphicFramePr>
        <p:xfrm>
          <a:off x="5787994" y="2967335"/>
          <a:ext cx="2807366" cy="121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3">
                  <a:extLst>
                    <a:ext uri="{9D8B030D-6E8A-4147-A177-3AD203B41FA5}">
                      <a16:colId xmlns:a16="http://schemas.microsoft.com/office/drawing/2014/main" val="1711129908"/>
                    </a:ext>
                  </a:extLst>
                </a:gridCol>
                <a:gridCol w="1403683">
                  <a:extLst>
                    <a:ext uri="{9D8B030D-6E8A-4147-A177-3AD203B41FA5}">
                      <a16:colId xmlns:a16="http://schemas.microsoft.com/office/drawing/2014/main" val="4221878385"/>
                    </a:ext>
                  </a:extLst>
                </a:gridCol>
              </a:tblGrid>
              <a:tr h="40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trades[0</a:t>
                      </a:r>
                      <a:r>
                        <a:rPr kumimoji="1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trades[0</a:t>
                      </a:r>
                      <a:r>
                        <a:rPr kumimoji="1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4987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47145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907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34338"/>
              </p:ext>
            </p:extLst>
          </p:nvPr>
        </p:nvGraphicFramePr>
        <p:xfrm>
          <a:off x="3639314" y="4978308"/>
          <a:ext cx="6208775" cy="125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55">
                  <a:extLst>
                    <a:ext uri="{9D8B030D-6E8A-4147-A177-3AD203B41FA5}">
                      <a16:colId xmlns:a16="http://schemas.microsoft.com/office/drawing/2014/main" val="2694510569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454344101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3716499373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3969170523"/>
                    </a:ext>
                  </a:extLst>
                </a:gridCol>
                <a:gridCol w="1241755">
                  <a:extLst>
                    <a:ext uri="{9D8B030D-6E8A-4147-A177-3AD203B41FA5}">
                      <a16:colId xmlns:a16="http://schemas.microsoft.com/office/drawing/2014/main" val="2000479419"/>
                    </a:ext>
                  </a:extLst>
                </a:gridCol>
              </a:tblGrid>
              <a:tr h="4193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value[0][0]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value[0][1]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value[0][2]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value[0][3]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value[0][4]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88865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value[1][0]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value[1][1]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value[1][2]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value[1][3]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value[1][4]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00111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value[2][0]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value[2][1]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value[2][2]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value[2][3]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value[2][4]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86973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023360" y="3048516"/>
            <a:ext cx="1616884" cy="175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739775">
            <a:off x="3274845" y="4265632"/>
            <a:ext cx="1682496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1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719804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資料型態   </a:t>
            </a:r>
            <a:r>
              <a:rPr lang="zh-TW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zh-TW" alt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列數量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zh-TW" alt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行數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量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]={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92D05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56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9048" y="2615184"/>
            <a:ext cx="5492496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FFC000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FF00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[5][3]={ </a:t>
            </a:r>
            <a:r>
              <a:rPr lang="en-US" altLang="zh-TW" sz="1600" dirty="0">
                <a:solidFill>
                  <a:schemeClr val="bg1"/>
                </a:solidFill>
              </a:rPr>
              <a:t>{85,78,65</a:t>
            </a:r>
            <a:r>
              <a:rPr lang="en-US" altLang="zh-TW" sz="1600" dirty="0" smtClean="0">
                <a:solidFill>
                  <a:schemeClr val="bg1"/>
                </a:solidFill>
              </a:rPr>
              <a:t>}, 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	       </a:t>
            </a:r>
            <a:r>
              <a:rPr lang="en-US" altLang="zh-TW" sz="1600" dirty="0">
                <a:solidFill>
                  <a:schemeClr val="bg1"/>
                </a:solidFill>
              </a:rPr>
              <a:t>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</a:t>
            </a:r>
            <a:r>
              <a:rPr lang="en-US" altLang="zh-TW" sz="1600" dirty="0" smtClean="0">
                <a:solidFill>
                  <a:schemeClr val="bg1"/>
                </a:solidFill>
              </a:rPr>
              <a:t>},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</a:t>
            </a:r>
            <a:r>
              <a:rPr lang="en-US" altLang="zh-TW" sz="1600" dirty="0" smtClean="0">
                <a:solidFill>
                  <a:schemeClr val="bg1"/>
                </a:solidFill>
              </a:rPr>
              <a:t>	  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rgbClr val="FFC000"/>
                </a:solidFill>
              </a:rPr>
              <a:t>char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FF00"/>
                </a:solidFill>
              </a:rPr>
              <a:t>names</a:t>
            </a:r>
            <a:r>
              <a:rPr lang="en-US" altLang="zh-TW" sz="1600" dirty="0" smtClean="0">
                <a:solidFill>
                  <a:schemeClr val="bg1"/>
                </a:solidFill>
              </a:rPr>
              <a:t>[5][10]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</a:t>
            </a:r>
            <a:r>
              <a:rPr lang="en-US" altLang="zh-TW" sz="1600" dirty="0" smtClean="0">
                <a:solidFill>
                  <a:schemeClr val="bg1"/>
                </a:solidFill>
              </a:rPr>
              <a:t>"};</a:t>
            </a:r>
          </a:p>
          <a:p>
            <a:r>
              <a:rPr lang="en-US" altLang="zh-TW" sz="1600" dirty="0">
                <a:solidFill>
                  <a:srgbClr val="FFC000"/>
                </a:solidFill>
              </a:rPr>
              <a:t>c</a:t>
            </a:r>
            <a:r>
              <a:rPr lang="en-US" altLang="zh-TW" sz="1600" dirty="0" smtClean="0">
                <a:solidFill>
                  <a:srgbClr val="FFC000"/>
                </a:solidFill>
              </a:rPr>
              <a:t>har </a:t>
            </a:r>
            <a:r>
              <a:rPr lang="en-US" altLang="zh-TW" sz="1600" dirty="0" smtClean="0">
                <a:solidFill>
                  <a:srgbClr val="FFFF00"/>
                </a:solidFill>
              </a:rPr>
              <a:t>subjects</a:t>
            </a:r>
            <a:r>
              <a:rPr lang="en-US" altLang="zh-TW" sz="1600" dirty="0" smtClean="0">
                <a:solidFill>
                  <a:schemeClr val="bg1"/>
                </a:solidFill>
              </a:rPr>
              <a:t>[3][10] </a:t>
            </a:r>
            <a:r>
              <a:rPr lang="en-US" altLang="zh-TW" sz="1600" dirty="0">
                <a:solidFill>
                  <a:schemeClr val="bg1"/>
                </a:solidFill>
              </a:rPr>
              <a:t>= {"</a:t>
            </a:r>
            <a:r>
              <a:rPr lang="zh-TW" altLang="en-US" sz="1600" dirty="0">
                <a:solidFill>
                  <a:schemeClr val="bg1"/>
                </a:solidFill>
              </a:rPr>
              <a:t>數學</a:t>
            </a:r>
            <a:r>
              <a:rPr lang="en-US" altLang="zh-TW" sz="1600" dirty="0">
                <a:solidFill>
                  <a:schemeClr val="bg1"/>
                </a:solidFill>
              </a:rPr>
              <a:t>","</a:t>
            </a:r>
            <a:r>
              <a:rPr lang="zh-TW" altLang="en-US" sz="1600" dirty="0">
                <a:solidFill>
                  <a:schemeClr val="bg1"/>
                </a:solidFill>
              </a:rPr>
              <a:t>英文</a:t>
            </a:r>
            <a:r>
              <a:rPr lang="en-US" altLang="zh-TW" sz="1600" dirty="0">
                <a:solidFill>
                  <a:schemeClr val="bg1"/>
                </a:solidFill>
              </a:rPr>
              <a:t>","</a:t>
            </a:r>
            <a:r>
              <a:rPr lang="zh-TW" altLang="en-US" sz="1600" dirty="0">
                <a:solidFill>
                  <a:schemeClr val="bg1"/>
                </a:solidFill>
              </a:rPr>
              <a:t>理化</a:t>
            </a:r>
            <a:r>
              <a:rPr lang="en-US" altLang="zh-TW" sz="1600" dirty="0">
                <a:solidFill>
                  <a:schemeClr val="bg1"/>
                </a:solidFill>
              </a:rPr>
              <a:t>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9" y="4041648"/>
            <a:ext cx="4054053" cy="23303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7334" y="5902219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ScoresShow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3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1784616"/>
            <a:ext cx="5546217" cy="47335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87" y="1779270"/>
            <a:ext cx="5200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819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Pascal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輸出還可以改進</a:t>
            </a:r>
            <a:r>
              <a:rPr lang="zh-TW" altLang="en-US" dirty="0"/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7256"/>
            <a:ext cx="5863654" cy="46474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89" y="1740309"/>
            <a:ext cx="4927800" cy="2630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4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</a:t>
            </a:r>
            <a:r>
              <a:rPr lang="zh-TW" altLang="en-US" dirty="0" smtClean="0"/>
              <a:t>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存取陣列資料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29968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變數裡存放的是真正陣列的起始位址。</a:t>
            </a:r>
            <a:endParaRPr lang="en-US" altLang="zh-TW" dirty="0" smtClean="0"/>
          </a:p>
          <a:p>
            <a:r>
              <a:rPr lang="zh-TW" altLang="en-US" dirty="0"/>
              <a:t>陣列的存取是</a:t>
            </a:r>
            <a:r>
              <a:rPr lang="zh-TW" altLang="en-US" dirty="0" smtClean="0"/>
              <a:t>用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的方式。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陣列的索引值</a:t>
            </a:r>
            <a:r>
              <a:rPr lang="en-US" altLang="zh-TW" b="1" dirty="0" smtClean="0">
                <a:solidFill>
                  <a:srgbClr val="C00000"/>
                </a:solidFill>
              </a:rPr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編號</a:t>
            </a:r>
            <a:r>
              <a:rPr lang="en-US" altLang="zh-TW" b="1" dirty="0" smtClean="0">
                <a:solidFill>
                  <a:srgbClr val="C00000"/>
                </a:solidFill>
              </a:rPr>
              <a:t>)</a:t>
            </a:r>
            <a:r>
              <a:rPr lang="zh-TW" altLang="en-US" b="1" dirty="0" smtClean="0">
                <a:solidFill>
                  <a:srgbClr val="C00000"/>
                </a:solidFill>
              </a:rPr>
              <a:t>是由</a:t>
            </a:r>
            <a:r>
              <a:rPr lang="en-US" altLang="zh-TW" sz="36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Name[ 6];</a:t>
            </a:r>
            <a:endParaRPr lang="en-US" altLang="zh-TW" sz="1600" spc="3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19807" y="3565737"/>
            <a:ext cx="7735096" cy="1078732"/>
            <a:chOff x="1019807" y="3565737"/>
            <a:chExt cx="7735096" cy="1078732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9807" y="4275137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把</a:t>
              </a:r>
              <a:r>
                <a:rPr lang="en-US" altLang="zh-TW" b="1" dirty="0" smtClean="0">
                  <a:solidFill>
                    <a:srgbClr val="C00000"/>
                  </a:solidFill>
                </a:rPr>
                <a:t>J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字</a:t>
              </a:r>
              <a:r>
                <a:rPr lang="zh-TW" altLang="en-US" b="1" dirty="0">
                  <a:solidFill>
                    <a:srgbClr val="C00000"/>
                  </a:solidFill>
                </a:rPr>
                <a:t>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19807" y="3883978"/>
            <a:ext cx="7744837" cy="1060251"/>
            <a:chOff x="1025417" y="3636452"/>
            <a:chExt cx="7744837" cy="1060251"/>
          </a:xfrm>
        </p:grpSpPr>
        <p:sp>
          <p:nvSpPr>
            <p:cNvPr id="41" name="矩形 40"/>
            <p:cNvSpPr/>
            <p:nvPr/>
          </p:nvSpPr>
          <p:spPr>
            <a:xfrm>
              <a:off x="1025417" y="4327371"/>
              <a:ext cx="4411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把</a:t>
              </a:r>
              <a:r>
                <a:rPr lang="en-US" altLang="zh-TW" b="1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字</a:t>
              </a:r>
              <a:r>
                <a:rPr lang="zh-TW" altLang="en-US" b="1" dirty="0">
                  <a:solidFill>
                    <a:srgbClr val="C00000"/>
                  </a:solidFill>
                </a:rPr>
                <a:t>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63760" y="363645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795528" y="3234297"/>
            <a:ext cx="210826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</a:rPr>
              <a:t>[ </a:t>
            </a:r>
            <a:r>
              <a:rPr lang="zh-TW" altLang="en-US" dirty="0">
                <a:solidFill>
                  <a:srgbClr val="00B0F0"/>
                </a:solidFill>
              </a:rPr>
              <a:t>索引值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4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TenNumbers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9" y="1872587"/>
            <a:ext cx="3549981" cy="341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5600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85669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SumAvg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54" y="1817334"/>
            <a:ext cx="3925503" cy="2908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7" y="1817334"/>
            <a:ext cx="6941820" cy="46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4515</TotalTime>
  <Words>3692</Words>
  <Application>Microsoft Office PowerPoint</Application>
  <PresentationFormat>寬螢幕</PresentationFormat>
  <Paragraphs>792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9" baseType="lpstr">
      <vt:lpstr>Open Sans</vt:lpstr>
      <vt:lpstr>微軟正黑體</vt:lpstr>
      <vt:lpstr>新細明體</vt:lpstr>
      <vt:lpstr>標楷體</vt:lpstr>
      <vt:lpstr>Arial</vt:lpstr>
      <vt:lpstr>Calibri</vt:lpstr>
      <vt:lpstr>Consolas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C的陣列使用方式--基本型 1.宣告陣列</vt:lpstr>
      <vt:lpstr>C的陣列使用方式--基本型 2.存取陣列資料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組合</vt:lpstr>
      <vt:lpstr>練習四思考提示</vt:lpstr>
      <vt:lpstr>練習四參考程式碼 </vt:lpstr>
      <vt:lpstr>範例四(有點難度，思考方法訓練) Missing Number</vt:lpstr>
      <vt:lpstr>範例四思考方式一 暴力解！</vt:lpstr>
      <vt:lpstr>範例四參考程式碼(一)</vt:lpstr>
      <vt:lpstr>範例四思考方式二</vt:lpstr>
      <vt:lpstr>範例四參考程式碼(二)</vt:lpstr>
      <vt:lpstr>範例四思考方式三</vt:lpstr>
      <vt:lpstr>範例四參考程式碼(三)</vt:lpstr>
      <vt:lpstr>範例四參考程式碼(四)---再精簡一點</vt:lpstr>
      <vt:lpstr>陣列的初始化</vt:lpstr>
      <vt:lpstr>陣列初始化範例</vt:lpstr>
      <vt:lpstr>練習五 Two sum-----leetcode天字第一題改編</vt:lpstr>
      <vt:lpstr>練習五參考程式碼 不太理想，重複輸出了！再改進一下！</vt:lpstr>
      <vt:lpstr>泡泡排序法(Bubble sort)</vt:lpstr>
      <vt:lpstr>泡泡排序法參考程式碼</vt:lpstr>
      <vt:lpstr>字串----字元陣列</vt:lpstr>
      <vt:lpstr>C語言裡的字串</vt:lpstr>
      <vt:lpstr>常用的字串函式</vt:lpstr>
      <vt:lpstr>多維陣列</vt:lpstr>
      <vt:lpstr>多維陣列(一)</vt:lpstr>
      <vt:lpstr>多維陣列(二)</vt:lpstr>
      <vt:lpstr>C多維陣列的宣告 以二維陣列為例—基本型</vt:lpstr>
      <vt:lpstr>二維陣列初始化</vt:lpstr>
      <vt:lpstr>練習六 成績表輸出</vt:lpstr>
      <vt:lpstr>練習六參考程式碼</vt:lpstr>
      <vt:lpstr>範例五 Pascal三角形</vt:lpstr>
      <vt:lpstr>範例五參考程式碼 輸出還可以改進！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105</cp:revision>
  <dcterms:created xsi:type="dcterms:W3CDTF">2020-12-10T02:28:12Z</dcterms:created>
  <dcterms:modified xsi:type="dcterms:W3CDTF">2020-12-16T09:16:50Z</dcterms:modified>
</cp:coreProperties>
</file>