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2" r:id="rId17"/>
    <p:sldId id="273" r:id="rId18"/>
    <p:sldId id="274" r:id="rId19"/>
    <p:sldId id="270" r:id="rId20"/>
    <p:sldId id="271" r:id="rId21"/>
    <p:sldId id="276" r:id="rId22"/>
    <p:sldId id="278" r:id="rId23"/>
    <p:sldId id="279" r:id="rId24"/>
    <p:sldId id="277" r:id="rId25"/>
    <p:sldId id="280" r:id="rId26"/>
    <p:sldId id="286" r:id="rId27"/>
    <p:sldId id="288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296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285" r:id="rId49"/>
    <p:sldId id="281" r:id="rId50"/>
    <p:sldId id="282" r:id="rId51"/>
    <p:sldId id="28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smtClean="0"/>
              <a:t>函式、</a:t>
            </a:r>
            <a:r>
              <a:rPr lang="zh-TW" altLang="en-US" sz="4800" dirty="0" smtClean="0"/>
              <a:t>方法、程序、副程式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109年12月16日星期三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8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82802" cy="3880773"/>
          </a:xfrm>
        </p:spPr>
        <p:txBody>
          <a:bodyPr/>
          <a:lstStyle/>
          <a:p>
            <a:r>
              <a:rPr lang="zh-TW" altLang="en-US" dirty="0" smtClean="0"/>
              <a:t>把畫一行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個星號變成一個函式，主程式中原本的雙重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迴圈變成只有一層。</a:t>
            </a:r>
            <a:endParaRPr lang="en-US" altLang="zh-TW" dirty="0" smtClean="0"/>
          </a:p>
          <a:p>
            <a:r>
              <a:rPr lang="zh-TW" altLang="en-US" dirty="0" smtClean="0"/>
              <a:t>這一層迴圈中只做一件事，就是畫一行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個星號，變成一行清楚的指令。</a:t>
            </a:r>
            <a:endParaRPr lang="en-US" altLang="zh-TW" dirty="0" smtClean="0"/>
          </a:p>
          <a:p>
            <a:r>
              <a:rPr lang="zh-TW" altLang="en-US" dirty="0"/>
              <a:t>函式</a:t>
            </a:r>
            <a:r>
              <a:rPr lang="zh-TW" altLang="en-US" dirty="0" smtClean="0"/>
              <a:t>中也簡單的只有一個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迴圈，依照參數給的數值，畫出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思考邏輯是否簡化了呢？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133" y="609601"/>
            <a:ext cx="5436539" cy="58668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25312" y="539496"/>
            <a:ext cx="5422392" cy="1892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6684264" y="4800600"/>
            <a:ext cx="384048" cy="6949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0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星星三角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如右圖所示，輸入一個數字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，產生如圖所示的三角形星號陣。</a:t>
            </a:r>
            <a:endParaRPr lang="en-US" altLang="zh-TW" dirty="0" smtClean="0"/>
          </a:p>
          <a:p>
            <a:r>
              <a:rPr lang="zh-TW" altLang="en-US" dirty="0"/>
              <a:t>利用前面範例的函式，簡化思考。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9378" cy="3880773"/>
          </a:xfrm>
        </p:spPr>
        <p:txBody>
          <a:bodyPr/>
          <a:lstStyle/>
          <a:p>
            <a:r>
              <a:rPr lang="zh-TW" altLang="en-US" dirty="0" smtClean="0"/>
              <a:t>應該可以發現，主程式這邊</a:t>
            </a:r>
            <a:r>
              <a:rPr lang="zh-TW" altLang="en-US" dirty="0"/>
              <a:t>避開了雙重迴</a:t>
            </a:r>
            <a:r>
              <a:rPr lang="zh-TW" altLang="en-US" dirty="0" smtClean="0"/>
              <a:t>圈後，邏輯思考會變簡單。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01" y="235648"/>
            <a:ext cx="5267325" cy="62769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398221" y="4363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上半三角</a:t>
            </a:r>
            <a:endParaRPr lang="zh-TW" altLang="en-US" dirty="0"/>
          </a:p>
        </p:txBody>
      </p:sp>
      <p:sp>
        <p:nvSpPr>
          <p:cNvPr id="6" name="左大括弧 5"/>
          <p:cNvSpPr/>
          <p:nvPr/>
        </p:nvSpPr>
        <p:spPr>
          <a:xfrm>
            <a:off x="6876288" y="4237244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98221" y="5066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下半三角</a:t>
            </a:r>
            <a:endParaRPr lang="zh-TW" altLang="en-US" dirty="0"/>
          </a:p>
        </p:txBody>
      </p:sp>
      <p:sp>
        <p:nvSpPr>
          <p:cNvPr id="8" name="左大括弧 7"/>
          <p:cNvSpPr/>
          <p:nvPr/>
        </p:nvSpPr>
        <p:spPr>
          <a:xfrm>
            <a:off x="6860947" y="4940600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4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/>
              <a:t>drawStarN</a:t>
            </a:r>
            <a:r>
              <a:rPr lang="zh-TW" altLang="en-US" dirty="0"/>
              <a:t>函式了，我們還缺甚麼函式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118889" r="-35182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216484" r="-351825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320000" r="-351825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420000" r="-351825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50608" y="3712464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8117950" y="4471416"/>
            <a:ext cx="1927131" cy="1261951"/>
            <a:chOff x="8117950" y="4471416"/>
            <a:chExt cx="1927131" cy="1261951"/>
          </a:xfrm>
        </p:grpSpPr>
        <p:sp>
          <p:nvSpPr>
            <p:cNvPr id="9" name="文字方塊 8"/>
            <p:cNvSpPr txBox="1"/>
            <p:nvPr/>
          </p:nvSpPr>
          <p:spPr>
            <a:xfrm>
              <a:off x="8117950" y="5364035"/>
              <a:ext cx="19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drawStarN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N)</a:t>
              </a:r>
              <a:endParaRPr lang="zh-TW" altLang="en-US" dirty="0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906256" y="4471416"/>
              <a:ext cx="201168" cy="1002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7150608" y="2857500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8699630" y="1515951"/>
            <a:ext cx="524503" cy="1275284"/>
            <a:chOff x="8774306" y="5402269"/>
            <a:chExt cx="524503" cy="1275284"/>
          </a:xfrm>
        </p:grpSpPr>
        <p:sp>
          <p:nvSpPr>
            <p:cNvPr id="16" name="文字方塊 15"/>
            <p:cNvSpPr txBox="1"/>
            <p:nvPr/>
          </p:nvSpPr>
          <p:spPr>
            <a:xfrm>
              <a:off x="8774306" y="540226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????</a:t>
              </a:r>
              <a:endParaRPr lang="zh-TW" altLang="en-US" dirty="0"/>
            </a:p>
          </p:txBody>
        </p:sp>
        <p:sp>
          <p:nvSpPr>
            <p:cNvPr id="17" name="向下箭號 16"/>
            <p:cNvSpPr/>
            <p:nvPr/>
          </p:nvSpPr>
          <p:spPr>
            <a:xfrm flipV="1">
              <a:off x="8944356" y="5809436"/>
              <a:ext cx="184404" cy="8681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11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109591" cy="31870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5" y="2160589"/>
            <a:ext cx="5065476" cy="406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星星峽谷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</a:t>
            </a:r>
            <a:r>
              <a:rPr lang="zh-TW" altLang="en-US" dirty="0" smtClean="0"/>
              <a:t>號峽谷。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zh-TW" altLang="en-US" dirty="0" smtClean="0"/>
              <a:t>了，可是好用嗎？夠用嗎？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</a:t>
              </a:r>
              <a:r>
                <a:rPr lang="zh-TW" altLang="en-US" dirty="0">
                  <a:solidFill>
                    <a:schemeClr val="tx1"/>
                  </a:solidFill>
                </a:rPr>
                <a:t>　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再練習一次思考方法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01111" r="-63194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98901" r="-631944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302222" r="-631944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402222" r="-631944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130552" y="24153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2864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80676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06690" y="507458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(N-i-1)x2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7315" y="5611951"/>
            <a:ext cx="447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有一個麻煩！我們的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drawStarN</a:t>
            </a:r>
            <a:r>
              <a:rPr lang="en-US" altLang="zh-TW" b="1" dirty="0" smtClean="0">
                <a:solidFill>
                  <a:srgbClr val="C00000"/>
                </a:solidFill>
              </a:rPr>
              <a:t>()</a:t>
            </a:r>
            <a:r>
              <a:rPr lang="zh-TW" altLang="en-US" b="1" dirty="0" smtClean="0">
                <a:solidFill>
                  <a:srgbClr val="C00000"/>
                </a:solidFill>
              </a:rPr>
              <a:t>會換行！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b="1" dirty="0">
                <a:solidFill>
                  <a:srgbClr val="C00000"/>
                </a:solidFill>
              </a:rPr>
              <a:t>這裡怎麼辦？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07008" y="3255264"/>
            <a:ext cx="9144" cy="236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525845" y="3725854"/>
            <a:ext cx="0" cy="188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908048" y="4258151"/>
            <a:ext cx="3048" cy="1353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293298" y="4740474"/>
            <a:ext cx="14202" cy="89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兩個解決問題的方案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另外寫一個函式，一個會換行，一個不會換行。</a:t>
            </a:r>
            <a:endParaRPr lang="en-US" altLang="zh-TW" dirty="0" smtClean="0"/>
          </a:p>
          <a:p>
            <a:pPr lvl="1"/>
            <a:r>
              <a:rPr lang="zh-TW" altLang="en-US" dirty="0"/>
              <a:t>加一個布林參數</a:t>
            </a:r>
            <a:r>
              <a:rPr lang="zh-TW" altLang="en-US" dirty="0" smtClean="0"/>
              <a:t>，決定要不要換行。</a:t>
            </a:r>
            <a:endParaRPr lang="en-US" altLang="zh-TW" dirty="0" smtClean="0"/>
          </a:p>
          <a:p>
            <a:r>
              <a:rPr lang="zh-TW" altLang="en-US" dirty="0"/>
              <a:t>參照右邊的兩個函式</a:t>
            </a:r>
            <a:r>
              <a:rPr lang="zh-TW" altLang="en-US" dirty="0" smtClean="0"/>
              <a:t>寫法。</a:t>
            </a:r>
            <a:endParaRPr lang="en-US" altLang="zh-TW" dirty="0" smtClean="0"/>
          </a:p>
          <a:p>
            <a:r>
              <a:rPr lang="zh-TW" altLang="en-US" dirty="0"/>
              <a:t>主程式自己寫啦！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488" y="3253508"/>
            <a:ext cx="6637591" cy="31511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74002" y="3145536"/>
            <a:ext cx="1982262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46776" y="4261104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372600" y="4704799"/>
            <a:ext cx="1976096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46776" y="5820367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7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來算算</a:t>
            </a:r>
            <a:r>
              <a:rPr lang="en-US" altLang="zh-TW" dirty="0"/>
              <a:t>BMI</a:t>
            </a:r>
            <a:r>
              <a:rPr lang="zh-TW" altLang="en-US" dirty="0"/>
              <a:t>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</p:spPr>
            <p:txBody>
              <a:bodyPr/>
              <a:lstStyle/>
              <a:p>
                <a:r>
                  <a:rPr lang="en-US" altLang="zh-TW" dirty="0" smtClean="0"/>
                  <a:t>BMI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體重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dirty="0"/>
                              <m:t>身高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把計算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的部分寫成函式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dirty="0"/>
                  <a:t>參數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身高：浮點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體重：浮點數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傳回值：浮點數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公尺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1.75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您的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BMI=21.6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請輸入身高</a:t>
              </a:r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公尺</a:t>
              </a:r>
              <a:r>
                <a:rPr lang="en-US" altLang="zh-TW" dirty="0">
                  <a:solidFill>
                    <a:schemeClr val="tx1"/>
                  </a:solidFill>
                </a:rPr>
                <a:t>)=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的函式中</a:t>
            </a:r>
            <a:r>
              <a:rPr lang="zh-TW" altLang="en-US" dirty="0" smtClean="0"/>
              <a:t>，</a:t>
            </a:r>
            <a:r>
              <a:rPr lang="zh-TW" altLang="en-US" dirty="0" smtClean="0"/>
              <a:t>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函式的規劃設計，有很大部分是把一個大問題拆解成明確的小步驟，且這些小步驟還有可能以後可以再重複利用。這些小步驟就適合發展為函式</a:t>
            </a:r>
            <a:r>
              <a:rPr lang="en-US" altLang="zh-TW" dirty="0" smtClean="0"/>
              <a:t>`.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926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1326"/>
            <a:ext cx="6903339" cy="49775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99232" y="5449824"/>
            <a:ext cx="3959352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85894" y="1621326"/>
            <a:ext cx="7104210" cy="973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</a:t>
            </a:r>
            <a:r>
              <a:rPr lang="zh-TW" altLang="en-US" dirty="0" smtClean="0"/>
              <a:t>次</a:t>
            </a:r>
            <a:r>
              <a:rPr lang="zh-TW" altLang="en-US" dirty="0"/>
              <a:t>方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寫一個函式，計算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n</a:t>
            </a:r>
            <a:r>
              <a:rPr lang="zh-TW" altLang="en-US" dirty="0" smtClean="0"/>
              <a:t>值，其中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為浮點數，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為整數。並簡單驗證。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函式名稱：</a:t>
            </a:r>
            <a:r>
              <a:rPr lang="en-US" altLang="zh-TW" dirty="0" smtClean="0"/>
              <a:t>pow</a:t>
            </a:r>
          </a:p>
          <a:p>
            <a:pPr lvl="1"/>
            <a:r>
              <a:rPr lang="zh-TW" altLang="en-US" dirty="0" smtClean="0"/>
              <a:t>引數：</a:t>
            </a:r>
            <a:r>
              <a:rPr lang="en-US" altLang="zh-TW" dirty="0"/>
              <a:t> X</a:t>
            </a:r>
            <a:r>
              <a:rPr lang="zh-TW" altLang="en-US" dirty="0"/>
              <a:t>為浮點數，</a:t>
            </a:r>
            <a:r>
              <a:rPr lang="en-US" altLang="zh-TW" dirty="0"/>
              <a:t>n</a:t>
            </a:r>
            <a:r>
              <a:rPr lang="zh-TW" altLang="en-US" dirty="0"/>
              <a:t>為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/>
            <a:r>
              <a:rPr lang="zh-TW" altLang="en-US" dirty="0"/>
              <a:t>次方計算</a:t>
            </a:r>
            <a:r>
              <a:rPr lang="zh-TW" altLang="en-US" dirty="0" smtClean="0"/>
              <a:t>法：用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迴圈？</a:t>
            </a:r>
            <a:endParaRPr lang="en-US" altLang="zh-TW" dirty="0" smtClean="0"/>
          </a:p>
          <a:p>
            <a:pPr lvl="1"/>
            <a:r>
              <a:rPr lang="zh-TW" altLang="en-US" dirty="0"/>
              <a:t>主程式驗證的輸入輸出？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計算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>
                  <a:solidFill>
                    <a:srgbClr val="0070C0"/>
                  </a:solidFill>
                </a:rPr>
                <a:t>3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2.000000^3=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  <a:r>
                <a:rPr lang="zh-TW" altLang="en-US" dirty="0">
                  <a:solidFill>
                    <a:schemeClr val="tx1"/>
                  </a:solidFill>
                </a:rPr>
                <a:t> 計算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zh-TW" altLang="en-US" dirty="0">
                  <a:solidFill>
                    <a:schemeClr val="tx1"/>
                  </a:solidFill>
                </a:rPr>
                <a:t>的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zh-TW" altLang="en-US" dirty="0">
                  <a:solidFill>
                    <a:schemeClr val="tx1"/>
                  </a:solidFill>
                </a:rPr>
                <a:t>次方 </a:t>
              </a:r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17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只看函式部分如下：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10" y="2746057"/>
            <a:ext cx="6534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return</a:t>
            </a:r>
            <a:r>
              <a:rPr lang="zh-TW" altLang="en-US" dirty="0" smtClean="0"/>
              <a:t>的語法有兩種：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使用時機：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任何</a:t>
            </a:r>
            <a:r>
              <a:rPr lang="zh-TW" altLang="en-US" dirty="0"/>
              <a:t>函式想要結束時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也就是說，不一定是在函式最</a:t>
            </a:r>
            <a:r>
              <a:rPr lang="zh-TW" altLang="en-US" dirty="0" smtClean="0"/>
              <a:t>後面。</a:t>
            </a:r>
            <a:endParaRPr lang="en-US" altLang="zh-TW" dirty="0" smtClean="0"/>
          </a:p>
          <a:p>
            <a:pPr lvl="1"/>
            <a:r>
              <a:rPr lang="zh-TW" altLang="en-US" dirty="0"/>
              <a:t>也</a:t>
            </a:r>
            <a:r>
              <a:rPr lang="zh-TW" altLang="en-US" b="1" dirty="0">
                <a:solidFill>
                  <a:srgbClr val="FF0000"/>
                </a:solidFill>
              </a:rPr>
              <a:t>不限定</a:t>
            </a:r>
            <a:r>
              <a:rPr lang="zh-TW" altLang="en-US" dirty="0"/>
              <a:t>一個函式只有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return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可以有多個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return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注意！</a:t>
            </a:r>
            <a:r>
              <a:rPr lang="zh-TW" altLang="en-US" dirty="0" smtClean="0">
                <a:solidFill>
                  <a:schemeClr val="accent4"/>
                </a:solidFill>
              </a:rPr>
              <a:t>放在</a:t>
            </a:r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>
                <a:solidFill>
                  <a:schemeClr val="accent4"/>
                </a:solidFill>
              </a:rPr>
              <a:t>之後</a:t>
            </a:r>
            <a:r>
              <a:rPr lang="en-US" altLang="zh-TW" dirty="0" smtClean="0">
                <a:solidFill>
                  <a:schemeClr val="accent4"/>
                </a:solidFill>
              </a:rPr>
              <a:t>(</a:t>
            </a:r>
            <a:r>
              <a:rPr lang="zh-TW" altLang="en-US" dirty="0">
                <a:solidFill>
                  <a:schemeClr val="accent4"/>
                </a:solidFill>
              </a:rPr>
              <a:t>指</a:t>
            </a:r>
            <a:r>
              <a:rPr lang="zh-TW" altLang="en-US" dirty="0" smtClean="0">
                <a:solidFill>
                  <a:schemeClr val="accent4"/>
                </a:solidFill>
              </a:rPr>
              <a:t>下一行</a:t>
            </a:r>
            <a:r>
              <a:rPr lang="en-US" altLang="zh-TW" dirty="0" smtClean="0">
                <a:solidFill>
                  <a:schemeClr val="accent4"/>
                </a:solidFill>
              </a:rPr>
              <a:t>)</a:t>
            </a:r>
            <a:r>
              <a:rPr lang="zh-TW" altLang="en-US" dirty="0" smtClean="0">
                <a:solidFill>
                  <a:schemeClr val="accent4"/>
                </a:solidFill>
              </a:rPr>
              <a:t>的指令不會被執行到</a:t>
            </a:r>
            <a:r>
              <a:rPr lang="zh-TW" altLang="en-US" dirty="0" smtClean="0"/>
              <a:t>，編譯器通常會給警告。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64208" y="2596896"/>
            <a:ext cx="16818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0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max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寫一個函式，給兩個浮點數</a:t>
            </a:r>
            <a:r>
              <a:rPr lang="en-US" altLang="zh-TW" dirty="0" smtClean="0"/>
              <a:t>(double)</a:t>
            </a:r>
            <a:r>
              <a:rPr lang="zh-TW" altLang="en-US" dirty="0" smtClean="0"/>
              <a:t>，回傳較大者。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</a:t>
            </a:r>
          </a:p>
          <a:p>
            <a:pPr lvl="1"/>
            <a:r>
              <a:rPr lang="zh-TW" altLang="en-US" dirty="0" smtClean="0"/>
              <a:t>引數</a:t>
            </a:r>
            <a:r>
              <a:rPr lang="zh-TW" altLang="en-US" dirty="0"/>
              <a:t>：</a:t>
            </a:r>
            <a:r>
              <a:rPr lang="en-US" altLang="zh-TW" dirty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為</a:t>
            </a:r>
            <a:r>
              <a:rPr lang="zh-TW" altLang="en-US" dirty="0"/>
              <a:t>浮點</a:t>
            </a:r>
            <a:r>
              <a:rPr lang="zh-TW" altLang="en-US" dirty="0" smtClean="0"/>
              <a:t>數</a:t>
            </a:r>
            <a:r>
              <a:rPr lang="en-US" altLang="zh-TW" dirty="0"/>
              <a:t>(double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</a:t>
            </a:r>
            <a:r>
              <a:rPr lang="zh-TW" altLang="en-US" dirty="0" smtClean="0"/>
              <a:t>為整數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r>
              <a:rPr lang="en-US" altLang="zh-TW" dirty="0" smtClean="0"/>
              <a:t>(double)</a:t>
            </a:r>
            <a:endParaRPr lang="en-US" altLang="zh-TW" dirty="0"/>
          </a:p>
          <a:p>
            <a:pPr lvl="1"/>
            <a:r>
              <a:rPr lang="zh-TW" altLang="en-US" dirty="0" smtClean="0"/>
              <a:t>運算方法：用</a:t>
            </a:r>
            <a:r>
              <a:rPr lang="en-US" altLang="zh-TW" dirty="0" smtClean="0"/>
              <a:t>if…else</a:t>
            </a:r>
            <a:r>
              <a:rPr lang="zh-TW" altLang="en-US" dirty="0" smtClean="0"/>
              <a:t>即可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469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函式寫作如右：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關鍵注意，函式中有</a:t>
            </a:r>
            <a:r>
              <a:rPr lang="zh-TW" altLang="en-US" b="1" dirty="0" smtClean="0">
                <a:solidFill>
                  <a:schemeClr val="accent4"/>
                </a:solidFill>
              </a:rPr>
              <a:t>兩個</a:t>
            </a:r>
            <a:r>
              <a:rPr lang="en-US" altLang="zh-TW" b="1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/>
              <a:t>，分別傳回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判斷結果而定。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26" y="2160589"/>
            <a:ext cx="69437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來談談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Call by Value, Call by Reference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Pass by Value, Pass by Value of 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08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引數</a:t>
            </a:r>
            <a:r>
              <a:rPr lang="en-US" altLang="zh-TW" dirty="0" smtClean="0"/>
              <a:t>(Argument)</a:t>
            </a:r>
            <a:r>
              <a:rPr lang="zh-TW" altLang="en-US" dirty="0" smtClean="0"/>
              <a:t> </a:t>
            </a:r>
            <a:r>
              <a:rPr lang="en-US" altLang="zh-TW" dirty="0" smtClean="0"/>
              <a:t>vs.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(Parameter)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54202" cy="3880773"/>
          </a:xfrm>
        </p:spPr>
        <p:txBody>
          <a:bodyPr/>
          <a:lstStyle/>
          <a:p>
            <a:r>
              <a:rPr lang="zh-TW" altLang="en-US" dirty="0" smtClean="0"/>
              <a:t>其實兩者在口語中常常混用，意義相近。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zh-TW" altLang="en-US" dirty="0" smtClean="0"/>
              <a:t>這邊，</a:t>
            </a:r>
            <a:r>
              <a:rPr lang="zh-TW" altLang="en-US" dirty="0"/>
              <a:t>我們特意分別開，是為了更清楚瞭解函式呼叫時的</a:t>
            </a:r>
            <a:r>
              <a:rPr lang="zh-TW" altLang="en-US" dirty="0" smtClean="0"/>
              <a:t>機制與角色。</a:t>
            </a:r>
            <a:endParaRPr lang="en-US" altLang="zh-TW" dirty="0" smtClean="0"/>
          </a:p>
          <a:p>
            <a:r>
              <a:rPr lang="zh-TW" altLang="en-US" dirty="0" smtClean="0"/>
              <a:t>如右程式碼，大寫</a:t>
            </a:r>
            <a:r>
              <a:rPr lang="en-US" altLang="zh-TW" dirty="0" smtClean="0"/>
              <a:t>A</a:t>
            </a:r>
            <a:r>
              <a:rPr lang="zh-TW" altLang="en-US" dirty="0" smtClean="0"/>
              <a:t>在呼叫</a:t>
            </a:r>
            <a:r>
              <a:rPr lang="en-US" altLang="zh-TW" dirty="0" smtClean="0"/>
              <a:t>func1(A);</a:t>
            </a:r>
            <a:r>
              <a:rPr lang="zh-TW" altLang="en-US" dirty="0" smtClean="0"/>
              <a:t>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a)</a:t>
            </a:r>
            <a:r>
              <a:rPr lang="zh-TW" altLang="en-US" dirty="0" smtClean="0"/>
              <a:t>括弧中小寫的</a:t>
            </a: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稱為參數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參數是只</a:t>
            </a:r>
            <a:r>
              <a:rPr lang="zh-TW" altLang="en-US" dirty="0"/>
              <a:t>活</a:t>
            </a:r>
            <a:r>
              <a:rPr lang="zh-TW" altLang="en-US" dirty="0" smtClean="0"/>
              <a:t>在</a:t>
            </a:r>
            <a:r>
              <a:rPr lang="en-US" altLang="zh-TW" dirty="0" smtClean="0"/>
              <a:t>func1</a:t>
            </a:r>
            <a:r>
              <a:rPr lang="zh-TW" altLang="en-US" dirty="0" smtClean="0"/>
              <a:t>範圍內的區域變數。</a:t>
            </a:r>
            <a:endParaRPr lang="en-US" altLang="zh-TW" dirty="0" smtClean="0"/>
          </a:p>
          <a:p>
            <a:r>
              <a:rPr lang="zh-TW" altLang="en-US" dirty="0" smtClean="0"/>
              <a:t>引數是要傳遞給函式的原始內容。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028" y="2705562"/>
            <a:ext cx="6191250" cy="27908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79803" y="54415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70720" y="21150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9820733" y="2488921"/>
            <a:ext cx="283464" cy="2926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上箭號 10"/>
          <p:cNvSpPr/>
          <p:nvPr/>
        </p:nvSpPr>
        <p:spPr>
          <a:xfrm>
            <a:off x="7132320" y="5129784"/>
            <a:ext cx="297218" cy="31173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508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各種引數傳遞方式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其實基本分兩大類：</a:t>
            </a:r>
            <a:r>
              <a:rPr lang="en-US" altLang="zh-TW" dirty="0" smtClean="0"/>
              <a:t>Call by Value, Call by Reference(address)</a:t>
            </a:r>
          </a:p>
          <a:p>
            <a:r>
              <a:rPr lang="en-US" altLang="zh-TW" dirty="0" smtClean="0"/>
              <a:t>Call by Value(</a:t>
            </a:r>
            <a:r>
              <a:rPr lang="zh-TW" altLang="en-US" dirty="0" smtClean="0"/>
              <a:t>傳值呼叫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就是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傳遞進函式時，會複製一份相同值的</a:t>
            </a:r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r>
              <a:rPr lang="zh-TW" altLang="en-US" dirty="0" smtClean="0"/>
              <a:t>給函式使用，所以</a:t>
            </a:r>
            <a:r>
              <a:rPr lang="zh-TW" altLang="en-US" b="1" u="sng" dirty="0" smtClean="0"/>
              <a:t>函式內無論怎麼改變參數的值，也不會影響到呼叫者傳入的引數值。</a:t>
            </a:r>
            <a:endParaRPr lang="en-US" altLang="zh-TW" b="1" u="sng" dirty="0" smtClean="0"/>
          </a:p>
          <a:p>
            <a:r>
              <a:rPr lang="en-US" altLang="zh-TW" dirty="0" smtClean="0"/>
              <a:t>Call by Reference(</a:t>
            </a:r>
            <a:r>
              <a:rPr lang="zh-TW" altLang="en-US" dirty="0" smtClean="0"/>
              <a:t>傳參考呼叫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就是</a:t>
            </a:r>
            <a:r>
              <a:rPr lang="zh-TW" altLang="en-US" dirty="0" smtClean="0"/>
              <a:t>把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在</a:t>
            </a:r>
            <a:r>
              <a:rPr lang="zh-TW" altLang="en-US" b="1" dirty="0">
                <a:solidFill>
                  <a:srgbClr val="FF0000"/>
                </a:solidFill>
              </a:rPr>
              <a:t>記憶體的位置或是參考</a:t>
            </a:r>
            <a:r>
              <a:rPr lang="zh-TW" altLang="en-US" dirty="0"/>
              <a:t>傳遞給函數內</a:t>
            </a:r>
            <a:r>
              <a:rPr lang="zh-TW" altLang="en-US" dirty="0" smtClean="0"/>
              <a:t>的參數，這樣參數也就等同直指引數，可以直接改變引數內容，所以</a:t>
            </a:r>
            <a:r>
              <a:rPr lang="zh-TW" altLang="en-US" b="1" u="sng" dirty="0" smtClean="0"/>
              <a:t>函數內對參數做改變等同改變引數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Java</a:t>
            </a:r>
            <a:r>
              <a:rPr lang="zh-TW" altLang="en-US" b="1" dirty="0" smtClean="0">
                <a:solidFill>
                  <a:srgbClr val="FF0000"/>
                </a:solidFill>
              </a:rPr>
              <a:t>基本上函式都</a:t>
            </a:r>
            <a:r>
              <a:rPr lang="zh-TW" altLang="en-US" b="1" dirty="0">
                <a:solidFill>
                  <a:srgbClr val="FF0000"/>
                </a:solidFill>
              </a:rPr>
              <a:t>是</a:t>
            </a:r>
            <a:r>
              <a:rPr lang="en-US" altLang="zh-TW" b="1" dirty="0">
                <a:solidFill>
                  <a:srgbClr val="FF0000"/>
                </a:solidFill>
              </a:rPr>
              <a:t>Call by Value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2784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3" y="2105053"/>
            <a:ext cx="7026453" cy="43249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787" y="2160589"/>
            <a:ext cx="4084511" cy="15648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481698" y="395567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沒改變！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向上箭號 6"/>
          <p:cNvSpPr/>
          <p:nvPr/>
        </p:nvSpPr>
        <p:spPr>
          <a:xfrm>
            <a:off x="9625163" y="3552488"/>
            <a:ext cx="241757" cy="30168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9130205">
            <a:off x="9649130" y="2070112"/>
            <a:ext cx="257938" cy="9537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838570" y="155584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函式內參數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已經對調！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632351" y="60606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0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函式在物件導向中，由於隸屬於某一</a:t>
            </a:r>
            <a:r>
              <a:rPr lang="zh-TW" altLang="en-US" b="1" dirty="0"/>
              <a:t>類別</a:t>
            </a:r>
            <a:r>
              <a:rPr lang="zh-TW" altLang="en-US" dirty="0" smtClean="0"/>
              <a:t>，可稱為</a:t>
            </a:r>
            <a:r>
              <a:rPr lang="zh-TW" altLang="en-US" b="1" dirty="0"/>
              <a:t>成員函式</a:t>
            </a:r>
            <a:r>
              <a:rPr lang="en-US" altLang="zh-TW" dirty="0"/>
              <a:t>(member function)</a:t>
            </a:r>
            <a:r>
              <a:rPr lang="zh-TW" altLang="en-US" dirty="0"/>
              <a:t>，又稱為</a:t>
            </a:r>
            <a:r>
              <a:rPr lang="zh-TW" altLang="en-US" b="1" dirty="0"/>
              <a:t>方法</a:t>
            </a:r>
            <a:r>
              <a:rPr lang="en-US" altLang="zh-TW" dirty="0"/>
              <a:t>(method)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函式、成員函式、方法、成員方法等</a:t>
            </a:r>
            <a:r>
              <a:rPr lang="zh-TW" altLang="zh-TW" dirty="0" smtClean="0"/>
              <a:t>名詞其實</a:t>
            </a:r>
            <a:r>
              <a:rPr lang="zh-TW" altLang="zh-TW" dirty="0"/>
              <a:t>指的都是</a:t>
            </a:r>
            <a:r>
              <a:rPr lang="en-US" altLang="zh-TW" b="1" dirty="0">
                <a:solidFill>
                  <a:srgbClr val="FF0000"/>
                </a:solidFill>
              </a:rPr>
              <a:t>method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在別的語言中，相同概念的說法還有程序、副程式等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程式碼集中起來成為一個區塊叫做</a:t>
            </a:r>
            <a:r>
              <a:rPr lang="zh-TW" altLang="en-US" b="1" dirty="0"/>
              <a:t>函式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5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都是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！？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從上面的例子看出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在函式內對</a:t>
            </a:r>
            <a:r>
              <a:rPr lang="zh-TW" altLang="en-US" b="1" dirty="0" smtClean="0"/>
              <a:t>參數</a:t>
            </a:r>
            <a:r>
              <a:rPr lang="zh-TW" altLang="en-US" dirty="0" smtClean="0"/>
              <a:t>做任何改變都</a:t>
            </a:r>
            <a:r>
              <a:rPr lang="zh-TW" altLang="en-US" b="1" dirty="0" smtClean="0"/>
              <a:t>不會影響</a:t>
            </a:r>
            <a:r>
              <a:rPr lang="zh-TW" altLang="en-US" dirty="0" smtClean="0"/>
              <a:t>原始呼叫時傳入的</a:t>
            </a:r>
            <a:r>
              <a:rPr lang="zh-TW" altLang="en-US" b="1" dirty="0" smtClean="0"/>
              <a:t>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函式內的運算結果只能透過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回傳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zh-TW" altLang="en-US" dirty="0">
                <a:sym typeface="Wingdings" panose="05000000000000000000" pitchFamily="2" charset="2"/>
              </a:rPr>
              <a:t>變數</a:t>
            </a:r>
            <a:r>
              <a:rPr lang="en-US" altLang="zh-TW" dirty="0" smtClean="0">
                <a:sym typeface="Wingdings" panose="05000000000000000000" pitchFamily="2" charset="2"/>
              </a:rPr>
              <a:t>C</a:t>
            </a:r>
            <a:r>
              <a:rPr lang="zh-TW" altLang="en-US" dirty="0" smtClean="0">
                <a:sym typeface="Wingdings" panose="05000000000000000000" pitchFamily="2" charset="2"/>
              </a:rPr>
              <a:t>接收結果。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但是</a:t>
            </a:r>
            <a:r>
              <a:rPr lang="zh-TW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！這是對基本型別而言！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int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, float, double, char, 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boolean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…)</a:t>
            </a:r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對於陣列、物件等引數，傳遞進去的其實是</a:t>
            </a:r>
            <a:r>
              <a:rPr lang="zh-TW" altLang="en-US" b="1" dirty="0" smtClean="0"/>
              <a:t>物件參考的記憶體位址值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相當於指標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所以！當引數是</a:t>
            </a:r>
            <a:r>
              <a:rPr lang="zh-TW" altLang="en-US" b="1" dirty="0" smtClean="0">
                <a:solidFill>
                  <a:srgbClr val="FF0000"/>
                </a:solidFill>
              </a:rPr>
              <a:t>陣列、物件</a:t>
            </a:r>
            <a:r>
              <a:rPr lang="zh-TW" altLang="en-US" dirty="0" smtClean="0"/>
              <a:t>等型態時，</a:t>
            </a:r>
            <a:r>
              <a:rPr lang="zh-TW" altLang="en-US" b="1" i="1" u="sng" dirty="0" smtClean="0"/>
              <a:t>函式內對參數的改變會影響原始呼叫的引數！</a:t>
            </a:r>
            <a:endParaRPr lang="en-US" altLang="zh-TW" b="1" i="1" u="sng" dirty="0"/>
          </a:p>
          <a:p>
            <a:pPr lvl="1"/>
            <a:r>
              <a:rPr lang="zh-TW" altLang="en-US" dirty="0" smtClean="0"/>
              <a:t>雖然</a:t>
            </a:r>
            <a:r>
              <a:rPr lang="zh-TW" altLang="en-US" b="1" dirty="0" smtClean="0"/>
              <a:t>還是傳值</a:t>
            </a:r>
            <a:r>
              <a:rPr lang="zh-TW" altLang="en-US" dirty="0" smtClean="0"/>
              <a:t>，但是因為</a:t>
            </a:r>
            <a:r>
              <a:rPr lang="zh-TW" altLang="en-US" b="1" dirty="0" smtClean="0"/>
              <a:t>這個值</a:t>
            </a:r>
            <a:r>
              <a:rPr lang="zh-TW" altLang="en-US" dirty="0" smtClean="0"/>
              <a:t>是</a:t>
            </a:r>
            <a:r>
              <a:rPr lang="zh-TW" altLang="en-US" b="1" dirty="0" smtClean="0"/>
              <a:t>物件參考</a:t>
            </a:r>
            <a:r>
              <a:rPr lang="zh-TW" altLang="en-US" dirty="0" smtClean="0"/>
              <a:t>，所以已</a:t>
            </a:r>
            <a:r>
              <a:rPr lang="zh-TW" altLang="en-US" b="1" dirty="0" smtClean="0"/>
              <a:t>類似於</a:t>
            </a:r>
            <a:r>
              <a:rPr lang="en-US" altLang="zh-TW" b="1" dirty="0" smtClean="0"/>
              <a:t>call by reference</a:t>
            </a:r>
            <a:r>
              <a:rPr lang="zh-TW" altLang="en-US" b="1" dirty="0" smtClean="0"/>
              <a:t>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因為對於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來說，陣列或物件變數，存放的都是物件參考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記憶體位址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，所以引數即使是陣列或物件，但是還是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喔！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也有說法是：</a:t>
            </a:r>
            <a:r>
              <a:rPr lang="en-US" altLang="zh-TW" dirty="0" smtClean="0"/>
              <a:t>Pass </a:t>
            </a:r>
            <a:r>
              <a:rPr lang="en-US" altLang="zh-TW" dirty="0"/>
              <a:t>by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及</a:t>
            </a:r>
            <a:r>
              <a:rPr lang="en-US" altLang="zh-TW" dirty="0" smtClean="0"/>
              <a:t>Pass </a:t>
            </a:r>
            <a:r>
              <a:rPr lang="en-US" altLang="zh-TW" dirty="0"/>
              <a:t>by Value of </a:t>
            </a:r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953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呼叫函式傳陣列測試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37" y="2828336"/>
            <a:ext cx="7733675" cy="34734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388" y="1561931"/>
            <a:ext cx="4442460" cy="14328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31152" y="2651760"/>
            <a:ext cx="3593592" cy="343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994866" y="3084368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A[0],A[1]</a:t>
            </a:r>
            <a:r>
              <a:rPr lang="zh-TW" altLang="en-US" b="1" dirty="0" smtClean="0">
                <a:solidFill>
                  <a:srgbClr val="FF0000"/>
                </a:solidFill>
              </a:rPr>
              <a:t>變</a:t>
            </a:r>
            <a:r>
              <a:rPr lang="zh-TW" altLang="en-US" b="1" dirty="0">
                <a:solidFill>
                  <a:srgbClr val="FF0000"/>
                </a:solidFill>
              </a:rPr>
              <a:t>了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994866" y="601110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52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神奇的遞迴函式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繞啊繞，繞到昏頭又傳向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8713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遞迴呼叫</a:t>
            </a:r>
            <a:r>
              <a:rPr lang="en-US" altLang="zh-TW" b="1" dirty="0" smtClean="0"/>
              <a:t>(recursive call)</a:t>
            </a:r>
            <a:r>
              <a:rPr lang="zh-TW" altLang="en-US" b="1" dirty="0"/>
              <a:t>：</a:t>
            </a:r>
            <a:r>
              <a:rPr lang="zh-TW" altLang="en-US" dirty="0"/>
              <a:t>一個函式經由直接或間接呼叫函式本身，稱之為函式的</a:t>
            </a:r>
            <a:r>
              <a:rPr lang="en-US" altLang="zh-TW" dirty="0"/>
              <a:t>『</a:t>
            </a:r>
            <a:r>
              <a:rPr lang="zh-TW" altLang="en-US" dirty="0"/>
              <a:t>遞迴呼叫</a:t>
            </a:r>
            <a:r>
              <a:rPr lang="en-US" altLang="zh-TW" dirty="0"/>
              <a:t>』</a:t>
            </a:r>
            <a:r>
              <a:rPr lang="zh-TW" altLang="en-US" dirty="0" smtClean="0"/>
              <a:t>。</a:t>
            </a:r>
            <a:endParaRPr lang="en-US" altLang="zh-TW" b="1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執行中再次呼叫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直接遞迴呼叫</a:t>
            </a:r>
          </a:p>
          <a:p>
            <a:pPr lvl="1"/>
            <a:r>
              <a:rPr lang="en-US" altLang="zh-TW" dirty="0"/>
              <a:t>func1()</a:t>
            </a:r>
            <a:r>
              <a:rPr lang="zh-TW" altLang="en-US" dirty="0"/>
              <a:t>呼叫</a:t>
            </a:r>
            <a:r>
              <a:rPr lang="en-US" altLang="zh-TW" dirty="0"/>
              <a:t>func2()</a:t>
            </a:r>
            <a:r>
              <a:rPr lang="zh-TW" altLang="en-US" dirty="0"/>
              <a:t>且</a:t>
            </a:r>
            <a:r>
              <a:rPr lang="en-US" altLang="zh-TW" dirty="0"/>
              <a:t>func2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又呼叫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間接遞迴呼叫</a:t>
            </a:r>
            <a:endParaRPr lang="en-US" altLang="zh-TW" b="1" dirty="0" smtClean="0"/>
          </a:p>
          <a:p>
            <a:r>
              <a:rPr lang="zh-TW" altLang="en-US" dirty="0" smtClean="0"/>
              <a:t>會產生遞迴呼叫的函式就稱為遞迴函式。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/>
              <a:t>允許函式的遞迴</a:t>
            </a:r>
            <a:r>
              <a:rPr lang="zh-TW" altLang="en-US" dirty="0" smtClean="0"/>
              <a:t>呼叫。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b="1" dirty="0"/>
              <a:t>遞迴函式</a:t>
            </a:r>
            <a:r>
              <a:rPr lang="zh-TW" altLang="en-US" dirty="0"/>
              <a:t>可以輕鬆解決一些資訊領域常見的問題（例如：樹狀圖的相關演算法），而且相當簡潔使人</a:t>
            </a:r>
            <a:r>
              <a:rPr lang="zh-TW" altLang="en-US" b="1" dirty="0">
                <a:solidFill>
                  <a:schemeClr val="tx1"/>
                </a:solidFill>
              </a:rPr>
              <a:t>易懂</a:t>
            </a:r>
            <a:r>
              <a:rPr lang="zh-TW" altLang="en-US" dirty="0"/>
              <a:t>，但執行</a:t>
            </a:r>
            <a:r>
              <a:rPr lang="zh-TW" altLang="en-US" b="1" dirty="0"/>
              <a:t>效率則略遜一疇</a:t>
            </a:r>
            <a:r>
              <a:rPr lang="zh-TW" altLang="en-US" dirty="0" smtClean="0"/>
              <a:t>。如果遞迴層次很深很多，還會相當</a:t>
            </a:r>
            <a:r>
              <a:rPr lang="zh-TW" altLang="en-US" b="1" dirty="0" smtClean="0"/>
              <a:t>耗用記憶體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不過設計遞迴函式需要腦袋清楚、事先規劃！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7150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怎麼規劃遞迴函式？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設計遞迴函式時，也必須對該函式做出</a:t>
            </a:r>
            <a:r>
              <a:rPr lang="zh-TW" altLang="en-US" b="1" dirty="0"/>
              <a:t>某些限制條件</a:t>
            </a:r>
            <a:r>
              <a:rPr lang="zh-TW" altLang="en-US" dirty="0"/>
              <a:t>，以避免函式無窮的執行下去，通常一個遞迴函式需符合下列兩個限制條件：</a:t>
            </a:r>
          </a:p>
          <a:p>
            <a:pPr lvl="1"/>
            <a:r>
              <a:rPr lang="zh-TW" altLang="en-US" dirty="0"/>
              <a:t>遞迴函式</a:t>
            </a:r>
            <a:r>
              <a:rPr lang="zh-TW" altLang="en-US" b="1" dirty="0">
                <a:solidFill>
                  <a:srgbClr val="FF0000"/>
                </a:solidFill>
              </a:rPr>
              <a:t>必須有邊界條件</a:t>
            </a:r>
            <a:r>
              <a:rPr lang="zh-TW" altLang="en-US" dirty="0"/>
              <a:t>，當函式符合邊界條件時，就應該返回（可使用</a:t>
            </a:r>
            <a:r>
              <a:rPr lang="en-US" altLang="zh-TW" dirty="0"/>
              <a:t>return </a:t>
            </a:r>
            <a:r>
              <a:rPr lang="zh-TW" altLang="en-US" dirty="0"/>
              <a:t>強制返回）函式呼叫</a:t>
            </a:r>
            <a:r>
              <a:rPr lang="zh-TW" altLang="en-US" dirty="0" smtClean="0"/>
              <a:t>處。</a:t>
            </a:r>
            <a:endParaRPr lang="en-US" altLang="zh-TW" dirty="0" smtClean="0"/>
          </a:p>
          <a:p>
            <a:pPr lvl="1"/>
            <a:r>
              <a:rPr lang="zh-TW" altLang="en-US" dirty="0"/>
              <a:t>遞迴函式在邏輯上，必須使得函式</a:t>
            </a:r>
            <a:r>
              <a:rPr lang="zh-TW" altLang="en-US" b="1" dirty="0"/>
              <a:t>漸漸往邊界條件移動</a:t>
            </a:r>
            <a:r>
              <a:rPr lang="zh-TW" altLang="en-US" dirty="0"/>
              <a:t>，否則該函式將無法停止呼叫，而無窮地執行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換個白話說法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遞迴每次呼叫自己時，應該是要</a:t>
            </a:r>
            <a:r>
              <a:rPr lang="zh-TW" altLang="en-US" b="1" dirty="0" smtClean="0">
                <a:solidFill>
                  <a:srgbClr val="FF0000"/>
                </a:solidFill>
              </a:rPr>
              <a:t>簡化、縮小問題</a:t>
            </a:r>
            <a:r>
              <a:rPr lang="zh-TW" altLang="en-US" dirty="0" smtClean="0"/>
              <a:t>，這樣每次呼叫自己時，問題一路簡化到可以不必再呼叫自己，而直接傳回結果。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18227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遞迴計算</a:t>
            </a:r>
            <a:r>
              <a:rPr lang="en-US" altLang="zh-TW" dirty="0"/>
              <a:t>n!=</a:t>
            </a:r>
            <a:r>
              <a:rPr lang="en-US" altLang="zh-TW" dirty="0" smtClean="0"/>
              <a:t>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45642" cy="3880773"/>
          </a:xfrm>
        </p:spPr>
        <p:txBody>
          <a:bodyPr/>
          <a:lstStyle/>
          <a:p>
            <a:r>
              <a:rPr lang="zh-TW" altLang="en-US" dirty="0"/>
              <a:t>用遞迴函式，計算</a:t>
            </a:r>
            <a:r>
              <a:rPr lang="en-US" altLang="zh-TW" dirty="0"/>
              <a:t>n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factor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a</a:t>
            </a:r>
            <a:r>
              <a:rPr lang="zh-TW" altLang="en-US" dirty="0" smtClean="0"/>
              <a:t>為整數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：整數</a:t>
            </a:r>
            <a:endParaRPr lang="en-US" altLang="zh-TW" dirty="0"/>
          </a:p>
          <a:p>
            <a:pPr lvl="1"/>
            <a:r>
              <a:rPr lang="zh-TW" altLang="en-US" dirty="0"/>
              <a:t>運算方法</a:t>
            </a:r>
            <a:r>
              <a:rPr lang="zh-TW" altLang="en-US" dirty="0" smtClean="0"/>
              <a:t>：遞迴，第一次被呼叫為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，然後在函式中再次呼叫自己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如此遞會呼叫下去，最終會呼叫到</a:t>
            </a:r>
            <a:r>
              <a:rPr lang="en-US" altLang="zh-TW" dirty="0" smtClean="0"/>
              <a:t>factor(1)</a:t>
            </a:r>
            <a:r>
              <a:rPr lang="zh-TW" altLang="en-US" dirty="0" smtClean="0"/>
              <a:t>，此時可以直接回傳值為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，不必再遞迴下去。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22218" y="1555464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61789" y="2282920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factor(N-1);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62718" y="3006314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factor(N-2);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99994" y="4192988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factor(2);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98637" y="4873431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factor(1);</a:t>
            </a:r>
            <a:endParaRPr lang="zh-TW" altLang="en-US" dirty="0"/>
          </a:p>
        </p:txBody>
      </p:sp>
      <p:sp>
        <p:nvSpPr>
          <p:cNvPr id="10" name="弧形 9"/>
          <p:cNvSpPr/>
          <p:nvPr/>
        </p:nvSpPr>
        <p:spPr>
          <a:xfrm>
            <a:off x="7277716" y="17972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7986158" y="252628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9198637" y="438940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 rot="10524112">
            <a:off x="8662517" y="408226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10524112">
            <a:off x="7314612" y="219057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10524112">
            <a:off x="6534125" y="1462665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38172" y="49089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1!=1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rot="10524112">
            <a:off x="7954075" y="343241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29730" y="42591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2!=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21979" y="30023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N-2!=xxx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02926" y="22834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N-1!=xxx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0524112">
            <a:off x="5975750" y="79184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685843" y="166800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8625620" y="37577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479720" y="34864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632120" y="36388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84520" y="37912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936920" y="39436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>
            <a:off x="6614553" y="1061761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449945" y="95300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141696" y="176447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</a:t>
            </a:r>
            <a:r>
              <a:rPr lang="zh-TW" altLang="en-US" smtClean="0">
                <a:solidFill>
                  <a:srgbClr val="FF0000"/>
                </a:solidFill>
              </a:rPr>
              <a:t>我 </a:t>
            </a:r>
            <a:r>
              <a:rPr lang="en-US" altLang="zh-TW" dirty="0" smtClean="0">
                <a:solidFill>
                  <a:srgbClr val="FF0000"/>
                </a:solidFill>
              </a:rPr>
              <a:t>N-1!=?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30763" y="24459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N-2!=?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439549" y="368165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905329" y="420653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77334" y="571492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6693"/>
            <a:ext cx="5787474" cy="47516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531" y="1786693"/>
            <a:ext cx="2457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費</a:t>
            </a:r>
            <a:r>
              <a:rPr lang="zh-TW" altLang="en-US" dirty="0" smtClean="0"/>
              <a:t>氏數列</a:t>
            </a:r>
            <a:r>
              <a:rPr lang="en-US" altLang="zh-TW" dirty="0" smtClean="0"/>
              <a:t>(</a:t>
            </a:r>
            <a:r>
              <a:rPr lang="en-US" altLang="zh-TW" dirty="0"/>
              <a:t>Fibonacci </a:t>
            </a:r>
            <a:r>
              <a:rPr lang="en-US" altLang="zh-TW" dirty="0" smtClean="0"/>
              <a:t>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請用遞迴方式寫一個計算費氏級數的函式，並計算前</a:t>
            </a:r>
            <a:r>
              <a:rPr lang="en-US" altLang="zh-TW" dirty="0" smtClean="0"/>
              <a:t>20</a:t>
            </a:r>
            <a:r>
              <a:rPr lang="zh-TW" altLang="en-US" dirty="0" smtClean="0"/>
              <a:t>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fib()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傳回值：整數</a:t>
            </a:r>
            <a:endParaRPr lang="en-US" altLang="zh-TW" dirty="0"/>
          </a:p>
          <a:p>
            <a:pPr lvl="1"/>
            <a:r>
              <a:rPr lang="zh-TW" altLang="en-US" dirty="0"/>
              <a:t>運算方法：遞迴，第一次被呼叫為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，然後在函式中再次呼叫自己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N-2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並相加，得到</a:t>
            </a:r>
            <a:r>
              <a:rPr lang="en-US" altLang="zh-TW" dirty="0" smtClean="0"/>
              <a:t>fib(N)</a:t>
            </a:r>
            <a:r>
              <a:rPr lang="zh-TW" altLang="en-US" dirty="0" smtClean="0"/>
              <a:t>的值，如此</a:t>
            </a:r>
            <a:r>
              <a:rPr lang="zh-TW" altLang="en-US" dirty="0"/>
              <a:t>遞會呼叫下去，最終會呼叫到</a:t>
            </a:r>
            <a:r>
              <a:rPr lang="en-US" altLang="zh-TW" dirty="0" smtClean="0"/>
              <a:t>fib(1)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fib(0)</a:t>
            </a:r>
            <a:r>
              <a:rPr lang="zh-TW" altLang="en-US" dirty="0" smtClean="0"/>
              <a:t>，</a:t>
            </a:r>
            <a:r>
              <a:rPr lang="zh-TW" altLang="en-US" dirty="0"/>
              <a:t>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zh-TW" altLang="en-US" dirty="0"/>
              <a:t>不必再遞迴下去。</a:t>
            </a:r>
          </a:p>
          <a:p>
            <a:endParaRPr lang="zh-TW" altLang="en-US" dirty="0"/>
          </a:p>
        </p:txBody>
      </p:sp>
      <p:graphicFrame>
        <p:nvGraphicFramePr>
          <p:cNvPr id="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4093"/>
              </p:ext>
            </p:extLst>
          </p:nvPr>
        </p:nvGraphicFramePr>
        <p:xfrm>
          <a:off x="7410524" y="2515062"/>
          <a:ext cx="3909836" cy="15859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90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費氏數列的遞迴定義式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435">
                <a:tc>
                  <a:txBody>
                    <a:bodyPr/>
                    <a:lstStyle/>
                    <a:p>
                      <a:r>
                        <a:rPr lang="en-US" altLang="zh-TW" sz="2000" kern="1200" dirty="0" smtClean="0">
                          <a:effectLst/>
                        </a:rPr>
                        <a:t>F(0) = 0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0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F(1) = 1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1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F(n) = F(n-1)+F(n-2)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≧</a:t>
                      </a:r>
                      <a:r>
                        <a:rPr lang="en-US" altLang="zh-TW" sz="2000" kern="1200" dirty="0" smtClean="0">
                          <a:effectLst/>
                        </a:rPr>
                        <a:t> 2</a:t>
                      </a:r>
                      <a:endParaRPr kumimoji="1" lang="pt-B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2575"/>
            <a:ext cx="7210425" cy="3895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508169"/>
            <a:ext cx="10367201" cy="10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走迷宮？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試著用遞迴方式，寫一個讓電腦走迷宮的程式。</a:t>
            </a:r>
            <a:endParaRPr lang="en-US" altLang="zh-TW" dirty="0" smtClean="0"/>
          </a:p>
          <a:p>
            <a:r>
              <a:rPr lang="zh-TW" altLang="en-US" dirty="0"/>
              <a:t>如右圖，用</a:t>
            </a:r>
            <a:r>
              <a:rPr lang="en-US" altLang="zh-TW" dirty="0"/>
              <a:t>char[][]</a:t>
            </a:r>
            <a:r>
              <a:rPr lang="zh-TW" altLang="en-US" dirty="0"/>
              <a:t>建立一個</a:t>
            </a: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1"/>
            <a:r>
              <a:rPr lang="zh-TW" altLang="en-US" dirty="0"/>
              <a:t>走道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 ”</a:t>
            </a:r>
            <a:r>
              <a:rPr lang="zh-TW" altLang="en-US" dirty="0" smtClean="0"/>
              <a:t> 空白來表示</a:t>
            </a:r>
            <a:endParaRPr lang="en-US" altLang="zh-TW" dirty="0" smtClean="0"/>
          </a:p>
          <a:p>
            <a:pPr lvl="1"/>
            <a:r>
              <a:rPr lang="zh-TW" altLang="en-US" dirty="0"/>
              <a:t>牆壁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■</a:t>
            </a:r>
            <a:r>
              <a:rPr lang="en-US" altLang="zh-TW" dirty="0" smtClean="0"/>
              <a:t>” 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方塊來表示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 smtClean="0"/>
              <a:t>出發點在左上角</a:t>
            </a:r>
            <a:r>
              <a:rPr lang="en-US" altLang="zh-TW" dirty="0" smtClean="0"/>
              <a:t>(1,1)</a:t>
            </a:r>
            <a:r>
              <a:rPr lang="zh-TW" altLang="en-US" dirty="0" smtClean="0"/>
              <a:t>，終點用</a:t>
            </a:r>
            <a:r>
              <a:rPr lang="en-US" altLang="zh-TW" dirty="0" smtClean="0"/>
              <a:t>“E”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r>
              <a:rPr lang="zh-TW" altLang="en-US" dirty="0" smtClean="0"/>
              <a:t>右邊的地圖</a:t>
            </a:r>
            <a:r>
              <a:rPr lang="zh-TW" altLang="en-US" dirty="0"/>
              <a:t>存放</a:t>
            </a:r>
            <a:r>
              <a:rPr lang="zh-TW" altLang="en-US" dirty="0" smtClean="0"/>
              <a:t>在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Section07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map.txt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8880" y="1930400"/>
            <a:ext cx="4646844" cy="28529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8DDAF8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'E'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050" dirty="0"/>
          </a:p>
        </p:txBody>
      </p:sp>
      <p:sp>
        <p:nvSpPr>
          <p:cNvPr id="5" name="矩形 4"/>
          <p:cNvSpPr/>
          <p:nvPr/>
        </p:nvSpPr>
        <p:spPr>
          <a:xfrm>
            <a:off x="7943766" y="1561068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Map.txt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502" y="4858917"/>
            <a:ext cx="2133600" cy="18548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46667" y="1758144"/>
            <a:ext cx="108401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0744" y="4295648"/>
            <a:ext cx="1301959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2357" y="3326152"/>
            <a:ext cx="109196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怎麼走迷宮？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404667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小時候的童話故事教我們，走迷宮要帶麵包屑！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需要沒老鼠才可以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走一步丟</a:t>
            </a:r>
            <a:r>
              <a:rPr lang="zh-TW" altLang="en-US" dirty="0" smtClean="0"/>
              <a:t>一個，尤其是岔路口！</a:t>
            </a:r>
            <a:endParaRPr lang="en-US" altLang="zh-TW" dirty="0" smtClean="0"/>
          </a:p>
          <a:p>
            <a:r>
              <a:rPr lang="zh-TW" altLang="en-US" dirty="0"/>
              <a:t>沒路就退回前一個路口，找還</a:t>
            </a:r>
            <a:r>
              <a:rPr lang="zh-TW" altLang="en-US" dirty="0" smtClean="0"/>
              <a:t>沒有放麵包屑</a:t>
            </a:r>
            <a:r>
              <a:rPr lang="zh-TW" altLang="en-US" dirty="0"/>
              <a:t>的方向走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程式要怎麼實現？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Char[][]</a:t>
            </a:r>
            <a:r>
              <a:rPr lang="zh-TW" altLang="en-US" dirty="0" smtClean="0"/>
              <a:t>陣列中，空白表示可以走。若改變成</a:t>
            </a:r>
            <a:r>
              <a:rPr lang="en-US" altLang="zh-TW" dirty="0" smtClean="0"/>
              <a:t>“$”</a:t>
            </a:r>
            <a:r>
              <a:rPr lang="zh-TW" altLang="en-US" dirty="0" smtClean="0"/>
              <a:t>表示</a:t>
            </a:r>
            <a:r>
              <a:rPr lang="zh-TW" altLang="en-US" dirty="0"/>
              <a:t>我走到這個位置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pPr lvl="1"/>
            <a:r>
              <a:rPr lang="zh-TW" altLang="en-US" dirty="0"/>
              <a:t>每進入到一個新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先標記為 </a:t>
            </a:r>
            <a:r>
              <a:rPr lang="en-US" altLang="zh-TW" dirty="0" smtClean="0"/>
              <a:t>“$”</a:t>
            </a:r>
            <a:endParaRPr lang="en-US" altLang="zh-TW" dirty="0"/>
          </a:p>
          <a:p>
            <a:pPr lvl="2"/>
            <a:r>
              <a:rPr lang="zh-TW" altLang="en-US" dirty="0" smtClean="0"/>
              <a:t>檢查是否到出口了。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結束了！</a:t>
            </a:r>
            <a:endParaRPr lang="en-US" altLang="zh-TW" dirty="0" smtClean="0"/>
          </a:p>
          <a:p>
            <a:pPr lvl="2"/>
            <a:r>
              <a:rPr lang="zh-TW" altLang="en-US" dirty="0"/>
              <a:t>不是出口就看還有沒有路</a:t>
            </a:r>
            <a:r>
              <a:rPr lang="zh-TW" altLang="en-US" dirty="0" smtClean="0"/>
              <a:t>走</a:t>
            </a:r>
            <a:r>
              <a:rPr lang="zh-TW" altLang="en-US" dirty="0"/>
              <a:t>，有就走，沒有就標記</a:t>
            </a:r>
            <a:r>
              <a:rPr lang="zh-TW" altLang="en-US" dirty="0" smtClean="0"/>
              <a:t>改</a:t>
            </a:r>
            <a:r>
              <a:rPr lang="en-US" altLang="zh-TW" dirty="0" smtClean="0"/>
              <a:t>“@”</a:t>
            </a:r>
            <a:r>
              <a:rPr lang="zh-TW" altLang="en-US" dirty="0" smtClean="0"/>
              <a:t>然後退回。</a:t>
            </a:r>
            <a:endParaRPr lang="en-US" altLang="zh-TW" dirty="0" smtClean="0"/>
          </a:p>
          <a:p>
            <a:pPr lvl="1"/>
            <a:r>
              <a:rPr lang="zh-TW" altLang="en-US" dirty="0"/>
              <a:t>這樣只是找得到！沒有記住路線！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21693"/>
              </p:ext>
            </p:extLst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49640" y="27173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49640" y="32068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4964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6798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38632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790998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95676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27698" y="366434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00354" y="3678312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82306" y="3672369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05837" y="41842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80583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20394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627698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走迷宮新策略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人海戰術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14160" cy="3880773"/>
          </a:xfrm>
        </p:spPr>
        <p:txBody>
          <a:bodyPr/>
          <a:lstStyle/>
          <a:p>
            <a:r>
              <a:rPr lang="zh-TW" altLang="en-US" dirty="0" smtClean="0"/>
              <a:t>我有無限多人，從入口源源不絕進入，依照順序塞入迷宮。</a:t>
            </a:r>
            <a:endParaRPr lang="en-US" altLang="zh-TW" dirty="0" smtClean="0"/>
          </a:p>
          <a:p>
            <a:r>
              <a:rPr lang="zh-TW" altLang="en-US" dirty="0" smtClean="0"/>
              <a:t>走到盡頭的人回報沒路了，標記自己黑了！</a:t>
            </a:r>
            <a:endParaRPr lang="en-US" altLang="zh-TW" dirty="0" smtClean="0"/>
          </a:p>
          <a:p>
            <a:r>
              <a:rPr lang="zh-TW" altLang="en-US" dirty="0" smtClean="0"/>
              <a:t>收到回報沒路的人還可以嘗試別的方向，直到他的所有方向的下線都回報沒路，他也就自己標記為沒路並回報前一人。</a:t>
            </a:r>
            <a:endParaRPr lang="en-US" altLang="zh-TW" dirty="0" smtClean="0"/>
          </a:p>
          <a:p>
            <a:r>
              <a:rPr lang="zh-TW" altLang="en-US" dirty="0" smtClean="0"/>
              <a:t>走到出口</a:t>
            </a:r>
            <a:r>
              <a:rPr lang="zh-TW" altLang="en-US" dirty="0"/>
              <a:t>的人則回報有路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收到回報有路的人，做記號標示有路，回報</a:t>
            </a:r>
            <a:r>
              <a:rPr lang="zh-TW" altLang="en-US" dirty="0" smtClean="0"/>
              <a:t>前一人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一路</a:t>
            </a:r>
            <a:r>
              <a:rPr lang="zh-TW" altLang="en-US" dirty="0" smtClean="0"/>
              <a:t>回報直到</a:t>
            </a:r>
            <a:r>
              <a:rPr lang="zh-TW" altLang="en-US" dirty="0"/>
              <a:t>入口</a:t>
            </a:r>
            <a:r>
              <a:rPr lang="zh-TW" altLang="en-US" dirty="0" smtClean="0"/>
              <a:t>，就可以</a:t>
            </a:r>
            <a:r>
              <a:rPr lang="zh-TW" altLang="en-US" dirty="0"/>
              <a:t>標記出整條路徑。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51902"/>
              </p:ext>
            </p:extLst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2703195"/>
            <a:ext cx="209550" cy="3893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140214"/>
            <a:ext cx="209550" cy="389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667441"/>
            <a:ext cx="209550" cy="3893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76" y="3667441"/>
            <a:ext cx="209550" cy="3893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41" y="3667441"/>
            <a:ext cx="209550" cy="3893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30" y="3667441"/>
            <a:ext cx="209550" cy="3893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333" y="3667441"/>
            <a:ext cx="209550" cy="3893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30" y="3667441"/>
            <a:ext cx="209550" cy="3893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636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271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130737"/>
            <a:ext cx="209550" cy="38938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652515"/>
            <a:ext cx="209550" cy="38938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664" y="4652515"/>
            <a:ext cx="209550" cy="38938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58" y="4652515"/>
            <a:ext cx="209550" cy="389388"/>
          </a:xfrm>
          <a:prstGeom prst="rect">
            <a:avLst/>
          </a:prstGeom>
        </p:spPr>
      </p:pic>
      <p:pic>
        <p:nvPicPr>
          <p:cNvPr id="19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手繪多邊形 20"/>
          <p:cNvSpPr/>
          <p:nvPr/>
        </p:nvSpPr>
        <p:spPr>
          <a:xfrm>
            <a:off x="8686800" y="2871216"/>
            <a:ext cx="2514600" cy="1965960"/>
          </a:xfrm>
          <a:custGeom>
            <a:avLst/>
            <a:gdLst>
              <a:gd name="connsiteX0" fmla="*/ 2514600 w 2514600"/>
              <a:gd name="connsiteY0" fmla="*/ 1965960 h 1965960"/>
              <a:gd name="connsiteX1" fmla="*/ 1280160 w 2514600"/>
              <a:gd name="connsiteY1" fmla="*/ 1956816 h 1965960"/>
              <a:gd name="connsiteX2" fmla="*/ 1261872 w 2514600"/>
              <a:gd name="connsiteY2" fmla="*/ 1024128 h 1965960"/>
              <a:gd name="connsiteX3" fmla="*/ 9144 w 2514600"/>
              <a:gd name="connsiteY3" fmla="*/ 996696 h 1965960"/>
              <a:gd name="connsiteX4" fmla="*/ 0 w 2514600"/>
              <a:gd name="connsiteY4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965960">
                <a:moveTo>
                  <a:pt x="2514600" y="1965960"/>
                </a:moveTo>
                <a:lnTo>
                  <a:pt x="1280160" y="1956816"/>
                </a:lnTo>
                <a:lnTo>
                  <a:pt x="1261872" y="1024128"/>
                </a:lnTo>
                <a:lnTo>
                  <a:pt x="9144" y="9966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1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633723"/>
            <a:ext cx="7634562" cy="4926906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5391912" y="5458968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50992" y="554932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找到的地方做不同標記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4017625" y="289834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258417" y="263294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一進來就做標記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5879374" y="227718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120166" y="2011781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到達出口，回報</a:t>
            </a:r>
            <a:r>
              <a:rPr lang="en-US" altLang="zh-TW" sz="1600" dirty="0" smtClean="0">
                <a:solidFill>
                  <a:srgbClr val="FFC000"/>
                </a:solidFill>
              </a:rPr>
              <a:t>true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0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菜市場名大比拚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196696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啊！你也叫家豪！</a:t>
            </a:r>
            <a:endParaRPr lang="en-US" altLang="zh-TW" sz="2200" dirty="0" smtClean="0"/>
          </a:p>
          <a:p>
            <a:r>
              <a:rPr lang="zh-TW" altLang="en-US" sz="1400" dirty="0"/>
              <a:t>男性：</a:t>
            </a:r>
            <a:r>
              <a:rPr lang="en-US" altLang="zh-TW" sz="1400" dirty="0"/>
              <a:t>1.</a:t>
            </a:r>
            <a:r>
              <a:rPr lang="zh-TW" altLang="en-US" sz="1400" dirty="0"/>
              <a:t>家豪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4,208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志明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3,375</a:t>
            </a:r>
            <a:r>
              <a:rPr lang="zh-TW" altLang="en-US" sz="1400" dirty="0"/>
              <a:t>人</a:t>
            </a:r>
            <a:r>
              <a:rPr lang="en-US" altLang="zh-TW" sz="1400" dirty="0"/>
              <a:t>)3.</a:t>
            </a:r>
            <a:r>
              <a:rPr lang="zh-TW" altLang="en-US" sz="1400" dirty="0"/>
              <a:t>俊傑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2,587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r>
              <a:rPr lang="zh-TW" altLang="en-US" sz="1400" dirty="0"/>
              <a:t>女性：</a:t>
            </a:r>
            <a:r>
              <a:rPr lang="en-US" altLang="zh-TW" sz="1400" dirty="0"/>
              <a:t>1.</a:t>
            </a:r>
            <a:r>
              <a:rPr lang="zh-TW" altLang="en-US" sz="1400" dirty="0"/>
              <a:t>淑芬</a:t>
            </a:r>
            <a:r>
              <a:rPr lang="en-US" altLang="zh-TW" sz="1400" dirty="0"/>
              <a:t>(3</a:t>
            </a:r>
            <a:r>
              <a:rPr lang="zh-TW" altLang="en-US" sz="1400" dirty="0"/>
              <a:t>萬</a:t>
            </a:r>
            <a:r>
              <a:rPr lang="en-US" altLang="zh-TW" sz="1400" dirty="0"/>
              <a:t>1,923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淑惠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9,947</a:t>
            </a:r>
            <a:r>
              <a:rPr lang="zh-TW" altLang="en-US" sz="1400" dirty="0"/>
              <a:t>人</a:t>
            </a:r>
            <a:r>
              <a:rPr lang="en-US" altLang="zh-TW" sz="1400" dirty="0"/>
              <a:t>)2,</a:t>
            </a:r>
            <a:r>
              <a:rPr lang="zh-TW" altLang="en-US" sz="1400" dirty="0"/>
              <a:t>美玲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7,355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3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或</a:t>
            </a:r>
            <a:r>
              <a:rPr lang="zh-TW" altLang="en-US" b="1" dirty="0" smtClean="0"/>
              <a:t>函式</a:t>
            </a:r>
            <a:r>
              <a:rPr lang="zh-TW" altLang="en-US" dirty="0" smtClean="0"/>
              <a:t>跟別人</a:t>
            </a:r>
            <a:r>
              <a:rPr lang="zh-TW" altLang="en-US" b="1" dirty="0" smtClean="0"/>
              <a:t>同名</a:t>
            </a:r>
            <a:r>
              <a:rPr lang="zh-TW" altLang="en-US" dirty="0" smtClean="0"/>
              <a:t>字了！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這世界上，工程師大多對取名字不是很有創意。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事實上也最好不要太有創意！</a:t>
            </a:r>
            <a:r>
              <a:rPr lang="en-US" altLang="zh-TW" sz="1400" dirty="0" smtClean="0"/>
              <a:t>)</a:t>
            </a:r>
          </a:p>
          <a:p>
            <a:r>
              <a:rPr lang="zh-TW" altLang="en-US" dirty="0"/>
              <a:t>所以同</a:t>
            </a:r>
            <a:r>
              <a:rPr lang="zh-TW" altLang="en-US" dirty="0" smtClean="0"/>
              <a:t>名稱在所難免。</a:t>
            </a:r>
            <a:endParaRPr lang="en-US" altLang="zh-TW" dirty="0" smtClean="0"/>
          </a:p>
          <a:p>
            <a:r>
              <a:rPr lang="zh-TW" altLang="en-US" dirty="0" smtClean="0"/>
              <a:t>變數大致分兩類：</a:t>
            </a:r>
            <a:r>
              <a:rPr lang="zh-TW" altLang="en-US" b="1" dirty="0" smtClean="0"/>
              <a:t>全域變數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區域變數</a:t>
            </a:r>
            <a:endParaRPr lang="en-US" altLang="zh-TW" b="1" dirty="0" smtClean="0"/>
          </a:p>
          <a:p>
            <a:r>
              <a:rPr lang="zh-TW" altLang="en-US" b="1" dirty="0"/>
              <a:t>全域變數</a:t>
            </a:r>
            <a:r>
              <a:rPr lang="zh-TW" altLang="en-US" b="1" dirty="0" smtClean="0"/>
              <a:t>：</a:t>
            </a:r>
            <a:r>
              <a:rPr lang="zh-TW" altLang="en-US" dirty="0" smtClean="0"/>
              <a:t>在整個程式碼中都可以使用。</a:t>
            </a:r>
            <a:endParaRPr lang="en-US" altLang="zh-TW" dirty="0" smtClean="0"/>
          </a:p>
          <a:p>
            <a:r>
              <a:rPr lang="zh-TW" altLang="en-US" b="1" dirty="0"/>
              <a:t>區域變數</a:t>
            </a:r>
            <a:r>
              <a:rPr lang="zh-TW" altLang="en-US" dirty="0" smtClean="0"/>
              <a:t>：只能在宣告的程式區塊內使用。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規定關於變數：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宣告在同一個程式區</a:t>
            </a:r>
            <a:r>
              <a:rPr lang="zh-TW" altLang="en-US" dirty="0"/>
              <a:t>塊不得重複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區域</a:t>
            </a:r>
            <a:r>
              <a:rPr lang="zh-TW" altLang="en-US" dirty="0"/>
              <a:t>變數會覆蓋全域</a:t>
            </a:r>
            <a:r>
              <a:rPr lang="zh-TW" altLang="en-US" dirty="0" smtClean="0"/>
              <a:t>變數，除非以下一條方式特別指定。</a:t>
            </a:r>
            <a:endParaRPr lang="en-US" altLang="zh-TW" dirty="0" smtClean="0"/>
          </a:p>
          <a:p>
            <a:pPr lvl="1"/>
            <a:r>
              <a:rPr lang="zh-TW" altLang="en-US" dirty="0"/>
              <a:t>類別屬型</a:t>
            </a:r>
            <a:r>
              <a:rPr lang="en-US" altLang="zh-TW" dirty="0"/>
              <a:t>(</a:t>
            </a:r>
            <a:r>
              <a:rPr lang="zh-TW" altLang="en-US" dirty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或者說全域變數，可以</a:t>
            </a:r>
            <a:r>
              <a:rPr lang="zh-TW" altLang="en-US" dirty="0"/>
              <a:t>透過</a:t>
            </a:r>
            <a:r>
              <a:rPr lang="en-US" altLang="zh-TW" b="1" dirty="0">
                <a:solidFill>
                  <a:srgbClr val="FF0000"/>
                </a:solidFill>
              </a:rPr>
              <a:t>this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或</a:t>
            </a:r>
            <a:r>
              <a:rPr lang="zh-TW" altLang="en-US" b="1" dirty="0" smtClean="0">
                <a:solidFill>
                  <a:srgbClr val="FF0000"/>
                </a:solidFill>
              </a:rPr>
              <a:t>類別名稱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指定</a:t>
            </a:r>
            <a:r>
              <a:rPr lang="zh-TW" altLang="en-US" dirty="0"/>
              <a:t>，跟</a:t>
            </a:r>
            <a:r>
              <a:rPr lang="zh-TW" altLang="en-US" dirty="0" smtClean="0"/>
              <a:t>區域變數</a:t>
            </a:r>
            <a:r>
              <a:rPr lang="zh-TW" altLang="en-US" dirty="0"/>
              <a:t>區分</a:t>
            </a:r>
            <a:r>
              <a:rPr lang="zh-TW" altLang="en-US" dirty="0" smtClean="0"/>
              <a:t>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關於</a:t>
            </a:r>
            <a:r>
              <a:rPr lang="en-US" altLang="zh-TW" b="1" dirty="0">
                <a:solidFill>
                  <a:srgbClr val="FF0000"/>
                </a:solidFill>
              </a:rPr>
              <a:t>this.</a:t>
            </a:r>
            <a:r>
              <a:rPr lang="zh-TW" altLang="en-US" dirty="0"/>
              <a:t>或</a:t>
            </a:r>
            <a:r>
              <a:rPr lang="zh-TW" altLang="en-US" b="1" dirty="0">
                <a:solidFill>
                  <a:srgbClr val="FF0000"/>
                </a:solidFill>
              </a:rPr>
              <a:t>類別名稱</a:t>
            </a:r>
            <a:r>
              <a:rPr lang="en-US" altLang="zh-TW" b="1" dirty="0">
                <a:solidFill>
                  <a:srgbClr val="FF0000"/>
                </a:solidFill>
              </a:rPr>
              <a:t>. </a:t>
            </a:r>
            <a:r>
              <a:rPr lang="zh-TW" altLang="en-US" dirty="0" smtClean="0"/>
              <a:t>，會</a:t>
            </a:r>
            <a:r>
              <a:rPr lang="zh-TW" altLang="en-US" dirty="0"/>
              <a:t>在物件導向單元詳細說明。</a:t>
            </a:r>
          </a:p>
        </p:txBody>
      </p:sp>
    </p:spTree>
    <p:extLst>
      <p:ext uri="{BB962C8B-B14F-4D97-AF65-F5344CB8AC3E}">
        <p14:creationId xmlns:p14="http://schemas.microsoft.com/office/powerpoint/2010/main" val="5174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197" y="609600"/>
            <a:ext cx="6490488" cy="59837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不同變數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在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中的呈現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98334" cy="3880773"/>
          </a:xfrm>
        </p:spPr>
        <p:txBody>
          <a:bodyPr/>
          <a:lstStyle/>
          <a:p>
            <a:r>
              <a:rPr lang="zh-TW" altLang="en-US" dirty="0" smtClean="0"/>
              <a:t>注意程式中，不同地方宣告的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顏色不相同。</a:t>
            </a:r>
            <a:endParaRPr lang="en-US" altLang="zh-TW" dirty="0" smtClean="0"/>
          </a:p>
          <a:p>
            <a:r>
              <a:rPr lang="zh-TW" altLang="en-US" dirty="0"/>
              <a:t>凡在函式內宣告</a:t>
            </a:r>
            <a:r>
              <a:rPr lang="zh-TW" altLang="en-US" dirty="0" smtClean="0"/>
              <a:t>的都是區域變數，區域變數都是</a:t>
            </a:r>
            <a:r>
              <a:rPr lang="zh-TW" altLang="en-US" b="1" dirty="0" smtClean="0">
                <a:solidFill>
                  <a:srgbClr val="FF0000"/>
                </a:solidFill>
              </a:rPr>
              <a:t>亮黃色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在函式引數</a:t>
            </a:r>
            <a:r>
              <a:rPr lang="zh-TW" altLang="en-US" dirty="0" smtClean="0"/>
              <a:t>區宣告的也是區域變數，呈現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淺藍色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在類別內宣告者為類別變數或稱屬性，為全域變數，呈現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亮藍色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3136392" y="2924908"/>
            <a:ext cx="2862072" cy="3486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136392" y="3273552"/>
            <a:ext cx="2959608" cy="10515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593848" y="1557302"/>
            <a:ext cx="5370576" cy="2368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855336" y="1115568"/>
            <a:ext cx="3036846" cy="3502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函式名稱重複了？！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26186" cy="3880773"/>
          </a:xfrm>
        </p:spPr>
        <p:txBody>
          <a:bodyPr/>
          <a:lstStyle/>
          <a:p>
            <a:r>
              <a:rPr lang="zh-TW" altLang="en-US" dirty="0" smtClean="0"/>
              <a:t>右邊的例子中，</a:t>
            </a:r>
            <a:r>
              <a:rPr lang="en-US" altLang="zh-TW" dirty="0" smtClean="0"/>
              <a:t>func1(), 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score)</a:t>
            </a:r>
            <a:r>
              <a:rPr lang="zh-TW" altLang="en-US" dirty="0" smtClean="0"/>
              <a:t>重複宣告了！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中，函式名稱只要</a:t>
            </a:r>
            <a:r>
              <a:rPr lang="en-US" altLang="zh-TW" dirty="0" smtClean="0">
                <a:solidFill>
                  <a:srgbClr val="FF0000"/>
                </a:solidFill>
              </a:rPr>
              <a:t>signature(</a:t>
            </a:r>
            <a:r>
              <a:rPr lang="zh-TW" altLang="en-US" dirty="0" smtClean="0">
                <a:solidFill>
                  <a:srgbClr val="FF0000"/>
                </a:solidFill>
              </a:rPr>
              <a:t>署名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不一樣即使名稱依樣也區分得出來。</a:t>
            </a:r>
            <a:endParaRPr lang="en-US" altLang="zh-TW" dirty="0" smtClean="0"/>
          </a:p>
          <a:p>
            <a:r>
              <a:rPr lang="zh-TW" altLang="en-US" dirty="0"/>
              <a:t>函</a:t>
            </a:r>
            <a:r>
              <a:rPr lang="zh-TW" altLang="en-US" dirty="0" smtClean="0"/>
              <a:t>式署名的</a:t>
            </a:r>
            <a:r>
              <a:rPr lang="zh-TW" altLang="en-US" dirty="0"/>
              <a:t>三個</a:t>
            </a:r>
            <a:r>
              <a:rPr lang="zh-TW" altLang="en-US" dirty="0" smtClean="0"/>
              <a:t>要項</a:t>
            </a:r>
            <a:endParaRPr lang="en-US" altLang="zh-TW" dirty="0" smtClean="0"/>
          </a:p>
          <a:p>
            <a:pPr lvl="1"/>
            <a:r>
              <a:rPr lang="zh-TW" altLang="en-US" dirty="0"/>
              <a:t>函式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()</a:t>
            </a:r>
            <a:r>
              <a:rPr lang="zh-TW" altLang="en-US" dirty="0" smtClean="0"/>
              <a:t>中參數</a:t>
            </a:r>
            <a:r>
              <a:rPr lang="zh-TW" altLang="en-US" dirty="0"/>
              <a:t>資料型態</a:t>
            </a:r>
          </a:p>
          <a:p>
            <a:pPr lvl="1"/>
            <a:r>
              <a:rPr lang="zh-TW" altLang="en-US" dirty="0" smtClean="0"/>
              <a:t>參數</a:t>
            </a:r>
            <a:r>
              <a:rPr lang="zh-TW" altLang="en-US" dirty="0"/>
              <a:t>的個數與</a:t>
            </a:r>
            <a:r>
              <a:rPr lang="zh-TW" altLang="en-US" dirty="0" smtClean="0"/>
              <a:t>順序</a:t>
            </a:r>
            <a:endParaRPr lang="en-US" altLang="zh-TW" dirty="0" smtClean="0"/>
          </a:p>
          <a:p>
            <a:r>
              <a:rPr lang="zh-TW" altLang="en-US" dirty="0"/>
              <a:t>只要上述三項不完全一樣</a:t>
            </a:r>
            <a:r>
              <a:rPr lang="zh-TW" altLang="en-US" dirty="0" smtClean="0"/>
              <a:t>即可！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653" y="609600"/>
            <a:ext cx="6490488" cy="59837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79008" y="2478024"/>
            <a:ext cx="3255264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79008" y="1185672"/>
            <a:ext cx="4105656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0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幾個函式名稱相同的範例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65098" cy="3880773"/>
          </a:xfrm>
        </p:spPr>
        <p:txBody>
          <a:bodyPr/>
          <a:lstStyle/>
          <a:p>
            <a:r>
              <a:rPr lang="zh-TW" altLang="en-US" dirty="0" smtClean="0"/>
              <a:t>右圖中，凡是用</a:t>
            </a:r>
            <a:r>
              <a:rPr lang="en-US" altLang="zh-TW" dirty="0" smtClean="0"/>
              <a:t>//</a:t>
            </a:r>
            <a:r>
              <a:rPr lang="zh-TW" altLang="en-US" dirty="0" smtClean="0"/>
              <a:t>註解掉的都是不合法宣告。你看得出原因嗎？</a:t>
            </a:r>
            <a:endParaRPr lang="en-US" altLang="zh-TW" dirty="0" smtClean="0"/>
          </a:p>
          <a:p>
            <a:r>
              <a:rPr lang="zh-TW" altLang="en-US" dirty="0"/>
              <a:t>注意重點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參數名稱、傳回值都不在函式署名</a:t>
            </a:r>
            <a:r>
              <a:rPr lang="zh-TW" altLang="en-US" dirty="0" smtClean="0"/>
              <a:t>內，即使不同也沒用。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14" y="2160589"/>
            <a:ext cx="4305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類別的介紹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前人種樹後人乘涼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1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好用的</a:t>
            </a:r>
            <a:r>
              <a:rPr lang="en-US" altLang="zh-TW" dirty="0" smtClean="0"/>
              <a:t>Math</a:t>
            </a:r>
            <a:r>
              <a:rPr lang="zh-TW" altLang="en-US" dirty="0" smtClean="0"/>
              <a:t>數學函式類別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在程式中隨意打入</a:t>
                </a:r>
                <a:r>
                  <a:rPr lang="en-US" altLang="zh-TW" dirty="0" smtClean="0"/>
                  <a:t>Math.</a:t>
                </a:r>
                <a:r>
                  <a:rPr lang="zh-TW" altLang="en-US" dirty="0" smtClean="0"/>
                  <a:t>則會出現如右圖的列表，表中列出所有</a:t>
                </a:r>
                <a:r>
                  <a:rPr lang="en-US" altLang="zh-TW" dirty="0" smtClean="0"/>
                  <a:t>Math</a:t>
                </a:r>
                <a:r>
                  <a:rPr lang="zh-TW" altLang="en-US" dirty="0" smtClean="0"/>
                  <a:t>這個類別所提供的數學函式。</a:t>
                </a:r>
                <a:endParaRPr lang="en-US" altLang="zh-TW" dirty="0" smtClean="0"/>
              </a:p>
              <a:p>
                <a:r>
                  <a:rPr lang="zh-TW" altLang="en-US" dirty="0"/>
                  <a:t>常數類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  <m:r>
                      <a:rPr lang="en-US" altLang="zh-TW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b="0" dirty="0" smtClean="0">
                  <a:solidFill>
                    <a:schemeClr val="accent4"/>
                  </a:solidFill>
                  <a:ea typeface="Cambria Math" panose="02040503050406030204" pitchFamily="18" charset="0"/>
                </a:endParaRPr>
              </a:p>
              <a:p>
                <a:r>
                  <a:rPr lang="zh-TW" altLang="en-US" dirty="0" smtClean="0"/>
                  <a:t>基本數學類：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abs, ceil, floor, round, max, min</a:t>
                </a:r>
              </a:p>
              <a:p>
                <a:r>
                  <a:rPr lang="zh-TW" altLang="en-US" dirty="0"/>
                  <a:t>指數</a:t>
                </a:r>
                <a:r>
                  <a:rPr lang="zh-TW" altLang="en-US" dirty="0" smtClean="0"/>
                  <a:t>對數類：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exp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log, 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pow,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sqrt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/>
                  <a:t>三角函數類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sin, cod, tan,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asin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acos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atan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toDegree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toRadian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 smtClean="0"/>
                  <a:t>擬隨機數：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random</a:t>
                </a:r>
                <a:endParaRPr lang="zh-TW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2" t="-942" r="-3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92" y="2231136"/>
            <a:ext cx="5791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3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你已經用過的函式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System.out</a:t>
            </a:r>
            <a:r>
              <a:rPr lang="zh-TW" altLang="en-US" dirty="0" smtClean="0"/>
              <a:t>，其中的</a:t>
            </a:r>
            <a:r>
              <a:rPr lang="en-US" altLang="zh-TW" dirty="0" smtClean="0"/>
              <a:t>print()/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，其中的</a:t>
            </a:r>
            <a:r>
              <a:rPr lang="en-US" altLang="zh-TW" dirty="0" err="1" smtClean="0"/>
              <a:t>nextInt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nextFloat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nextLine</a:t>
            </a:r>
            <a:r>
              <a:rPr lang="en-US" altLang="zh-TW" dirty="0" smtClean="0"/>
              <a:t>()/….</a:t>
            </a:r>
          </a:p>
          <a:p>
            <a:r>
              <a:rPr lang="zh-TW" altLang="en-US" dirty="0"/>
              <a:t>還有最重要的 </a:t>
            </a:r>
            <a:r>
              <a:rPr lang="en-US" altLang="zh-TW" dirty="0"/>
              <a:t>main()</a:t>
            </a:r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main()</a:t>
            </a:r>
            <a:r>
              <a:rPr lang="zh-TW" altLang="en-US" dirty="0" smtClean="0"/>
              <a:t>函式是所有可執行程式的進入點，作業系統要叫醒你的程式來執行，就是找這個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函式。</a:t>
            </a:r>
            <a:endParaRPr lang="en-US" altLang="zh-TW" dirty="0" smtClean="0"/>
          </a:p>
          <a:p>
            <a:r>
              <a:rPr lang="zh-TW" altLang="en-US" dirty="0"/>
              <a:t>前一單元陣列的最後面，也列出一堆函式，請自行參閱前單元講義。</a:t>
            </a:r>
          </a:p>
        </p:txBody>
      </p:sp>
    </p:spTree>
    <p:extLst>
      <p:ext uri="{BB962C8B-B14F-4D97-AF65-F5344CB8AC3E}">
        <p14:creationId xmlns:p14="http://schemas.microsoft.com/office/powerpoint/2010/main" val="2310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21711"/>
              </p:ext>
            </p:extLst>
          </p:nvPr>
        </p:nvGraphicFramePr>
        <p:xfrm>
          <a:off x="677334" y="1602804"/>
          <a:ext cx="9161254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自然對數的底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Math.PI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圓周率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abs(double d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abs(float f</a:t>
                      </a:r>
                      <a:r>
                        <a:rPr lang="en-US" sz="1400" dirty="0" smtClean="0"/>
                        <a:t>), </a:t>
                      </a:r>
                    </a:p>
                    <a:p>
                      <a:pPr algn="l"/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abs(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abs(long </a:t>
                      </a:r>
                      <a:r>
                        <a:rPr lang="en-US" sz="1400" dirty="0" err="1"/>
                        <a:t>lng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回傳參數的絕對值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ceil(double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回傳大於或等於參數的最小整數值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floor(double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回傳小於或等於參數的最大整數值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rint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long round(double d</a:t>
                      </a:r>
                      <a:r>
                        <a:rPr lang="en-US" sz="1400" dirty="0" smtClean="0"/>
                        <a:t>),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round(float 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min(double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min(float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min(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min(long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回傳參數中的較小值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max(double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max(float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max(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max(long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回傳參數中的較大值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random()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回傳介於 </a:t>
                      </a:r>
                      <a:r>
                        <a:rPr lang="en-US" altLang="zh-TW" sz="1400" dirty="0"/>
                        <a:t>0.0 </a:t>
                      </a:r>
                      <a:r>
                        <a:rPr lang="zh-TW" altLang="en-US" sz="1400" dirty="0"/>
                        <a:t>到 </a:t>
                      </a:r>
                      <a:r>
                        <a:rPr lang="en-US" altLang="zh-TW" sz="1400" dirty="0"/>
                        <a:t>1.0 </a:t>
                      </a:r>
                      <a:r>
                        <a:rPr lang="zh-TW" altLang="en-US" sz="1400" dirty="0"/>
                        <a:t>的擬隨機數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073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</a:t>
            </a:r>
            <a:r>
              <a:rPr lang="zh-TW" altLang="en-US" dirty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178145"/>
              </p:ext>
            </p:extLst>
          </p:nvPr>
        </p:nvGraphicFramePr>
        <p:xfrm>
          <a:off x="741342" y="1419924"/>
          <a:ext cx="9161254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exp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回傳以自然對數底，參數 </a:t>
                      </a:r>
                      <a:r>
                        <a:rPr lang="en-US" altLang="zh-TW" sz="1400"/>
                        <a:t>d 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log(double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回傳參數的自然對數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pow(double base, double exponent)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回傳以參數 </a:t>
                      </a:r>
                      <a:r>
                        <a:rPr lang="en-US" altLang="zh-TW" sz="1400"/>
                        <a:t>base </a:t>
                      </a:r>
                      <a:r>
                        <a:rPr lang="zh-TW" altLang="en-US" sz="1400"/>
                        <a:t>為底， </a:t>
                      </a:r>
                      <a:r>
                        <a:rPr lang="en-US" altLang="zh-TW" sz="1400"/>
                        <a:t>exponent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sqrt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回傳參數的平方根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sin(double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回傳參數的餘弦值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回傳參數的正切值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asin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double atan2(double y, double 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toDegrees(double d</a:t>
                      </a:r>
                      <a:r>
                        <a:rPr lang="fr-FR" sz="1400" dirty="0" smtClean="0"/>
                        <a:t>), double </a:t>
                      </a:r>
                      <a:r>
                        <a:rPr lang="fr-FR" sz="1400" dirty="0"/>
                        <a:t>toRadians(double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轉換參數的角度單位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94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35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97018" cy="3880773"/>
          </a:xfrm>
        </p:spPr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開頭回傳資料型別 如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float, String</a:t>
            </a:r>
            <a:r>
              <a:rPr lang="zh-TW" altLang="en-US" dirty="0" smtClean="0"/>
              <a:t>等，如不回傳資料則為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r>
              <a:rPr lang="zh-TW" altLang="en-US" dirty="0" smtClean="0"/>
              <a:t>引數個數可以是多個，也可以沒有，須個別定義型別與名稱，以</a:t>
            </a:r>
            <a:r>
              <a:rPr lang="en-US" altLang="zh-TW" dirty="0" smtClean="0"/>
              <a:t>“,”</a:t>
            </a:r>
            <a:r>
              <a:rPr lang="zh-TW" altLang="en-US" dirty="0" smtClean="0"/>
              <a:t>號分開。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</a:t>
            </a:r>
            <a:r>
              <a:rPr lang="zh-TW" altLang="en-US" dirty="0" smtClean="0"/>
              <a:t>表示函式結束，如需回傳資料則直接接在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之後，沒有則可省略掉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封裝等級有</a:t>
            </a:r>
            <a:r>
              <a:rPr lang="en-US" altLang="zh-TW" dirty="0"/>
              <a:t>public, </a:t>
            </a:r>
            <a:r>
              <a:rPr lang="en-US" altLang="zh-TW" dirty="0" err="1" smtClean="0"/>
              <a:t>private,protected</a:t>
            </a:r>
            <a:r>
              <a:rPr lang="zh-TW" altLang="en-US" dirty="0" smtClean="0"/>
              <a:t>，修飾</a:t>
            </a:r>
            <a:r>
              <a:rPr lang="zh-TW" altLang="en-US" dirty="0"/>
              <a:t>字</a:t>
            </a:r>
            <a:r>
              <a:rPr lang="zh-TW" altLang="en-US" dirty="0" smtClean="0"/>
              <a:t>有</a:t>
            </a:r>
            <a:r>
              <a:rPr lang="en-US" altLang="zh-TW" dirty="0" smtClean="0"/>
              <a:t>static, final</a:t>
            </a:r>
            <a:r>
              <a:rPr lang="zh-TW" altLang="en-US" dirty="0" smtClean="0"/>
              <a:t>等，待上到物件導向單元再詳加解說。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809171" y="2181482"/>
            <a:ext cx="777374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zh-TW" altLang="en-US" dirty="0" smtClean="0">
                <a:solidFill>
                  <a:schemeClr val="bg1"/>
                </a:solidFill>
              </a:rPr>
              <a:t>封裝等級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chemeClr val="bg1"/>
                </a:solidFill>
              </a:rPr>
              <a:t>修飾字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rgbClr val="FFFF00"/>
                </a:solidFill>
              </a:rPr>
              <a:t>回</a:t>
            </a:r>
            <a:r>
              <a:rPr lang="zh-TW" altLang="en-US" dirty="0">
                <a:solidFill>
                  <a:srgbClr val="FFFF00"/>
                </a:solidFill>
              </a:rPr>
              <a:t>傳資料型別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函式名稱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rgbClr val="FFFF00"/>
                </a:solidFill>
              </a:rPr>
              <a:t>傳</a:t>
            </a:r>
            <a:r>
              <a:rPr lang="zh-TW" altLang="en-US" dirty="0" smtClean="0">
                <a:solidFill>
                  <a:srgbClr val="FFFF00"/>
                </a:solidFill>
              </a:rPr>
              <a:t>入參數</a:t>
            </a:r>
            <a:r>
              <a:rPr lang="zh-TW" altLang="en-US" dirty="0">
                <a:solidFill>
                  <a:srgbClr val="FFFF00"/>
                </a:solidFill>
              </a:rPr>
              <a:t>型別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參數名稱</a:t>
            </a:r>
            <a:r>
              <a:rPr lang="en-US" altLang="zh-TW" b="1" dirty="0">
                <a:solidFill>
                  <a:srgbClr val="FFFF00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...)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集合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00B0F0"/>
                </a:solidFill>
              </a:rPr>
              <a:t>return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回傳值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4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怎麼呼叫函式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直接呼叫執行，傳入適當引數即可。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有傳回值的呼叫：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除了傳入適當引數並呼叫之外，需多準備一個變數接收傳回的結果。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C00000"/>
                </a:solidFill>
              </a:rPr>
              <a:t>引數名稱與函式宣告時的名稱無須一致，只要型態、順序與個數一樣即可。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4543" y="2128070"/>
            <a:ext cx="32882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43" y="3367606"/>
            <a:ext cx="45318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變數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en-US" altLang="zh-TW" dirty="0" smtClean="0">
                <a:solidFill>
                  <a:srgbClr val="FFFF00"/>
                </a:solidFill>
              </a:rPr>
              <a:t> 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4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Hello[</a:t>
            </a:r>
            <a:r>
              <a:rPr lang="zh-TW" altLang="en-US" dirty="0" smtClean="0"/>
              <a:t>某人</a:t>
            </a:r>
            <a:r>
              <a:rPr lang="en-US" altLang="zh-TW" dirty="0" smtClean="0"/>
              <a:t>]</a:t>
            </a:r>
            <a:r>
              <a:rPr lang="zh-TW" altLang="en-US" dirty="0" smtClean="0"/>
              <a:t>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995250" cy="3880773"/>
          </a:xfrm>
        </p:spPr>
        <p:txBody>
          <a:bodyPr/>
          <a:lstStyle/>
          <a:p>
            <a:r>
              <a:rPr lang="zh-TW" altLang="en-US" dirty="0" smtClean="0"/>
              <a:t>把以前寫過的簡易範例拿來修改。</a:t>
            </a:r>
            <a:endParaRPr lang="en-US" altLang="zh-TW" dirty="0" smtClean="0"/>
          </a:p>
          <a:p>
            <a:r>
              <a:rPr lang="zh-TW" altLang="en-US" dirty="0"/>
              <a:t>第一個自訂函式：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函式名：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無回傳值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void,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return</a:t>
            </a:r>
          </a:p>
          <a:p>
            <a:r>
              <a:rPr lang="zh-TW" altLang="en-US" dirty="0"/>
              <a:t>引數：字串型</a:t>
            </a:r>
            <a:r>
              <a:rPr lang="zh-TW" altLang="en-US" dirty="0" smtClean="0"/>
              <a:t>別 </a:t>
            </a:r>
            <a:r>
              <a:rPr lang="en-US" altLang="zh-TW" dirty="0" err="1" smtClean="0"/>
              <a:t>theName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981" y="2160589"/>
            <a:ext cx="6975368" cy="43451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93208" y="2578608"/>
            <a:ext cx="6601968" cy="1097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3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星星幾何再現！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星星方陣，改用函式，簡化程式邏輯！</a:t>
            </a:r>
            <a:endParaRPr lang="en-US" altLang="zh-TW" dirty="0" smtClean="0"/>
          </a:p>
          <a:p>
            <a:r>
              <a:rPr lang="zh-TW" altLang="en-US" dirty="0" smtClean="0"/>
              <a:t>寫一個函是名叫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，功能是依照給的參數值</a:t>
            </a:r>
            <a:r>
              <a:rPr lang="en-US" altLang="zh-TW" dirty="0" smtClean="0"/>
              <a:t>N</a:t>
            </a:r>
            <a:r>
              <a:rPr lang="zh-TW" altLang="en-US" dirty="0" smtClean="0"/>
              <a:t>畫出一行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個星星。</a:t>
            </a:r>
            <a:endParaRPr lang="en-US" altLang="zh-TW" dirty="0" smtClean="0"/>
          </a:p>
          <a:p>
            <a:r>
              <a:rPr lang="zh-TW" altLang="en-US" dirty="0"/>
              <a:t>再用這個函式，畫</a:t>
            </a:r>
            <a:r>
              <a:rPr lang="zh-TW" altLang="en-US" dirty="0" smtClean="0"/>
              <a:t>出</a:t>
            </a:r>
            <a:r>
              <a:rPr lang="zh-TW" altLang="en-US" dirty="0" smtClean="0"/>
              <a:t>星星直角三角形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函式寫法</a:t>
            </a:r>
            <a:r>
              <a:rPr lang="zh-TW" altLang="en-US" dirty="0"/>
              <a:t>思考關鍵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名稱：取個有意義的名稱。</a:t>
            </a:r>
            <a:endParaRPr lang="en-US" altLang="zh-TW" dirty="0" smtClean="0"/>
          </a:p>
          <a:p>
            <a:pPr lvl="1"/>
            <a:r>
              <a:rPr lang="zh-TW" altLang="en-US" dirty="0"/>
              <a:t>引數：函式需要知道甚麼才能</a:t>
            </a:r>
            <a:r>
              <a:rPr lang="zh-TW" altLang="en-US" dirty="0" smtClean="0"/>
              <a:t>做？</a:t>
            </a:r>
            <a:endParaRPr lang="en-US" altLang="zh-TW" dirty="0" smtClean="0"/>
          </a:p>
          <a:p>
            <a:pPr lvl="1"/>
            <a:r>
              <a:rPr lang="zh-TW" altLang="en-US" dirty="0"/>
              <a:t>回傳值：有沒有需要回傳運算結果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運算方法：怎麼做才能符合需要？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845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4077</TotalTime>
  <Words>4450</Words>
  <Application>Microsoft Office PowerPoint</Application>
  <PresentationFormat>寬螢幕</PresentationFormat>
  <Paragraphs>576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1" baseType="lpstr">
      <vt:lpstr>微軟正黑體</vt:lpstr>
      <vt:lpstr>新細明體</vt:lpstr>
      <vt:lpstr>標楷體</vt:lpstr>
      <vt:lpstr>Arial</vt:lpstr>
      <vt:lpstr>Cambria Math</vt:lpstr>
      <vt:lpstr>Consolas</vt:lpstr>
      <vt:lpstr>Trebuchet MS</vt:lpstr>
      <vt:lpstr>Wingdings</vt:lpstr>
      <vt:lpstr>Wingdings 3</vt:lpstr>
      <vt:lpstr>多面向</vt:lpstr>
      <vt:lpstr>函式、方法、程序、副程式</vt:lpstr>
      <vt:lpstr>函式是甚麼？</vt:lpstr>
      <vt:lpstr>萬變不離其宗 名字不同，道理一樣</vt:lpstr>
      <vt:lpstr>函式怎麼運作？</vt:lpstr>
      <vt:lpstr>你已經用過的函式</vt:lpstr>
      <vt:lpstr>自訂函式</vt:lpstr>
      <vt:lpstr>函式怎麼用？ 怎麼呼叫函式?</vt:lpstr>
      <vt:lpstr>範例一 Hello[某人]好！</vt:lpstr>
      <vt:lpstr>範例二 星星幾何再現！</vt:lpstr>
      <vt:lpstr>範例二參考程式碼</vt:lpstr>
      <vt:lpstr>練習一 星星三角</vt:lpstr>
      <vt:lpstr>練習一參考程式碼</vt:lpstr>
      <vt:lpstr>練習二 星星靠右直角三角形</vt:lpstr>
      <vt:lpstr>思考方式</vt:lpstr>
      <vt:lpstr>練習二參考程式碼</vt:lpstr>
      <vt:lpstr>練習三 星星峽谷</vt:lpstr>
      <vt:lpstr>再練習一次思考方法</vt:lpstr>
      <vt:lpstr>練習三部分參考程式碼</vt:lpstr>
      <vt:lpstr>範例三 來算算BMI吧</vt:lpstr>
      <vt:lpstr>範例三參考程式碼</vt:lpstr>
      <vt:lpstr>練習四 計算次方數</vt:lpstr>
      <vt:lpstr>練習四參考程式碼</vt:lpstr>
      <vt:lpstr>關於return的用法</vt:lpstr>
      <vt:lpstr>範例四 max函式</vt:lpstr>
      <vt:lpstr>範例四參考程式碼</vt:lpstr>
      <vt:lpstr>來談談 Call by Value, Call by Reference</vt:lpstr>
      <vt:lpstr>引數(Argument) vs.參數(Parameter)</vt:lpstr>
      <vt:lpstr>各種引數傳遞方式</vt:lpstr>
      <vt:lpstr>Java的Call by Value測試</vt:lpstr>
      <vt:lpstr>Java都是Call by Value！？</vt:lpstr>
      <vt:lpstr>Java呼叫函式傳陣列測試</vt:lpstr>
      <vt:lpstr>神奇的遞迴函式</vt:lpstr>
      <vt:lpstr>遞迴函式</vt:lpstr>
      <vt:lpstr>怎麼規劃遞迴函式？</vt:lpstr>
      <vt:lpstr>範例五 遞迴計算n!=1x2x3x…xN</vt:lpstr>
      <vt:lpstr>範例五參考程式碼</vt:lpstr>
      <vt:lpstr>練習五 費氏數列(Fibonacci number)</vt:lpstr>
      <vt:lpstr>練習五參考程式碼</vt:lpstr>
      <vt:lpstr>範例六 走迷宮？！</vt:lpstr>
      <vt:lpstr>怎麼走迷宮？</vt:lpstr>
      <vt:lpstr>走迷宮新策略 人海戰術</vt:lpstr>
      <vt:lpstr>範例六部分參考程式碼</vt:lpstr>
      <vt:lpstr>菜市場名大比拚</vt:lpstr>
      <vt:lpstr>如果變數或函式跟別人同名字了！</vt:lpstr>
      <vt:lpstr>不同變數 在Eclipse中的呈現</vt:lpstr>
      <vt:lpstr>函式名稱重複了？！</vt:lpstr>
      <vt:lpstr>幾個函式名稱相同的範例</vt:lpstr>
      <vt:lpstr>Math類別的介紹</vt:lpstr>
      <vt:lpstr>好用的Math數學函式類別</vt:lpstr>
      <vt:lpstr>Math類別提供的常數與函式列表(一)</vt:lpstr>
      <vt:lpstr>Math類別提供的常數與函式列表(二)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函數、方法、程序、副程式</dc:title>
  <dc:creator>oldinmo@gmail.com</dc:creator>
  <cp:lastModifiedBy>oldinmo@gmail.com</cp:lastModifiedBy>
  <cp:revision>68</cp:revision>
  <dcterms:created xsi:type="dcterms:W3CDTF">2020-12-03T02:10:36Z</dcterms:created>
  <dcterms:modified xsi:type="dcterms:W3CDTF">2020-12-16T09:34:04Z</dcterms:modified>
</cp:coreProperties>
</file>