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51" r:id="rId5"/>
    <p:sldId id="352" r:id="rId6"/>
    <p:sldId id="353" r:id="rId7"/>
    <p:sldId id="354" r:id="rId8"/>
    <p:sldId id="330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22" r:id="rId17"/>
    <p:sldId id="327" r:id="rId18"/>
    <p:sldId id="326" r:id="rId19"/>
    <p:sldId id="324" r:id="rId20"/>
    <p:sldId id="325" r:id="rId21"/>
    <p:sldId id="328" r:id="rId22"/>
    <p:sldId id="350" r:id="rId23"/>
    <p:sldId id="329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數據</a:t>
            </a:r>
            <a:r>
              <a:rPr lang="zh-TW" altLang="en-US" dirty="0" smtClean="0"/>
              <a:t>圖表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matplotlib</a:t>
            </a:r>
            <a:r>
              <a:rPr lang="zh-TW" altLang="en-US" dirty="0"/>
              <a:t>模組入門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Demo or Die</a:t>
            </a:r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110年6月27日星期日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dirty="0" smtClean="0"/>
              <a:t>這個程式碼中沒有明確的建立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跟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我們只是繪製</a:t>
            </a:r>
            <a:r>
              <a:rPr lang="zh-TW" altLang="en-US" b="1" dirty="0"/>
              <a:t>一個圖形</a:t>
            </a:r>
            <a:r>
              <a:rPr lang="zh-TW" altLang="en-US" dirty="0"/>
              <a:t>時，那麼直接</a:t>
            </a:r>
            <a:r>
              <a:rPr lang="en-US" altLang="zh-TW" dirty="0" err="1"/>
              <a:t>plt.xxx</a:t>
            </a:r>
            <a:r>
              <a:rPr lang="en-US" altLang="zh-TW" dirty="0"/>
              <a:t>(),</a:t>
            </a:r>
            <a:r>
              <a:rPr lang="zh-TW" altLang="en-US" dirty="0"/>
              <a:t>系統會自動幫我建立一個</a:t>
            </a:r>
            <a:r>
              <a:rPr lang="en-US" altLang="zh-TW" dirty="0"/>
              <a:t>figure</a:t>
            </a:r>
            <a:r>
              <a:rPr lang="zh-TW" altLang="en-US" dirty="0"/>
              <a:t>物件和一個</a:t>
            </a:r>
            <a:r>
              <a:rPr lang="en-US" altLang="zh-TW" dirty="0"/>
              <a:t>axes</a:t>
            </a:r>
            <a:r>
              <a:rPr lang="zh-TW" altLang="en-US" dirty="0"/>
              <a:t>座標系</a:t>
            </a:r>
            <a:r>
              <a:rPr lang="zh-TW" altLang="en-US" dirty="0" smtClean="0"/>
              <a:t>。</a:t>
            </a:r>
            <a:r>
              <a:rPr lang="zh-TW" altLang="en-US" b="1" dirty="0" smtClean="0"/>
              <a:t>省事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是把資料餵給系統，請系統畫圖。</a:t>
            </a:r>
            <a:endParaRPr lang="en-US" altLang="zh-TW" dirty="0" smtClean="0"/>
          </a:p>
          <a:p>
            <a:r>
              <a:rPr lang="zh-TW" altLang="en-US" dirty="0" smtClean="0"/>
              <a:t>系統會依照給的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座標，依序連接起來。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(2,7)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(0,11) </a:t>
            </a:r>
            <a:r>
              <a:rPr lang="en-US" altLang="zh-TW" dirty="0" smtClean="0">
                <a:sym typeface="Wingdings" panose="05000000000000000000" pitchFamily="2" charset="2"/>
              </a:rPr>
              <a:t> (2,11)  (1,6)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84014" y="1521525"/>
            <a:ext cx="4379975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7030A0"/>
                </a:solidFill>
              </a:rPr>
              <a:t>import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matplotlib.pyplot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plt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x = </a:t>
            </a:r>
            <a:r>
              <a:rPr lang="en-US" altLang="zh-TW" sz="2000" dirty="0" smtClean="0">
                <a:solidFill>
                  <a:schemeClr val="bg1"/>
                </a:solidFill>
              </a:rPr>
              <a:t>[</a:t>
            </a:r>
            <a:r>
              <a:rPr lang="en-US" altLang="zh-TW" sz="2000" dirty="0" smtClean="0">
                <a:solidFill>
                  <a:srgbClr val="FFFF00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]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y = </a:t>
            </a:r>
            <a:r>
              <a:rPr lang="en-US" altLang="zh-TW" sz="2000" dirty="0" smtClean="0">
                <a:solidFill>
                  <a:schemeClr val="bg1"/>
                </a:solidFill>
              </a:rPr>
              <a:t>[</a:t>
            </a:r>
            <a:r>
              <a:rPr lang="en-US" altLang="zh-TW" sz="2000" dirty="0" smtClean="0">
                <a:solidFill>
                  <a:srgbClr val="FFFF00"/>
                </a:solidFill>
              </a:rPr>
              <a:t>7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11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11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6</a:t>
            </a:r>
            <a:r>
              <a:rPr lang="en-US" altLang="zh-TW" sz="2000" dirty="0" smtClean="0">
                <a:solidFill>
                  <a:schemeClr val="bg1"/>
                </a:solidFill>
              </a:rPr>
              <a:t>]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 err="1">
                <a:solidFill>
                  <a:schemeClr val="bg1"/>
                </a:solidFill>
              </a:rPr>
              <a:t>plt.plot</a:t>
            </a:r>
            <a:r>
              <a:rPr lang="en-US" altLang="zh-TW" sz="2000" dirty="0">
                <a:solidFill>
                  <a:schemeClr val="bg1"/>
                </a:solidFill>
              </a:rPr>
              <a:t>(x, y)</a:t>
            </a:r>
          </a:p>
          <a:p>
            <a:r>
              <a:rPr lang="en-US" altLang="zh-TW" sz="2000" dirty="0" err="1">
                <a:solidFill>
                  <a:schemeClr val="bg1"/>
                </a:solidFill>
              </a:rPr>
              <a:t>plt.show</a:t>
            </a:r>
            <a:r>
              <a:rPr lang="en-US" altLang="zh-TW" sz="2000" dirty="0">
                <a:solidFill>
                  <a:schemeClr val="bg1"/>
                </a:solidFill>
              </a:rPr>
              <a:t>()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14" y="3282544"/>
            <a:ext cx="4379975" cy="3177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02831" y="532916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(2,7)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14085" y="362838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(0,11)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81003" y="362838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(2,11)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8207" y="5329166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(1,6)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7240" y="60413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繼續加料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一次兩個圖表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自己增加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77" y="2806480"/>
            <a:ext cx="5090351" cy="34650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06479"/>
            <a:ext cx="5388926" cy="34650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7334" y="24068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m0_2.py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換換顏色跟形狀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改兩行如下：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b</a:t>
            </a:r>
            <a:r>
              <a:rPr lang="zh-TW" altLang="en-US" dirty="0" smtClean="0"/>
              <a:t>藍色，</a:t>
            </a:r>
            <a:r>
              <a:rPr lang="en-US" altLang="zh-TW" dirty="0" smtClean="0"/>
              <a:t>r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--</a:t>
            </a:r>
            <a:r>
              <a:rPr lang="zh-TW" altLang="en-US" dirty="0" smtClean="0"/>
              <a:t>虛線，</a:t>
            </a:r>
            <a:r>
              <a:rPr lang="en-US" altLang="zh-TW" dirty="0" smtClean="0"/>
              <a:t>o</a:t>
            </a:r>
            <a:r>
              <a:rPr lang="zh-TW" altLang="en-US" dirty="0" smtClean="0"/>
              <a:t>圓點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" y="2548509"/>
            <a:ext cx="3762375" cy="5905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93781"/>
              </p:ext>
            </p:extLst>
          </p:nvPr>
        </p:nvGraphicFramePr>
        <p:xfrm>
          <a:off x="8693188" y="1931416"/>
          <a:ext cx="2272838" cy="4348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19">
                  <a:extLst>
                    <a:ext uri="{9D8B030D-6E8A-4147-A177-3AD203B41FA5}">
                      <a16:colId xmlns:a16="http://schemas.microsoft.com/office/drawing/2014/main" val="2604240298"/>
                    </a:ext>
                  </a:extLst>
                </a:gridCol>
                <a:gridCol w="1136419">
                  <a:extLst>
                    <a:ext uri="{9D8B030D-6E8A-4147-A177-3AD203B41FA5}">
                      <a16:colId xmlns:a16="http://schemas.microsoft.com/office/drawing/2014/main" val="70012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形狀代號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實線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3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虛線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－．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dash-dot line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圓點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十字點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星號點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1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鑽石型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9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^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v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&lt;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三角形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4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04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7759"/>
              </p:ext>
            </p:extLst>
          </p:nvPr>
        </p:nvGraphicFramePr>
        <p:xfrm>
          <a:off x="5441650" y="1930400"/>
          <a:ext cx="2272838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19">
                  <a:extLst>
                    <a:ext uri="{9D8B030D-6E8A-4147-A177-3AD203B41FA5}">
                      <a16:colId xmlns:a16="http://schemas.microsoft.com/office/drawing/2014/main" val="2604240298"/>
                    </a:ext>
                  </a:extLst>
                </a:gridCol>
                <a:gridCol w="1136419">
                  <a:extLst>
                    <a:ext uri="{9D8B030D-6E8A-4147-A177-3AD203B41FA5}">
                      <a16:colId xmlns:a16="http://schemas.microsoft.com/office/drawing/2014/main" val="70012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顏色代號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3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cyan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1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9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43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749626" y="2313432"/>
            <a:ext cx="877238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94" y="4147420"/>
            <a:ext cx="3153856" cy="21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同一圖有多線條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只要在同一個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下去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，即可畫在同一個坐標系上。如下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2657856"/>
            <a:ext cx="3981450" cy="609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7090" y="2578608"/>
            <a:ext cx="877238" cy="832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780" y="1511427"/>
            <a:ext cx="3390900" cy="44386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7566" y="60413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m0_3.py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加上一些標籤註解等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Axes.title</a:t>
            </a:r>
            <a:r>
              <a:rPr lang="en-US" altLang="zh-TW" dirty="0" smtClean="0"/>
              <a:t>(“Title String”)</a:t>
            </a:r>
          </a:p>
          <a:p>
            <a:r>
              <a:rPr lang="en-US" altLang="zh-TW" dirty="0" err="1" smtClean="0"/>
              <a:t>Axes.ylabel</a:t>
            </a:r>
            <a:r>
              <a:rPr lang="en-US" altLang="zh-TW" dirty="0" smtClean="0"/>
              <a:t>(“Y-Axis Label”)</a:t>
            </a:r>
          </a:p>
          <a:p>
            <a:r>
              <a:rPr lang="en-US" altLang="zh-TW" dirty="0" err="1" smtClean="0"/>
              <a:t>Axes.xlabel</a:t>
            </a:r>
            <a:r>
              <a:rPr lang="en-US" altLang="zh-TW" dirty="0" smtClean="0"/>
              <a:t>(“X-Axis </a:t>
            </a:r>
            <a:r>
              <a:rPr lang="en-US" altLang="zh-TW" dirty="0"/>
              <a:t>Label”)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86748" y="600784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m0_4.py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8" y="3421760"/>
            <a:ext cx="6562725" cy="30194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3" y="1680353"/>
            <a:ext cx="4661535" cy="33547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15808" y="4977092"/>
            <a:ext cx="3694519" cy="1069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再多一條線然後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圖例呢？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3" y="1885810"/>
            <a:ext cx="6563606" cy="45415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19" y="1885810"/>
            <a:ext cx="5157739" cy="37172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334" y="2121409"/>
            <a:ext cx="5824050" cy="832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39278" y="4100975"/>
            <a:ext cx="2059770" cy="635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8406" y="4736593"/>
            <a:ext cx="2806042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2181427" y="747969"/>
            <a:ext cx="9047405" cy="3657600"/>
          </a:xfrm>
          <a:prstGeom prst="arc">
            <a:avLst>
              <a:gd name="adj1" fmla="val 94325"/>
              <a:gd name="adj2" fmla="val 6855676"/>
            </a:avLst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843819" y="1234440"/>
            <a:ext cx="1901214" cy="651370"/>
          </a:xfrm>
          <a:prstGeom prst="wedgeRectCallout">
            <a:avLst>
              <a:gd name="adj1" fmla="val -80775"/>
              <a:gd name="adj2" fmla="val 152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指定中文字形，方便顯示中文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43819" y="6066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m0_5.py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Title,ylabel,xlabel</a:t>
            </a:r>
            <a:r>
              <a:rPr lang="zh-TW" altLang="en-US" dirty="0" smtClean="0"/>
              <a:t>中文有問題？！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 err="1" smtClean="0"/>
              <a:t>Title,ylabel,xlabel</a:t>
            </a:r>
            <a:r>
              <a:rPr lang="zh-TW" altLang="en-US" dirty="0" smtClean="0"/>
              <a:t>改中文出現亂碼！</a:t>
            </a:r>
            <a:endParaRPr lang="en-US" altLang="zh-TW" dirty="0" smtClean="0"/>
          </a:p>
          <a:p>
            <a:r>
              <a:rPr lang="zh-TW" altLang="en-US" dirty="0"/>
              <a:t>修改程式碼如下：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2" y="3105531"/>
            <a:ext cx="6994889" cy="1018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90285" y="3026664"/>
            <a:ext cx="3281937" cy="40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3" y="1689925"/>
            <a:ext cx="4336317" cy="3081528"/>
          </a:xfrm>
          <a:prstGeom prst="rect">
            <a:avLst/>
          </a:prstGeom>
        </p:spPr>
      </p:pic>
      <p:sp>
        <p:nvSpPr>
          <p:cNvPr id="7" name="向上箭號 6"/>
          <p:cNvSpPr/>
          <p:nvPr/>
        </p:nvSpPr>
        <p:spPr>
          <a:xfrm>
            <a:off x="2176272" y="4016662"/>
            <a:ext cx="329184" cy="54692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加上格子線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有時候需要格子線幫助觀看結果。</a:t>
            </a:r>
            <a:endParaRPr lang="en-US" altLang="zh-TW" dirty="0" smtClean="0"/>
          </a:p>
          <a:p>
            <a:r>
              <a:rPr lang="zh-TW" altLang="en-US" dirty="0"/>
              <a:t>指令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可以指定線寬。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0866" y="2677406"/>
            <a:ext cx="1590500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grid(</a:t>
            </a:r>
            <a:r>
              <a:rPr lang="en-US" altLang="zh-TW" sz="2400" dirty="0" err="1">
                <a:solidFill>
                  <a:schemeClr val="bg1"/>
                </a:solidFill>
              </a:rPr>
              <a:t>lw</a:t>
            </a:r>
            <a:r>
              <a:rPr lang="en-US" altLang="zh-TW" sz="2400" dirty="0">
                <a:solidFill>
                  <a:schemeClr val="bg1"/>
                </a:solidFill>
              </a:rPr>
              <a:t>=3)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98" y="1930400"/>
            <a:ext cx="65341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圖例</a:t>
            </a:r>
            <a:r>
              <a:rPr lang="en-US" altLang="zh-TW" dirty="0" smtClean="0"/>
              <a:t>Legend()</a:t>
            </a:r>
            <a:r>
              <a:rPr lang="zh-TW" altLang="en-US" dirty="0" smtClean="0"/>
              <a:t>完整語法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160589"/>
            <a:ext cx="882091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legend(loc='</a:t>
            </a: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upper left</a:t>
            </a:r>
            <a:r>
              <a:rPr lang="zh-TW" altLang="en-US" sz="2400" dirty="0">
                <a:solidFill>
                  <a:schemeClr val="bg1"/>
                </a:solidFill>
              </a:rPr>
              <a:t>',bbox_to_anchor = (</a:t>
            </a:r>
            <a:r>
              <a:rPr lang="zh-TW" altLang="en-US" sz="2400" dirty="0">
                <a:solidFill>
                  <a:srgbClr val="FFFF00"/>
                </a:solidFill>
              </a:rPr>
              <a:t>1</a:t>
            </a:r>
            <a:r>
              <a:rPr lang="zh-TW" altLang="en-US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>
                <a:solidFill>
                  <a:srgbClr val="FFFF00"/>
                </a:solidFill>
              </a:rPr>
              <a:t>1</a:t>
            </a:r>
            <a:r>
              <a:rPr lang="zh-TW" altLang="en-US" sz="2400" dirty="0">
                <a:solidFill>
                  <a:schemeClr val="bg1"/>
                </a:solidFill>
              </a:rPr>
              <a:t>), prop=myfont)</a:t>
            </a:r>
          </a:p>
        </p:txBody>
      </p:sp>
      <p:sp>
        <p:nvSpPr>
          <p:cNvPr id="5" name="直線圖說文字 1 4"/>
          <p:cNvSpPr/>
          <p:nvPr/>
        </p:nvSpPr>
        <p:spPr>
          <a:xfrm>
            <a:off x="1411902" y="4270105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79566"/>
              <a:gd name="adj4" fmla="val 915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4341030" y="4043772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39883"/>
              <a:gd name="adj4" fmla="val 69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錨點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7274" y="4850033"/>
            <a:ext cx="1691640" cy="103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Axes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47748" y="580586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11598" y="461984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55256" y="567203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(1,0)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21386" y="45581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(0,1)</a:t>
            </a:r>
            <a:endParaRPr lang="zh-TW" altLang="en-US" dirty="0"/>
          </a:p>
        </p:txBody>
      </p:sp>
      <p:sp>
        <p:nvSpPr>
          <p:cNvPr id="12" name="直線圖說文字 1 11"/>
          <p:cNvSpPr/>
          <p:nvPr/>
        </p:nvSpPr>
        <p:spPr>
          <a:xfrm>
            <a:off x="7483518" y="4022555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39883"/>
              <a:gd name="adj4" fmla="val 69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字型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直線圖</a:t>
            </a:r>
            <a:r>
              <a:rPr lang="en-US" altLang="zh-TW" dirty="0" smtClean="0"/>
              <a:t>Plot()</a:t>
            </a:r>
            <a:r>
              <a:rPr lang="zh-TW" altLang="en-US" dirty="0" smtClean="0"/>
              <a:t>完整語法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5427" y="2160589"/>
            <a:ext cx="8154092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plt.plot(x, </a:t>
            </a:r>
            <a:r>
              <a:rPr lang="zh-TW" altLang="en-US" sz="2400" dirty="0" smtClean="0">
                <a:solidFill>
                  <a:schemeClr val="bg1"/>
                </a:solidFill>
              </a:rPr>
              <a:t> y,  </a:t>
            </a:r>
            <a:r>
              <a:rPr lang="zh-TW" altLang="en-US" sz="2400" dirty="0">
                <a:solidFill>
                  <a:schemeClr val="bg1"/>
                </a:solidFill>
              </a:rPr>
              <a:t>lw=3, </a:t>
            </a:r>
            <a:r>
              <a:rPr lang="zh-TW" altLang="en-US" sz="2400" dirty="0" smtClean="0">
                <a:solidFill>
                  <a:schemeClr val="bg1"/>
                </a:solidFill>
              </a:rPr>
              <a:t> ls=‘--’,  </a:t>
            </a:r>
            <a:r>
              <a:rPr lang="zh-TW" altLang="en-US" sz="2400" dirty="0">
                <a:solidFill>
                  <a:schemeClr val="bg1"/>
                </a:solidFill>
              </a:rPr>
              <a:t>label</a:t>
            </a:r>
            <a:r>
              <a:rPr lang="zh-TW" altLang="en-US" sz="2400" dirty="0" smtClean="0">
                <a:solidFill>
                  <a:schemeClr val="bg1"/>
                </a:solidFill>
              </a:rPr>
              <a:t>=“註解”, color</a:t>
            </a:r>
            <a:r>
              <a:rPr lang="zh-TW" altLang="en-US" sz="2400" dirty="0">
                <a:solidFill>
                  <a:schemeClr val="bg1"/>
                </a:solidFill>
              </a:rPr>
              <a:t>='r')</a:t>
            </a:r>
          </a:p>
        </p:txBody>
      </p:sp>
      <p:sp>
        <p:nvSpPr>
          <p:cNvPr id="5" name="直線圖說文字 1 4"/>
          <p:cNvSpPr/>
          <p:nvPr/>
        </p:nvSpPr>
        <p:spPr>
          <a:xfrm>
            <a:off x="735246" y="4218497"/>
            <a:ext cx="1024128" cy="576072"/>
          </a:xfrm>
          <a:prstGeom prst="borderCallout1">
            <a:avLst>
              <a:gd name="adj1" fmla="val 4464"/>
              <a:gd name="adj2" fmla="val 97789"/>
              <a:gd name="adj3" fmla="val -277977"/>
              <a:gd name="adj4" fmla="val 1584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軸資料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2023257" y="4506533"/>
            <a:ext cx="1024128" cy="576072"/>
          </a:xfrm>
          <a:prstGeom prst="borderCallout1">
            <a:avLst>
              <a:gd name="adj1" fmla="val -298"/>
              <a:gd name="adj2" fmla="val 50468"/>
              <a:gd name="adj3" fmla="val -324009"/>
              <a:gd name="adj4" fmla="val 781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軸資料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3277836" y="4544633"/>
            <a:ext cx="1024128" cy="576072"/>
          </a:xfrm>
          <a:prstGeom prst="borderCallout1">
            <a:avLst>
              <a:gd name="adj1" fmla="val -8234"/>
              <a:gd name="adj2" fmla="val 50468"/>
              <a:gd name="adj3" fmla="val -346230"/>
              <a:gd name="adj4" fmla="val 370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線寬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627665" y="4506533"/>
            <a:ext cx="1024128" cy="576072"/>
          </a:xfrm>
          <a:prstGeom prst="borderCallout1">
            <a:avLst>
              <a:gd name="adj1" fmla="val 4464"/>
              <a:gd name="adj2" fmla="val 49575"/>
              <a:gd name="adj3" fmla="val -328770"/>
              <a:gd name="adj4" fmla="val 15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6251064" y="4363212"/>
            <a:ext cx="1155576" cy="576072"/>
          </a:xfrm>
          <a:prstGeom prst="borderCallout1">
            <a:avLst>
              <a:gd name="adj1" fmla="val 4464"/>
              <a:gd name="adj2" fmla="val 49575"/>
              <a:gd name="adj3" fmla="val -304960"/>
              <a:gd name="adj4" fmla="val 197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註解文字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7934406" y="4027932"/>
            <a:ext cx="1024128" cy="576072"/>
          </a:xfrm>
          <a:prstGeom prst="borderCallout1">
            <a:avLst>
              <a:gd name="adj1" fmla="val 4464"/>
              <a:gd name="adj2" fmla="val 49575"/>
              <a:gd name="adj3" fmla="val -235119"/>
              <a:gd name="adj4" fmla="val 40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顏色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7295" y="5548017"/>
            <a:ext cx="728917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</a:rPr>
              <a:t>簡略版：</a:t>
            </a:r>
            <a:r>
              <a:rPr lang="zh-TW" altLang="en-US" sz="2400" dirty="0" smtClean="0">
                <a:solidFill>
                  <a:schemeClr val="bg1"/>
                </a:solidFill>
              </a:rPr>
              <a:t>plot</a:t>
            </a:r>
            <a:r>
              <a:rPr lang="zh-TW" altLang="en-US" sz="2400" dirty="0">
                <a:solidFill>
                  <a:schemeClr val="bg1"/>
                </a:solidFill>
              </a:rPr>
              <a:t>(date1, count1, 'r-',lw=3, label="註解")</a:t>
            </a:r>
          </a:p>
        </p:txBody>
      </p:sp>
      <p:cxnSp>
        <p:nvCxnSpPr>
          <p:cNvPr id="14" name="直線接點 13"/>
          <p:cNvCxnSpPr>
            <a:stCxn id="8" idx="1"/>
          </p:cNvCxnSpPr>
          <p:nvPr/>
        </p:nvCxnSpPr>
        <p:spPr>
          <a:xfrm>
            <a:off x="5139729" y="5082605"/>
            <a:ext cx="209511" cy="550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5431536" y="4503189"/>
            <a:ext cx="2724912" cy="1129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擴充模組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最初由</a:t>
            </a:r>
            <a:r>
              <a:rPr lang="en-US" altLang="zh-TW" dirty="0"/>
              <a:t>John D. </a:t>
            </a:r>
            <a:r>
              <a:rPr lang="en-US" altLang="zh-TW" dirty="0" smtClean="0"/>
              <a:t>Hunter(2012</a:t>
            </a:r>
            <a:r>
              <a:rPr lang="zh-TW" altLang="en-US" dirty="0" smtClean="0"/>
              <a:t>去世</a:t>
            </a:r>
            <a:r>
              <a:rPr lang="en-US" altLang="zh-TW" dirty="0" smtClean="0"/>
              <a:t>)</a:t>
            </a:r>
            <a:r>
              <a:rPr lang="zh-TW" altLang="en-US" dirty="0" smtClean="0"/>
              <a:t>撰寫。版本上次看到最新版是</a:t>
            </a:r>
            <a:r>
              <a:rPr lang="en-US" altLang="zh-TW" dirty="0" smtClean="0"/>
              <a:t>3.4.2</a:t>
            </a:r>
          </a:p>
          <a:p>
            <a:pPr lvl="1"/>
            <a:r>
              <a:rPr lang="zh-TW" altLang="en-US" dirty="0"/>
              <a:t>不是安裝最新版就好</a:t>
            </a:r>
            <a:r>
              <a:rPr lang="zh-TW" altLang="en-US" dirty="0" smtClean="0"/>
              <a:t>！他有版本匹配問題，所以用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很方便！</a:t>
            </a:r>
            <a:endParaRPr lang="en-US" altLang="zh-TW" dirty="0" smtClean="0"/>
          </a:p>
          <a:p>
            <a:r>
              <a:rPr lang="en-US" altLang="zh-TW" dirty="0" err="1" smtClean="0"/>
              <a:t>matplotlib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程式語言及其數值數學擴展包 </a:t>
            </a:r>
            <a:r>
              <a:rPr lang="en-US" altLang="zh-TW" dirty="0" err="1"/>
              <a:t>NumPy</a:t>
            </a:r>
            <a:r>
              <a:rPr lang="zh-TW" altLang="en-US" dirty="0"/>
              <a:t>的可視化操作界面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SciPy</a:t>
            </a:r>
            <a:r>
              <a:rPr lang="zh-TW" altLang="en-US" dirty="0"/>
              <a:t>就是用</a:t>
            </a:r>
            <a:r>
              <a:rPr lang="en-US" altLang="zh-TW" dirty="0" err="1"/>
              <a:t>matplotlib</a:t>
            </a:r>
            <a:r>
              <a:rPr lang="zh-TW" altLang="en-US" dirty="0"/>
              <a:t>進行圖形繪製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完全支援二維影象，有限支援三維</a:t>
            </a:r>
            <a:r>
              <a:rPr lang="zh-TW" altLang="en-US" dirty="0" smtClean="0"/>
              <a:t>圖形。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9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</a:t>
            </a:r>
            <a:r>
              <a:rPr lang="zh-TW" altLang="en-US" dirty="0" smtClean="0"/>
              <a:t>儲存</a:t>
            </a:r>
            <a:r>
              <a:rPr lang="zh-TW" altLang="en-US" dirty="0"/>
              <a:t>成圖片</a:t>
            </a:r>
            <a:r>
              <a:rPr lang="zh-TW" altLang="en-US" dirty="0" smtClean="0"/>
              <a:t>喔</a:t>
            </a:r>
            <a:r>
              <a:rPr lang="zh-TW" altLang="en-US" dirty="0"/>
              <a:t>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完整語法：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簡易範例：存</a:t>
            </a:r>
            <a:r>
              <a:rPr lang="zh-TW" altLang="en-US" dirty="0"/>
              <a:t>成</a:t>
            </a:r>
            <a:r>
              <a:rPr lang="zh-TW" altLang="en-US" dirty="0" smtClean="0"/>
              <a:t>一張 </a:t>
            </a:r>
            <a:r>
              <a:rPr lang="en-US" altLang="zh-TW" dirty="0" smtClean="0"/>
              <a:t>.jpg </a:t>
            </a:r>
            <a:r>
              <a:rPr lang="zh-TW" altLang="en-US" dirty="0" smtClean="0"/>
              <a:t>圖檔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92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savefig(fname, dpi=None, facecolor='w', edgecolor='w',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orientation='portrait', papertype=None, format=None, transparent=False, bbox_inches=None, pad_inches=0.1, frameon=None)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92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savefig(fname, dpi=None, facecolor='w', edgecolor='w',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orientation='portrait', papertype=None, format=None, transparent=False, bbox_inches=None, pad_inches=0.1, frameon=None)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104" y="2534888"/>
            <a:ext cx="911656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savefig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fname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,  dpi=None,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facecolor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=‘w’,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edgecolor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='w',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orientation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=‘portrait’,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papertype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=None,  format=None,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transparent=False,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bbox_inches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=None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pad_inches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=0.1,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frameon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=None)</a:t>
            </a:r>
          </a:p>
        </p:txBody>
      </p:sp>
      <p:sp>
        <p:nvSpPr>
          <p:cNvPr id="8" name="矩形 7"/>
          <p:cNvSpPr/>
          <p:nvPr/>
        </p:nvSpPr>
        <p:spPr>
          <a:xfrm>
            <a:off x="1113236" y="4195792"/>
            <a:ext cx="318067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plt.savefig("tourist2021.jpg")</a:t>
            </a:r>
          </a:p>
        </p:txBody>
      </p:sp>
    </p:spTree>
    <p:extLst>
      <p:ext uri="{BB962C8B-B14F-4D97-AF65-F5344CB8AC3E}">
        <p14:creationId xmlns:p14="http://schemas.microsoft.com/office/powerpoint/2010/main" val="30101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當然也要有</a:t>
            </a:r>
            <a:r>
              <a:rPr lang="zh-TW" altLang="en-US" b="1" dirty="0" smtClean="0"/>
              <a:t>載入</a:t>
            </a:r>
            <a:r>
              <a:rPr lang="zh-TW" altLang="en-US" dirty="0" smtClean="0"/>
              <a:t>及</a:t>
            </a:r>
            <a:r>
              <a:rPr lang="zh-TW" altLang="en-US" b="1" dirty="0" smtClean="0"/>
              <a:t>顯示</a:t>
            </a:r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必須要： </a:t>
            </a:r>
            <a:r>
              <a:rPr lang="en-US" altLang="zh-TW" dirty="0"/>
              <a:t>import </a:t>
            </a:r>
            <a:r>
              <a:rPr lang="en-US" altLang="zh-TW" dirty="0" err="1" smtClean="0"/>
              <a:t>matplotlib.image</a:t>
            </a:r>
            <a:endParaRPr lang="en-US" altLang="zh-TW" dirty="0" smtClean="0"/>
          </a:p>
          <a:p>
            <a:r>
              <a:rPr lang="zh-TW" altLang="en-US" dirty="0"/>
              <a:t>範例：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71016" y="2858052"/>
            <a:ext cx="3950208" cy="17962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import </a:t>
            </a:r>
            <a:r>
              <a:rPr lang="en-US" altLang="zh-TW" dirty="0" err="1" smtClean="0">
                <a:solidFill>
                  <a:schemeClr val="bg1"/>
                </a:solidFill>
              </a:rPr>
              <a:t>matplotlib.pyplot</a:t>
            </a:r>
            <a:r>
              <a:rPr lang="en-US" altLang="zh-TW" dirty="0" smtClean="0">
                <a:solidFill>
                  <a:schemeClr val="bg1"/>
                </a:solidFill>
              </a:rPr>
              <a:t> as </a:t>
            </a:r>
            <a:r>
              <a:rPr lang="en-US" altLang="zh-TW" dirty="0" err="1" smtClean="0">
                <a:solidFill>
                  <a:schemeClr val="bg1"/>
                </a:solidFill>
              </a:rPr>
              <a:t>plt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mport </a:t>
            </a:r>
            <a:r>
              <a:rPr lang="en-US" altLang="zh-TW" dirty="0" err="1" smtClean="0">
                <a:solidFill>
                  <a:schemeClr val="bg1"/>
                </a:solidFill>
              </a:rPr>
              <a:t>matplotlib.image</a:t>
            </a:r>
            <a:r>
              <a:rPr lang="en-US" altLang="zh-TW" dirty="0" smtClean="0">
                <a:solidFill>
                  <a:schemeClr val="bg1"/>
                </a:solidFill>
              </a:rPr>
              <a:t> as </a:t>
            </a:r>
            <a:r>
              <a:rPr lang="en-US" altLang="zh-TW" dirty="0" err="1" smtClean="0">
                <a:solidFill>
                  <a:schemeClr val="bg1"/>
                </a:solidFill>
              </a:rPr>
              <a:t>img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</a:rPr>
              <a:t>ig = </a:t>
            </a:r>
            <a:r>
              <a:rPr lang="en-US" altLang="zh-TW" dirty="0" err="1" smtClean="0">
                <a:solidFill>
                  <a:schemeClr val="bg1"/>
                </a:solidFill>
              </a:rPr>
              <a:t>img.imread</a:t>
            </a:r>
            <a:r>
              <a:rPr lang="en-US" altLang="zh-TW" dirty="0" smtClean="0">
                <a:solidFill>
                  <a:schemeClr val="bg1"/>
                </a:solidFill>
              </a:rPr>
              <a:t>(‘tourist2021.jpg’)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</a:t>
            </a:r>
            <a:r>
              <a:rPr lang="en-US" altLang="zh-TW" dirty="0" err="1" smtClean="0">
                <a:solidFill>
                  <a:schemeClr val="bg1"/>
                </a:solidFill>
              </a:rPr>
              <a:t>lt.imshow</a:t>
            </a:r>
            <a:r>
              <a:rPr lang="en-US" altLang="zh-TW" dirty="0" smtClean="0">
                <a:solidFill>
                  <a:schemeClr val="bg1"/>
                </a:solidFill>
              </a:rPr>
              <a:t>(fig)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</a:t>
            </a:r>
            <a:r>
              <a:rPr lang="en-US" altLang="zh-TW" dirty="0" err="1" smtClean="0">
                <a:solidFill>
                  <a:schemeClr val="bg1"/>
                </a:solidFill>
              </a:rPr>
              <a:t>lt.show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圖中文字標籤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plt.text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,”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”)</a:t>
            </a:r>
          </a:p>
          <a:p>
            <a:r>
              <a:rPr lang="zh-TW" altLang="en-US" dirty="0" smtClean="0"/>
              <a:t>例如</a:t>
            </a:r>
            <a:r>
              <a:rPr lang="zh-TW" altLang="en-US" dirty="0"/>
              <a:t>，</a:t>
            </a:r>
            <a:r>
              <a:rPr lang="zh-TW" altLang="en-US" dirty="0" smtClean="0"/>
              <a:t>在前面程式中加入下面程式碼：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得到右圖的箭頭所指文字。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1009" y="2988302"/>
            <a:ext cx="52180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plt.text(</a:t>
            </a:r>
            <a:r>
              <a:rPr lang="zh-TW" altLang="en-US" dirty="0">
                <a:solidFill>
                  <a:srgbClr val="FFFF00"/>
                </a:solidFill>
              </a:rPr>
              <a:t>4</a:t>
            </a:r>
            <a:r>
              <a:rPr lang="zh-TW" altLang="en-US" dirty="0" smtClean="0">
                <a:solidFill>
                  <a:schemeClr val="bg1"/>
                </a:solidFill>
              </a:rPr>
              <a:t>, </a:t>
            </a:r>
            <a:r>
              <a:rPr lang="zh-TW" altLang="en-US" dirty="0" smtClean="0">
                <a:solidFill>
                  <a:srgbClr val="FFFF00"/>
                </a:solidFill>
              </a:rPr>
              <a:t>299</a:t>
            </a:r>
            <a:r>
              <a:rPr lang="zh-TW" altLang="en-US" dirty="0" smtClean="0">
                <a:solidFill>
                  <a:schemeClr val="bg1"/>
                </a:solidFill>
              </a:rPr>
              <a:t>, "</a:t>
            </a:r>
            <a:r>
              <a:rPr lang="zh-TW" altLang="en-US" dirty="0">
                <a:solidFill>
                  <a:srgbClr val="92D050"/>
                </a:solidFill>
              </a:rPr>
              <a:t>最大值</a:t>
            </a:r>
            <a:r>
              <a:rPr lang="zh-TW" altLang="en-US" dirty="0">
                <a:solidFill>
                  <a:schemeClr val="bg1"/>
                </a:solidFill>
              </a:rPr>
              <a:t>",fontproperties=myfont)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2629438"/>
            <a:ext cx="5084065" cy="3642113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 rot="19915543">
            <a:off x="9602817" y="3090289"/>
            <a:ext cx="119435" cy="720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繪製散點</a:t>
            </a:r>
            <a:r>
              <a:rPr lang="en-US" altLang="zh-TW" dirty="0" smtClean="0"/>
              <a:t>(Scatter)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Scatter()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</a:t>
            </a:r>
            <a:r>
              <a:rPr lang="zh-TW" altLang="en-US" dirty="0" smtClean="0"/>
              <a:t>畫單一點：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畫一系列點：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98945" y="2322214"/>
            <a:ext cx="273183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scatter(</a:t>
            </a:r>
            <a:r>
              <a:rPr lang="en-US" altLang="zh-TW" dirty="0">
                <a:solidFill>
                  <a:srgbClr val="FFFF00"/>
                </a:solidFill>
              </a:rPr>
              <a:t>10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rgbClr val="FFFF00"/>
                </a:solidFill>
              </a:rPr>
              <a:t>20</a:t>
            </a:r>
            <a:r>
              <a:rPr lang="en-US" altLang="zh-TW" dirty="0">
                <a:solidFill>
                  <a:schemeClr val="bg1"/>
                </a:solidFill>
              </a:rPr>
              <a:t>, color=‘</a:t>
            </a:r>
            <a:r>
              <a:rPr lang="en-US" altLang="zh-TW" dirty="0">
                <a:solidFill>
                  <a:srgbClr val="92D050"/>
                </a:solidFill>
              </a:rPr>
              <a:t>y</a:t>
            </a:r>
            <a:r>
              <a:rPr lang="en-US" altLang="zh-TW" dirty="0">
                <a:solidFill>
                  <a:schemeClr val="bg1"/>
                </a:solidFill>
              </a:rPr>
              <a:t>’)</a:t>
            </a:r>
          </a:p>
        </p:txBody>
      </p:sp>
      <p:sp>
        <p:nvSpPr>
          <p:cNvPr id="7" name="矩形 6"/>
          <p:cNvSpPr/>
          <p:nvPr/>
        </p:nvSpPr>
        <p:spPr>
          <a:xfrm>
            <a:off x="2322161" y="3334150"/>
            <a:ext cx="2514535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x=[1,2,3,4,5]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Y=[1,4,9,16,25]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scatter(x, y, </a:t>
            </a:r>
            <a:r>
              <a:rPr lang="en-US" altLang="zh-TW" dirty="0">
                <a:solidFill>
                  <a:schemeClr val="bg1"/>
                </a:solidFill>
              </a:rPr>
              <a:t>color=‘</a:t>
            </a:r>
            <a:r>
              <a:rPr lang="en-US" altLang="zh-TW" dirty="0">
                <a:solidFill>
                  <a:srgbClr val="92D050"/>
                </a:solidFill>
              </a:rPr>
              <a:t>y</a:t>
            </a:r>
            <a:r>
              <a:rPr lang="en-US" altLang="zh-TW" dirty="0">
                <a:solidFill>
                  <a:schemeClr val="bg1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2295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玩玩直方圖</a:t>
            </a:r>
            <a:r>
              <a:rPr lang="en-US" altLang="zh-TW" dirty="0" smtClean="0"/>
              <a:t>(bar)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2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簡單直方圖指令</a:t>
            </a:r>
            <a:r>
              <a:rPr lang="en-US" altLang="zh-TW" dirty="0" smtClean="0"/>
              <a:t>bar()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Bar()</a:t>
            </a:r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28" y="3774411"/>
            <a:ext cx="6950468" cy="24838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95144" y="2377440"/>
            <a:ext cx="60676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bar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height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width</a:t>
            </a:r>
            <a:r>
              <a:rPr lang="en-US" altLang="zh-TW" b="1" dirty="0">
                <a:solidFill>
                  <a:schemeClr val="bg1"/>
                </a:solidFill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0.8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smtClean="0">
                <a:solidFill>
                  <a:schemeClr val="bg1"/>
                </a:solidFill>
              </a:rPr>
              <a:t>bottom</a:t>
            </a:r>
            <a:r>
              <a:rPr lang="en-US" altLang="zh-TW" b="1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None</a:t>
            </a:r>
            <a:r>
              <a:rPr lang="en-US" altLang="zh-TW" b="1" dirty="0" smtClean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align</a:t>
            </a:r>
            <a:r>
              <a:rPr lang="en-US" altLang="zh-TW" b="1" dirty="0">
                <a:solidFill>
                  <a:schemeClr val="bg1"/>
                </a:solidFill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'center</a:t>
            </a:r>
            <a:r>
              <a:rPr lang="en-US" altLang="zh-TW" dirty="0" smtClean="0">
                <a:solidFill>
                  <a:schemeClr val="bg1"/>
                </a:solidFill>
              </a:rPr>
              <a:t>'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672584" y="3025399"/>
            <a:ext cx="2348400" cy="576072"/>
          </a:xfrm>
          <a:prstGeom prst="borderCallout1">
            <a:avLst>
              <a:gd name="adj1" fmla="val -3472"/>
              <a:gd name="adj2" fmla="val 60075"/>
              <a:gd name="adj3" fmla="val -62104"/>
              <a:gd name="adj4" fmla="val 610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軸</a:t>
            </a:r>
            <a:r>
              <a:rPr lang="zh-TW" altLang="en-US" dirty="0">
                <a:solidFill>
                  <a:schemeClr val="tx1"/>
                </a:solidFill>
              </a:rPr>
              <a:t>起始</a:t>
            </a:r>
            <a:r>
              <a:rPr lang="zh-TW" altLang="en-US" dirty="0" smtClean="0">
                <a:solidFill>
                  <a:schemeClr val="tx1"/>
                </a:solidFill>
              </a:rPr>
              <a:t>高度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也就是偏移</a:t>
            </a:r>
            <a:r>
              <a:rPr lang="zh-TW" altLang="en-US" dirty="0">
                <a:solidFill>
                  <a:schemeClr val="tx1"/>
                </a:solidFill>
              </a:rPr>
              <a:t>兩量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預設為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7641336" y="3289659"/>
            <a:ext cx="2348400" cy="576072"/>
          </a:xfrm>
          <a:prstGeom prst="borderCallout1">
            <a:avLst>
              <a:gd name="adj1" fmla="val -5059"/>
              <a:gd name="adj2" fmla="val 21527"/>
              <a:gd name="adj3" fmla="val -101787"/>
              <a:gd name="adj4" fmla="val -784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‘center’ </a:t>
            </a:r>
            <a:r>
              <a:rPr lang="zh-TW" altLang="en-US" dirty="0" smtClean="0">
                <a:solidFill>
                  <a:schemeClr val="tx1"/>
                </a:solidFill>
              </a:rPr>
              <a:t>或是</a:t>
            </a:r>
            <a:r>
              <a:rPr lang="en-US" altLang="zh-TW" dirty="0" smtClean="0">
                <a:solidFill>
                  <a:schemeClr val="tx1"/>
                </a:solidFill>
              </a:rPr>
              <a:t>'edge'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84804" y="335955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m0_6.py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81" y="3966888"/>
            <a:ext cx="3008242" cy="20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兩列資料並排比較之直方圖範例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01" y="2357900"/>
            <a:ext cx="6391275" cy="3486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71856" y="3623781"/>
            <a:ext cx="5505032" cy="55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64920" y="4819232"/>
            <a:ext cx="488024" cy="575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6" y="1715352"/>
            <a:ext cx="4889048" cy="325936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163428" y="195853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m0_7.py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hist</a:t>
            </a:r>
            <a:r>
              <a:rPr lang="zh-TW" altLang="en-US" dirty="0" smtClean="0"/>
              <a:t>統計直方圖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統計分佈數據繪圖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Hist</a:t>
            </a:r>
            <a:r>
              <a:rPr lang="en-US" altLang="zh-TW" dirty="0" smtClean="0"/>
              <a:t>()</a:t>
            </a:r>
            <a:r>
              <a:rPr lang="zh-TW" altLang="en-US" dirty="0" smtClean="0"/>
              <a:t>統計分佈數據的直方圖繪製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直接試試以下程式。結果如右。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1" y="2558974"/>
            <a:ext cx="7442538" cy="284389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00" y="2693951"/>
            <a:ext cx="4248237" cy="29006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700" y="2048256"/>
            <a:ext cx="2662388" cy="55166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525512" y="3794760"/>
            <a:ext cx="475488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4319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m0_8.py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三大元素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Figure(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全圖就是一個畫布</a:t>
            </a:r>
            <a:endParaRPr lang="en-US" altLang="zh-TW" dirty="0" smtClean="0"/>
          </a:p>
          <a:p>
            <a:r>
              <a:rPr lang="en-US" altLang="zh-TW" dirty="0" smtClean="0"/>
              <a:t>Axes(</a:t>
            </a:r>
            <a:r>
              <a:rPr lang="zh-TW" altLang="en-US" dirty="0" smtClean="0"/>
              <a:t>坐標系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畫布上可以有多個坐標系。</a:t>
            </a:r>
            <a:endParaRPr lang="en-US" altLang="zh-TW" dirty="0" smtClean="0"/>
          </a:p>
          <a:p>
            <a:r>
              <a:rPr lang="en-US" altLang="zh-TW" dirty="0" smtClean="0"/>
              <a:t>Axis(</a:t>
            </a:r>
            <a:r>
              <a:rPr lang="zh-TW" altLang="en-US" dirty="0" smtClean="0"/>
              <a:t>坐標軸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每一個坐標系有自己的座標軸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54296" y="2160589"/>
            <a:ext cx="5870448" cy="30240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Figure(</a:t>
            </a:r>
            <a:r>
              <a:rPr lang="zh-TW" altLang="en-US" dirty="0" smtClean="0">
                <a:solidFill>
                  <a:srgbClr val="FF0000"/>
                </a:solidFill>
              </a:rPr>
              <a:t>畫布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8344" y="2999232"/>
            <a:ext cx="2359152" cy="1810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Axes(</a:t>
            </a:r>
            <a:r>
              <a:rPr lang="zh-TW" altLang="en-US" dirty="0" smtClean="0">
                <a:solidFill>
                  <a:srgbClr val="0070C0"/>
                </a:solidFill>
              </a:rPr>
              <a:t>坐標系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3103" y="2999232"/>
            <a:ext cx="2359152" cy="1810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Axes(</a:t>
            </a:r>
            <a:r>
              <a:rPr lang="zh-TW" altLang="en-US" dirty="0" smtClean="0">
                <a:solidFill>
                  <a:srgbClr val="0070C0"/>
                </a:solidFill>
              </a:rPr>
              <a:t>坐標系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4942442" y="3003676"/>
            <a:ext cx="66452" cy="1810512"/>
            <a:chOff x="3716043" y="4965192"/>
            <a:chExt cx="71559" cy="1184148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7748318" y="2999232"/>
            <a:ext cx="66452" cy="1810512"/>
            <a:chOff x="3716043" y="4965192"/>
            <a:chExt cx="71559" cy="118414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 rot="16200000">
            <a:off x="6168329" y="3714686"/>
            <a:ext cx="101527" cy="2356812"/>
            <a:chOff x="3716043" y="4965192"/>
            <a:chExt cx="71559" cy="1184148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 rot="16200000">
            <a:off x="8942413" y="3714687"/>
            <a:ext cx="101527" cy="2356812"/>
            <a:chOff x="3716043" y="4965192"/>
            <a:chExt cx="71559" cy="1184148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4716066" y="46160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922313" y="490721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668878" y="403204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655046" y="342241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644387" y="287172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576816" y="49072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63349" y="492057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117114" y="49072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8042918" y="489704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C000"/>
                </a:solidFill>
              </a:rPr>
              <a:t>1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421003" y="490997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788420" y="491411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192895" y="490721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4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570586" y="490844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954500" y="49079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6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409819" y="400609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409819" y="341392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388984" y="28791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7" name="矩形圖說文字 76"/>
          <p:cNvSpPr/>
          <p:nvPr/>
        </p:nvSpPr>
        <p:spPr>
          <a:xfrm>
            <a:off x="3023210" y="5134422"/>
            <a:ext cx="1296721" cy="685800"/>
          </a:xfrm>
          <a:prstGeom prst="wedgeRectCallout">
            <a:avLst>
              <a:gd name="adj1" fmla="val 87762"/>
              <a:gd name="adj2" fmla="val -16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坐標軸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8" name="矩形圖說文字 77"/>
          <p:cNvSpPr/>
          <p:nvPr/>
        </p:nvSpPr>
        <p:spPr>
          <a:xfrm>
            <a:off x="3032747" y="5134422"/>
            <a:ext cx="1296721" cy="685800"/>
          </a:xfrm>
          <a:prstGeom prst="wedgeRectCallout">
            <a:avLst>
              <a:gd name="adj1" fmla="val 101160"/>
              <a:gd name="adj2" fmla="val -61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坐標軸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Bins = [1,2,3,4,5,6]</a:t>
            </a:r>
            <a:r>
              <a:rPr lang="zh-TW" altLang="en-US" dirty="0" smtClean="0"/>
              <a:t>指的是將資料分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個區間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[1,2)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不含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zh-TW" dirty="0" smtClean="0"/>
              <a:t> , [2,3), [3,4), [4,5), [5,6]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也含</a:t>
            </a:r>
            <a:r>
              <a:rPr lang="en-US" altLang="zh-TW" dirty="0" smtClean="0">
                <a:sym typeface="Wingdings" panose="05000000000000000000" pitchFamily="2" charset="2"/>
              </a:rPr>
              <a:t>6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也可以直接給一個數字</a:t>
            </a:r>
            <a:r>
              <a:rPr lang="zh-TW" altLang="en-US" dirty="0" smtClean="0">
                <a:sym typeface="Wingdings" panose="05000000000000000000" pitchFamily="2" charset="2"/>
              </a:rPr>
              <a:t>，分幾組，讓</a:t>
            </a:r>
            <a:r>
              <a:rPr lang="en-US" altLang="zh-TW" dirty="0" err="1" smtClean="0">
                <a:sym typeface="Wingdings" panose="05000000000000000000" pitchFamily="2" charset="2"/>
              </a:rPr>
              <a:t>hist</a:t>
            </a:r>
            <a:r>
              <a:rPr lang="zh-TW" altLang="en-US" dirty="0" smtClean="0">
                <a:sym typeface="Wingdings" panose="05000000000000000000" pitchFamily="2" charset="2"/>
              </a:rPr>
              <a:t>自己計算去分。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但是有時候反而有點麻煩。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Axis([x</a:t>
            </a:r>
            <a:r>
              <a:rPr lang="zh-TW" altLang="en-US" dirty="0" smtClean="0">
                <a:sym typeface="Wingdings" panose="05000000000000000000" pitchFamily="2" charset="2"/>
              </a:rPr>
              <a:t>下限</a:t>
            </a:r>
            <a:r>
              <a:rPr lang="en-US" altLang="zh-TW" dirty="0" smtClean="0">
                <a:sym typeface="Wingdings" panose="05000000000000000000" pitchFamily="2" charset="2"/>
              </a:rPr>
              <a:t>,x</a:t>
            </a:r>
            <a:r>
              <a:rPr lang="zh-TW" altLang="en-US" dirty="0" smtClean="0">
                <a:sym typeface="Wingdings" panose="05000000000000000000" pitchFamily="2" charset="2"/>
              </a:rPr>
              <a:t>上限</a:t>
            </a:r>
            <a:r>
              <a:rPr lang="en-US" altLang="zh-TW" dirty="0" smtClean="0">
                <a:sym typeface="Wingdings" panose="05000000000000000000" pitchFamily="2" charset="2"/>
              </a:rPr>
              <a:t>, y</a:t>
            </a:r>
            <a:r>
              <a:rPr lang="zh-TW" altLang="en-US" dirty="0" smtClean="0">
                <a:sym typeface="Wingdings" panose="05000000000000000000" pitchFamily="2" charset="2"/>
              </a:rPr>
              <a:t>下限</a:t>
            </a:r>
            <a:r>
              <a:rPr lang="en-US" altLang="zh-TW" dirty="0" smtClean="0">
                <a:sym typeface="Wingdings" panose="05000000000000000000" pitchFamily="2" charset="2"/>
              </a:rPr>
              <a:t>, y</a:t>
            </a:r>
            <a:r>
              <a:rPr lang="zh-TW" altLang="en-US" dirty="0" smtClean="0">
                <a:sym typeface="Wingdings" panose="05000000000000000000" pitchFamily="2" charset="2"/>
              </a:rPr>
              <a:t>上限</a:t>
            </a:r>
            <a:r>
              <a:rPr lang="en-US" altLang="zh-TW" dirty="0" smtClean="0">
                <a:sym typeface="Wingdings" panose="05000000000000000000" pitchFamily="2" charset="2"/>
              </a:rPr>
              <a:t>])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hist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sym typeface="Wingdings" panose="05000000000000000000" pitchFamily="2" charset="2"/>
              </a:rPr>
              <a:t>datas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sym typeface="Wingdings" panose="05000000000000000000" pitchFamily="2" charset="2"/>
              </a:rPr>
              <a:t>bins,rwidth</a:t>
            </a:r>
            <a:r>
              <a:rPr lang="en-US" altLang="zh-TW" dirty="0">
                <a:sym typeface="Wingdings" panose="05000000000000000000" pitchFamily="2" charset="2"/>
              </a:rPr>
              <a:t>=0.7,align='left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統計</a:t>
            </a:r>
            <a:r>
              <a:rPr lang="en-US" altLang="zh-TW" dirty="0" err="1">
                <a:sym typeface="Wingdings" panose="05000000000000000000" pitchFamily="2" charset="2"/>
              </a:rPr>
              <a:t>datas</a:t>
            </a:r>
            <a:r>
              <a:rPr lang="zh-TW" altLang="en-US" dirty="0">
                <a:sym typeface="Wingdings" panose="05000000000000000000" pitchFamily="2" charset="2"/>
              </a:rPr>
              <a:t>依照</a:t>
            </a:r>
            <a:r>
              <a:rPr lang="en-US" altLang="zh-TW" dirty="0">
                <a:sym typeface="Wingdings" panose="05000000000000000000" pitchFamily="2" charset="2"/>
              </a:rPr>
              <a:t>bins</a:t>
            </a:r>
            <a:r>
              <a:rPr lang="zh-TW" altLang="en-US" dirty="0">
                <a:sym typeface="Wingdings" panose="05000000000000000000" pitchFamily="2" charset="2"/>
              </a:rPr>
              <a:t>分組原則</a:t>
            </a:r>
            <a:r>
              <a:rPr lang="zh-TW" altLang="en-US" dirty="0" smtClean="0">
                <a:sym typeface="Wingdings" panose="05000000000000000000" pitchFamily="2" charset="2"/>
              </a:rPr>
              <a:t>， </a:t>
            </a:r>
            <a:r>
              <a:rPr lang="en-US" altLang="zh-TW" dirty="0" smtClean="0">
                <a:sym typeface="Wingdings" panose="05000000000000000000" pitchFamily="2" charset="2"/>
              </a:rPr>
              <a:t>bar</a:t>
            </a:r>
            <a:r>
              <a:rPr lang="zh-TW" altLang="en-US" dirty="0" smtClean="0">
                <a:sym typeface="Wingdings" panose="05000000000000000000" pitchFamily="2" charset="2"/>
              </a:rPr>
              <a:t>寬為</a:t>
            </a:r>
            <a:r>
              <a:rPr lang="en-US" altLang="zh-TW" dirty="0" smtClean="0">
                <a:sym typeface="Wingdings" panose="05000000000000000000" pitchFamily="2" charset="2"/>
              </a:rPr>
              <a:t>0.7</a:t>
            </a:r>
            <a:r>
              <a:rPr lang="zh-TW" altLang="en-US" dirty="0" smtClean="0">
                <a:sym typeface="Wingdings" panose="05000000000000000000" pitchFamily="2" charset="2"/>
              </a:rPr>
              <a:t>個區間</a:t>
            </a:r>
            <a:r>
              <a:rPr lang="en-US" altLang="zh-TW" dirty="0" smtClean="0">
                <a:sym typeface="Wingdings" panose="05000000000000000000" pitchFamily="2" charset="2"/>
              </a:rPr>
              <a:t>, bar</a:t>
            </a:r>
            <a:r>
              <a:rPr lang="zh-TW" altLang="en-US" dirty="0" smtClean="0">
                <a:sym typeface="Wingdings" panose="05000000000000000000" pitchFamily="2" charset="2"/>
              </a:rPr>
              <a:t>中心對著區間左邊。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傳回值的</a:t>
            </a:r>
            <a:r>
              <a:rPr lang="en-US" altLang="zh-TW" dirty="0">
                <a:sym typeface="Wingdings" panose="05000000000000000000" pitchFamily="2" charset="2"/>
              </a:rPr>
              <a:t>h</a:t>
            </a:r>
            <a:r>
              <a:rPr lang="zh-TW" altLang="en-US" dirty="0">
                <a:sym typeface="Wingdings" panose="05000000000000000000" pitchFamily="2" charset="2"/>
              </a:rPr>
              <a:t>分為</a:t>
            </a:r>
            <a:r>
              <a:rPr lang="en-US" altLang="zh-TW" dirty="0">
                <a:sym typeface="Wingdings" panose="05000000000000000000" pitchFamily="2" charset="2"/>
              </a:rPr>
              <a:t>h[0]</a:t>
            </a:r>
            <a:r>
              <a:rPr lang="zh-TW" altLang="en-US" dirty="0">
                <a:sym typeface="Wingdings" panose="05000000000000000000" pitchFamily="2" charset="2"/>
              </a:rPr>
              <a:t>與</a:t>
            </a:r>
            <a:r>
              <a:rPr lang="en-US" altLang="zh-TW" dirty="0">
                <a:sym typeface="Wingdings" panose="05000000000000000000" pitchFamily="2" charset="2"/>
              </a:rPr>
              <a:t>h[1]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h[0]: </a:t>
            </a:r>
            <a:r>
              <a:rPr lang="zh-TW" altLang="en-US" dirty="0" smtClean="0">
                <a:sym typeface="Wingdings" panose="05000000000000000000" pitchFamily="2" charset="2"/>
              </a:rPr>
              <a:t>各組資料數量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即</a:t>
            </a:r>
            <a:r>
              <a:rPr lang="en-US" altLang="zh-TW" dirty="0" smtClean="0">
                <a:sym typeface="Wingdings" panose="05000000000000000000" pitchFamily="2" charset="2"/>
              </a:rPr>
              <a:t>y</a:t>
            </a:r>
            <a:r>
              <a:rPr lang="zh-TW" altLang="en-US" dirty="0" smtClean="0">
                <a:sym typeface="Wingdings" panose="05000000000000000000" pitchFamily="2" charset="2"/>
              </a:rPr>
              <a:t>軸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h[1]:</a:t>
            </a:r>
            <a:r>
              <a:rPr lang="zh-TW" altLang="en-US" dirty="0" smtClean="0">
                <a:sym typeface="Wingdings" panose="05000000000000000000" pitchFamily="2" charset="2"/>
              </a:rPr>
              <a:t>分組的左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界線。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0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圓餅圖</a:t>
            </a:r>
            <a:r>
              <a:rPr lang="en-US" altLang="zh-TW" dirty="0" smtClean="0"/>
              <a:t>pie()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8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圓餅圖不囉唆，直接上程式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/>
              <a:t>程式解說在下頁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057870" y="16648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m0_9.py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1" y="1972120"/>
            <a:ext cx="7619133" cy="386175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61" y="2156786"/>
            <a:ext cx="3886627" cy="308272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86346" y="3822192"/>
            <a:ext cx="1045774" cy="29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9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核心指令只有一個</a:t>
            </a:r>
            <a:r>
              <a:rPr lang="en-US" altLang="zh-TW" dirty="0" smtClean="0"/>
              <a:t>pie()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Labels=sorts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  </a:t>
            </a:r>
            <a:r>
              <a:rPr lang="en-US" altLang="zh-TW" dirty="0">
                <a:sym typeface="Wingdings" panose="05000000000000000000" pitchFamily="2" charset="2"/>
              </a:rPr>
              <a:t>sorts</a:t>
            </a:r>
            <a:r>
              <a:rPr lang="en-US" altLang="zh-TW" dirty="0" smtClean="0">
                <a:sym typeface="Wingdings" panose="05000000000000000000" pitchFamily="2" charset="2"/>
              </a:rPr>
              <a:t>=["</a:t>
            </a:r>
            <a:r>
              <a:rPr lang="zh-TW" altLang="en-US" dirty="0">
                <a:sym typeface="Wingdings" panose="05000000000000000000" pitchFamily="2" charset="2"/>
              </a:rPr>
              <a:t>教育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飲食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旅遊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交通</a:t>
            </a:r>
            <a:r>
              <a:rPr lang="en-US" altLang="zh-TW" dirty="0">
                <a:sym typeface="Wingdings" panose="05000000000000000000" pitchFamily="2" charset="2"/>
              </a:rPr>
              <a:t>"]</a:t>
            </a:r>
            <a:endParaRPr lang="en-US" altLang="zh-TW" dirty="0" smtClean="0"/>
          </a:p>
          <a:p>
            <a:pPr lvl="1"/>
            <a:r>
              <a:rPr lang="zh-TW" altLang="en-US" dirty="0"/>
              <a:t>各個項目的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r>
              <a:rPr lang="en-US" altLang="zh-TW" dirty="0" smtClean="0"/>
              <a:t>Explode = [0, 0, 0, 0.1]</a:t>
            </a:r>
          </a:p>
          <a:p>
            <a:pPr lvl="1"/>
            <a:r>
              <a:rPr lang="zh-TW" altLang="en-US" dirty="0"/>
              <a:t>意思是第</a:t>
            </a:r>
            <a:r>
              <a:rPr lang="en-US" altLang="zh-TW" dirty="0"/>
              <a:t>4</a:t>
            </a:r>
            <a:r>
              <a:rPr lang="zh-TW" altLang="en-US" dirty="0"/>
              <a:t>個項目要拉開</a:t>
            </a:r>
            <a:r>
              <a:rPr lang="en-US" altLang="zh-TW" dirty="0" smtClean="0"/>
              <a:t>0.1</a:t>
            </a:r>
            <a:r>
              <a:rPr lang="zh-TW" altLang="en-US" dirty="0" smtClean="0"/>
              <a:t>個單位，用來強調。</a:t>
            </a:r>
            <a:endParaRPr lang="en-US" altLang="zh-TW" dirty="0" smtClean="0"/>
          </a:p>
          <a:p>
            <a:r>
              <a:rPr lang="en-US" altLang="zh-TW" dirty="0" err="1"/>
              <a:t>autopct</a:t>
            </a:r>
            <a:r>
              <a:rPr lang="en-US" altLang="zh-TW" dirty="0"/>
              <a:t>="%2.1f</a:t>
            </a:r>
            <a:r>
              <a:rPr lang="en-US" altLang="zh-TW" dirty="0" smtClean="0"/>
              <a:t>%%“</a:t>
            </a:r>
          </a:p>
          <a:p>
            <a:pPr lvl="1"/>
            <a:r>
              <a:rPr lang="zh-TW" altLang="en-US" dirty="0"/>
              <a:t>表示用百分比表示</a:t>
            </a:r>
            <a:r>
              <a:rPr lang="zh-TW" altLang="en-US" dirty="0" smtClean="0"/>
              <a:t>，兩位整數一位小數。</a:t>
            </a:r>
            <a:endParaRPr lang="en-US" altLang="zh-TW" dirty="0" smtClean="0"/>
          </a:p>
          <a:p>
            <a:r>
              <a:rPr lang="en-US" altLang="zh-TW" dirty="0"/>
              <a:t>shadow = </a:t>
            </a:r>
            <a:r>
              <a:rPr lang="en-US" altLang="zh-TW" dirty="0" smtClean="0"/>
              <a:t>'true‘</a:t>
            </a:r>
          </a:p>
          <a:p>
            <a:pPr lvl="1"/>
            <a:r>
              <a:rPr lang="zh-TW" altLang="en-US" dirty="0"/>
              <a:t>表示有立體陰影</a:t>
            </a:r>
            <a:r>
              <a:rPr lang="zh-TW" altLang="en-US" dirty="0" smtClean="0"/>
              <a:t>，預設是</a:t>
            </a:r>
            <a:r>
              <a:rPr lang="en-US" altLang="zh-TW" dirty="0" smtClean="0"/>
              <a:t>'false‘</a:t>
            </a:r>
          </a:p>
          <a:p>
            <a:r>
              <a:rPr lang="zh-TW" altLang="en-US" dirty="0" smtClean="0"/>
              <a:t>傳回值</a:t>
            </a:r>
            <a:r>
              <a:rPr lang="en-US" altLang="zh-TW" dirty="0" err="1" smtClean="0"/>
              <a:t>category_text</a:t>
            </a:r>
            <a:r>
              <a:rPr lang="zh-TW" altLang="en-US" dirty="0" smtClean="0"/>
              <a:t>是每一個項目的標籤，在後面特別用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設定中文字型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659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來個小專題！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台灣股票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先安裝兩個套件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在右邊的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輸入： </a:t>
            </a:r>
            <a:r>
              <a:rPr lang="en-US" altLang="zh-TW" dirty="0" smtClean="0"/>
              <a:t>pip install </a:t>
            </a:r>
            <a:r>
              <a:rPr lang="en-US" altLang="zh-TW" dirty="0" err="1" smtClean="0"/>
              <a:t>twstock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以及輸入： </a:t>
            </a:r>
            <a:r>
              <a:rPr lang="en-US" altLang="zh-TW" dirty="0"/>
              <a:t>pip install </a:t>
            </a:r>
            <a:r>
              <a:rPr lang="en-US" altLang="zh-TW" dirty="0" err="1" smtClean="0"/>
              <a:t>lxml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輸入完需要等一點時間，等系統安裝完成。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00" y="1930400"/>
            <a:ext cx="2771775" cy="8858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42" y="2879725"/>
            <a:ext cx="2428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twstock</a:t>
            </a:r>
            <a:r>
              <a:rPr lang="zh-TW" altLang="en-US" dirty="0" smtClean="0"/>
              <a:t>套件的用法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超簡單語法：</a:t>
            </a:r>
            <a:endParaRPr lang="en-US" altLang="zh-TW" dirty="0" smtClean="0"/>
          </a:p>
          <a:p>
            <a:r>
              <a:rPr lang="zh-TW" altLang="en-US" dirty="0" smtClean="0"/>
              <a:t>傳回值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twstock.Stock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   即可抓回股票資訊。範例如下：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重要屬性如右表：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1" y="3015234"/>
            <a:ext cx="5255162" cy="147447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03700"/>
              </p:ext>
            </p:extLst>
          </p:nvPr>
        </p:nvGraphicFramePr>
        <p:xfrm>
          <a:off x="7999571" y="1631762"/>
          <a:ext cx="4039616" cy="475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32">
                  <a:extLst>
                    <a:ext uri="{9D8B030D-6E8A-4147-A177-3AD203B41FA5}">
                      <a16:colId xmlns:a16="http://schemas.microsoft.com/office/drawing/2014/main" val="1370917967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1616065617"/>
                    </a:ext>
                  </a:extLst>
                </a:gridCol>
              </a:tblGrid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屬性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412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股票代號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945402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日開盤價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389400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High/ low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日最高低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057642"/>
                  </a:ext>
                </a:extLst>
              </a:tr>
              <a:tr h="52784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日收盤價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751550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capacity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日成交量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98833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日成交筆數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31661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日漲跌幅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665404"/>
                  </a:ext>
                </a:extLst>
              </a:tr>
              <a:tr h="527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日交易日期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物件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5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29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先弄個走勢圖吧！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2366854"/>
            <a:ext cx="7964756" cy="34682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68" y="1207008"/>
            <a:ext cx="4485622" cy="32369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70406" y="58350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83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twstock</a:t>
            </a:r>
            <a:r>
              <a:rPr lang="zh-TW" altLang="en-US" dirty="0"/>
              <a:t>套件的用法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----</a:t>
            </a:r>
            <a:r>
              <a:rPr lang="zh-TW" altLang="en-US" dirty="0" smtClean="0"/>
              <a:t>基本</a:t>
            </a:r>
            <a:r>
              <a:rPr lang="zh-TW" altLang="en-US" dirty="0"/>
              <a:t>方法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368254"/>
              </p:ext>
            </p:extLst>
          </p:nvPr>
        </p:nvGraphicFramePr>
        <p:xfrm>
          <a:off x="1756849" y="2581212"/>
          <a:ext cx="7826062" cy="267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375">
                  <a:extLst>
                    <a:ext uri="{9D8B030D-6E8A-4147-A177-3AD203B41FA5}">
                      <a16:colId xmlns:a16="http://schemas.microsoft.com/office/drawing/2014/main" val="1147740505"/>
                    </a:ext>
                  </a:extLst>
                </a:gridCol>
                <a:gridCol w="4361687">
                  <a:extLst>
                    <a:ext uri="{9D8B030D-6E8A-4147-A177-3AD203B41FA5}">
                      <a16:colId xmlns:a16="http://schemas.microsoft.com/office/drawing/2014/main" val="2316841937"/>
                    </a:ext>
                  </a:extLst>
                </a:gridCol>
              </a:tblGrid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00016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fetch(year, month)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取得指定年月的交易串列。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2031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fetch_from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(year, Month)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取得指定年月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至今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的交易串列。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14876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moving_average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(data, days)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串列數據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days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日平均值串列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2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80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走勢圖加強，從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年一月起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只要執行過</a:t>
            </a:r>
            <a:r>
              <a:rPr lang="en-US" altLang="zh-TW" dirty="0" err="1" smtClean="0"/>
              <a:t>stock.fetch_from</a:t>
            </a:r>
            <a:r>
              <a:rPr lang="en-US" altLang="zh-TW" dirty="0" smtClean="0"/>
              <a:t>(</a:t>
            </a:r>
            <a:r>
              <a:rPr lang="zh-TW" altLang="en-US" dirty="0" smtClean="0"/>
              <a:t>年</a:t>
            </a:r>
            <a:r>
              <a:rPr lang="en-US" altLang="zh-TW" dirty="0" smtClean="0"/>
              <a:t>,</a:t>
            </a:r>
            <a:r>
              <a:rPr lang="zh-TW" altLang="en-US" dirty="0" smtClean="0"/>
              <a:t>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，後面的</a:t>
            </a:r>
            <a:r>
              <a:rPr lang="en-US" altLang="zh-TW" dirty="0" err="1" smtClean="0"/>
              <a:t>stock.price</a:t>
            </a:r>
            <a:r>
              <a:rPr lang="zh-TW" altLang="en-US" dirty="0" smtClean="0"/>
              <a:t>等等屬性就是從該年月起的資料。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5693"/>
            <a:ext cx="7388942" cy="34358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50" y="2835692"/>
            <a:ext cx="3696994" cy="26598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39642" y="5056632"/>
            <a:ext cx="3569518" cy="29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2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matplotlib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試試看</a:t>
            </a:r>
            <a:r>
              <a:rPr lang="en-US" altLang="zh-TW" dirty="0" err="1" smtClean="0"/>
              <a:t>moving_average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，畫月線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程式說明在下頁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88004"/>
            <a:ext cx="6711018" cy="4398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841" y="1988004"/>
            <a:ext cx="4511108" cy="32697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88352" y="60056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m1_2.py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64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prices1 = list(filter(None, stock6547.price</a:t>
            </a:r>
            <a:r>
              <a:rPr lang="en-US" altLang="zh-TW" dirty="0" smtClean="0"/>
              <a:t>))</a:t>
            </a:r>
          </a:p>
          <a:p>
            <a:pPr lvl="1"/>
            <a:r>
              <a:rPr lang="zh-TW" altLang="en-US" dirty="0"/>
              <a:t>先濾掉</a:t>
            </a:r>
            <a:r>
              <a:rPr lang="en-US" altLang="zh-TW" dirty="0"/>
              <a:t>price</a:t>
            </a:r>
            <a:r>
              <a:rPr lang="zh-TW" altLang="en-US" dirty="0"/>
              <a:t>中的</a:t>
            </a:r>
            <a:r>
              <a:rPr lang="en-US" altLang="zh-TW" dirty="0"/>
              <a:t>None</a:t>
            </a:r>
            <a:r>
              <a:rPr lang="zh-TW" altLang="en-US" dirty="0" smtClean="0"/>
              <a:t>，因為會導致</a:t>
            </a:r>
            <a:r>
              <a:rPr lang="en-US" altLang="zh-TW" dirty="0" err="1" smtClean="0"/>
              <a:t>moving_average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出錯。</a:t>
            </a:r>
            <a:endParaRPr lang="en-US" altLang="zh-TW" dirty="0" smtClean="0"/>
          </a:p>
          <a:p>
            <a:r>
              <a:rPr lang="en-US" altLang="zh-TW" dirty="0" err="1"/>
              <a:t>avg</a:t>
            </a:r>
            <a:r>
              <a:rPr lang="en-US" altLang="zh-TW" dirty="0"/>
              <a:t> = stock6547.moving_average(prices1, 30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算出</a:t>
            </a:r>
            <a:r>
              <a:rPr lang="en-US" altLang="zh-TW" dirty="0"/>
              <a:t>30</a:t>
            </a:r>
            <a:r>
              <a:rPr lang="zh-TW" altLang="en-US" dirty="0"/>
              <a:t>日平均線</a:t>
            </a:r>
            <a:r>
              <a:rPr lang="zh-TW" altLang="en-US" dirty="0" smtClean="0"/>
              <a:t>，資料存在</a:t>
            </a:r>
            <a:r>
              <a:rPr lang="en-US" altLang="zh-TW" dirty="0" err="1" smtClean="0"/>
              <a:t>avg</a:t>
            </a:r>
            <a:endParaRPr lang="en-US" altLang="zh-TW" dirty="0" smtClean="0"/>
          </a:p>
          <a:p>
            <a:r>
              <a:rPr lang="en-US" altLang="zh-TW" dirty="0"/>
              <a:t>prices2 =prices1[</a:t>
            </a:r>
            <a:r>
              <a:rPr lang="en-US" altLang="zh-TW" dirty="0" err="1"/>
              <a:t>len</a:t>
            </a:r>
            <a:r>
              <a:rPr lang="en-US" altLang="zh-TW" dirty="0"/>
              <a:t>(prices1)-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avg</a:t>
            </a:r>
            <a:r>
              <a:rPr lang="en-US" altLang="zh-TW" dirty="0" smtClean="0"/>
              <a:t>):]</a:t>
            </a:r>
          </a:p>
          <a:p>
            <a:pPr lvl="1"/>
            <a:r>
              <a:rPr lang="zh-TW" altLang="en-US" dirty="0"/>
              <a:t>因為計算</a:t>
            </a:r>
            <a:r>
              <a:rPr lang="en-US" altLang="zh-TW" dirty="0"/>
              <a:t>average</a:t>
            </a:r>
            <a:r>
              <a:rPr lang="zh-TW" altLang="en-US" dirty="0"/>
              <a:t>會導致資料筆數比</a:t>
            </a:r>
            <a:r>
              <a:rPr lang="en-US" altLang="zh-TW" dirty="0"/>
              <a:t>prices1</a:t>
            </a:r>
            <a:r>
              <a:rPr lang="zh-TW" altLang="en-US" dirty="0"/>
              <a:t>少</a:t>
            </a:r>
            <a:r>
              <a:rPr lang="zh-TW" altLang="en-US" dirty="0" smtClean="0"/>
              <a:t>，所以要扣掉前面的一些資料。</a:t>
            </a:r>
            <a:endParaRPr lang="en-US" altLang="zh-TW" dirty="0" smtClean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avg</a:t>
            </a:r>
            <a:r>
              <a:rPr lang="en-US" altLang="zh-TW" dirty="0"/>
              <a:t>, 'y-</a:t>
            </a:r>
            <a:r>
              <a:rPr lang="en-US" altLang="zh-TW" dirty="0" smtClean="0"/>
              <a:t>')</a:t>
            </a:r>
            <a:br>
              <a:rPr lang="en-US" altLang="zh-TW" dirty="0" smtClean="0"/>
            </a:br>
            <a:r>
              <a:rPr lang="en-US" altLang="zh-TW" dirty="0" err="1" smtClean="0"/>
              <a:t>plt.grid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畫出</a:t>
            </a:r>
            <a:r>
              <a:rPr lang="en-US" altLang="zh-TW" dirty="0"/>
              <a:t>30</a:t>
            </a:r>
            <a:r>
              <a:rPr lang="zh-TW" altLang="en-US" dirty="0"/>
              <a:t>日均</a:t>
            </a:r>
            <a:r>
              <a:rPr lang="zh-TW" altLang="en-US" dirty="0" smtClean="0"/>
              <a:t>線，黃色，並且畫上格子線。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111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小功課，小練習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日期縮短一點，改成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月以來。</a:t>
            </a:r>
            <a:endParaRPr lang="en-US" altLang="zh-TW" dirty="0" smtClean="0"/>
          </a:p>
          <a:p>
            <a:r>
              <a:rPr lang="zh-TW" altLang="en-US" dirty="0" smtClean="0"/>
              <a:t>請幫上面的程式加上</a:t>
            </a:r>
            <a:r>
              <a:rPr lang="en-US" altLang="zh-TW" dirty="0" smtClean="0"/>
              <a:t>5</a:t>
            </a:r>
            <a:r>
              <a:rPr lang="zh-TW" altLang="en-US" dirty="0" smtClean="0"/>
              <a:t>日均線，以及圖例。</a:t>
            </a:r>
            <a:endParaRPr lang="en-US" altLang="zh-TW" dirty="0" smtClean="0"/>
          </a:p>
          <a:p>
            <a:r>
              <a:rPr lang="zh-TW" altLang="en-US" dirty="0"/>
              <a:t>加上兩個軸的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：股價、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月以來交易天數</a:t>
            </a:r>
            <a:endParaRPr lang="en-US" altLang="zh-TW" dirty="0" smtClean="0"/>
          </a:p>
          <a:p>
            <a:r>
              <a:rPr lang="zh-TW" altLang="en-US" dirty="0" smtClean="0"/>
              <a:t>文字標示</a:t>
            </a:r>
            <a:r>
              <a:rPr lang="zh-TW" altLang="en-US" dirty="0"/>
              <a:t>最高股價</a:t>
            </a:r>
            <a:endParaRPr lang="en-US" altLang="zh-TW" dirty="0" smtClean="0"/>
          </a:p>
          <a:p>
            <a:r>
              <a:rPr lang="zh-TW" altLang="en-US" dirty="0"/>
              <a:t>把圖存下來</a:t>
            </a:r>
            <a:r>
              <a:rPr lang="zh-TW" altLang="en-US" dirty="0" smtClean="0"/>
              <a:t>，在桌面可以打開觀看。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56" y="2606040"/>
            <a:ext cx="5690291" cy="3793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4894134" y="603579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m1_final.py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4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順序如下所示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67" y="2091024"/>
            <a:ext cx="9488234" cy="39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>
            <a:off x="443823" y="3314591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287863" y="3744359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36976" y="30390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29350" y="3474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5055447" y="2945258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96934" y="26755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8447560" y="2945258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489047" y="26755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878352" y="4999610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919839" y="47299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874750" y="5404519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916237" y="51348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365" y="5894404"/>
            <a:ext cx="1285875" cy="342900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 rot="19954051">
            <a:off x="8336189" y="6252857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329388" y="60526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出現下面視窗後點選</a:t>
            </a:r>
            <a:r>
              <a:rPr lang="en-US" altLang="zh-TW" dirty="0" smtClean="0"/>
              <a:t>Apply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然後就等它安裝好了！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1886458"/>
            <a:ext cx="2923032" cy="290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51" y="1886458"/>
            <a:ext cx="3677709" cy="2988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3729841" y="2626359"/>
            <a:ext cx="338328" cy="8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8311735">
            <a:off x="7921655" y="4280773"/>
            <a:ext cx="625031" cy="1875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20" y="5207776"/>
            <a:ext cx="7105650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5400000">
            <a:off x="5948785" y="4632672"/>
            <a:ext cx="338328" cy="8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50738" y="5732744"/>
            <a:ext cx="5787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小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提醒</a:t>
            </a:r>
            <a:r>
              <a:rPr lang="zh-TW" altLang="en-US" sz="2400" b="1" dirty="0">
                <a:solidFill>
                  <a:srgbClr val="FF0000"/>
                </a:solidFill>
              </a:rPr>
              <a:t>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安裝</a:t>
            </a:r>
            <a:r>
              <a:rPr lang="zh-TW" altLang="en-US" sz="2400" b="1" dirty="0">
                <a:solidFill>
                  <a:srgbClr val="FF0000"/>
                </a:solidFill>
              </a:rPr>
              <a:t>完畢記得要重開</a:t>
            </a:r>
            <a:r>
              <a:rPr lang="en-US" altLang="zh-TW" sz="2400" b="1" dirty="0" err="1">
                <a:solidFill>
                  <a:srgbClr val="FF0000"/>
                </a:solidFill>
              </a:rPr>
              <a:t>Spyder</a:t>
            </a:r>
            <a:r>
              <a:rPr lang="zh-TW" altLang="en-US" sz="2400" b="1" dirty="0">
                <a:solidFill>
                  <a:srgbClr val="FF0000"/>
                </a:solidFill>
              </a:rPr>
              <a:t>喔！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小提醒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安裝完畢記得要重開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6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從折線圖開始</a:t>
            </a:r>
            <a:r>
              <a:rPr lang="en-US" altLang="zh-TW" dirty="0" smtClean="0"/>
              <a:t>(plot)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嘗鮮一下來個簡單折線圖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11681"/>
            <a:ext cx="8596668" cy="402968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簡單程式碼如下：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程式碼存檔</a:t>
            </a:r>
            <a:r>
              <a:rPr lang="zh-TW" altLang="en-US" dirty="0" smtClean="0"/>
              <a:t>，然後點開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的右上角處的</a:t>
            </a:r>
            <a:r>
              <a:rPr lang="en-US" altLang="zh-TW" dirty="0" smtClean="0"/>
              <a:t>Plots</a:t>
            </a:r>
            <a:br>
              <a:rPr lang="en-US" altLang="zh-TW" dirty="0" smtClean="0"/>
            </a:br>
            <a:r>
              <a:rPr lang="zh-TW" altLang="en-US" dirty="0" smtClean="0"/>
              <a:t>，如下：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執行，看到圖表。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569" y="2359152"/>
            <a:ext cx="339868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import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matplotlib.pyplot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as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plt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x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y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7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6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plt.plot</a:t>
            </a:r>
            <a:r>
              <a:rPr lang="en-US" altLang="zh-TW" dirty="0">
                <a:solidFill>
                  <a:schemeClr val="bg1"/>
                </a:solidFill>
              </a:rPr>
              <a:t>(x, y)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plt.show</a:t>
            </a:r>
            <a:r>
              <a:rPr lang="en-US" altLang="zh-TW" dirty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9" y="4363007"/>
            <a:ext cx="2788920" cy="986849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 rot="19205874">
            <a:off x="3115990" y="5136125"/>
            <a:ext cx="157689" cy="427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79" y="1733756"/>
            <a:ext cx="5279796" cy="383063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77240" y="60413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5185</TotalTime>
  <Words>1707</Words>
  <Application>Microsoft Office PowerPoint</Application>
  <PresentationFormat>寬螢幕</PresentationFormat>
  <Paragraphs>316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微軟正黑體</vt:lpstr>
      <vt:lpstr>Arial</vt:lpstr>
      <vt:lpstr>Calibri</vt:lpstr>
      <vt:lpstr>Trebuchet MS</vt:lpstr>
      <vt:lpstr>Wingdings</vt:lpstr>
      <vt:lpstr>Wingdings 3</vt:lpstr>
      <vt:lpstr>多面向</vt:lpstr>
      <vt:lpstr>數據圖表 matplotlib模組入門</vt:lpstr>
      <vt:lpstr>關於matplotlib擴充模組</vt:lpstr>
      <vt:lpstr>matplotlib三大元素</vt:lpstr>
      <vt:lpstr>安裝matplotlib</vt:lpstr>
      <vt:lpstr>用Anaconda安裝      順序如下所示</vt:lpstr>
      <vt:lpstr>出現下面視窗後點選Apply   然後就等它安裝好了！</vt:lpstr>
      <vt:lpstr>小提醒</vt:lpstr>
      <vt:lpstr>從折線圖開始(plot)</vt:lpstr>
      <vt:lpstr>嘗鮮一下來個簡單折線圖</vt:lpstr>
      <vt:lpstr>程式碼解說</vt:lpstr>
      <vt:lpstr>繼續加料 一次兩個圖表</vt:lpstr>
      <vt:lpstr>換換顏色跟形狀</vt:lpstr>
      <vt:lpstr>同一圖有多線條</vt:lpstr>
      <vt:lpstr>加上一些標籤註解等</vt:lpstr>
      <vt:lpstr>再多一條線然後……圖例呢？</vt:lpstr>
      <vt:lpstr>Title,ylabel,xlabel中文有問題？！</vt:lpstr>
      <vt:lpstr>加上格子線</vt:lpstr>
      <vt:lpstr>圖例Legend()完整語法</vt:lpstr>
      <vt:lpstr>直線圖Plot()完整語法</vt:lpstr>
      <vt:lpstr>可以儲存成圖片喔！</vt:lpstr>
      <vt:lpstr>當然也要有載入及顯示圖片</vt:lpstr>
      <vt:lpstr>圖中文字標籤</vt:lpstr>
      <vt:lpstr>繪製散點(Scatter)</vt:lpstr>
      <vt:lpstr>Scatter()語法</vt:lpstr>
      <vt:lpstr>玩玩直方圖(bar)</vt:lpstr>
      <vt:lpstr>簡單直方圖指令bar()</vt:lpstr>
      <vt:lpstr>兩列資料並排比較之直方圖範例</vt:lpstr>
      <vt:lpstr>hist統計直方圖</vt:lpstr>
      <vt:lpstr>Hist()統計分佈數據的直方圖繪製</vt:lpstr>
      <vt:lpstr>程式解說</vt:lpstr>
      <vt:lpstr>圓餅圖pie()</vt:lpstr>
      <vt:lpstr>圓餅圖不囉唆，直接上程式    程式解說在下頁。</vt:lpstr>
      <vt:lpstr>程式碼解說</vt:lpstr>
      <vt:lpstr>來個小專題！ 台灣股票</vt:lpstr>
      <vt:lpstr>先安裝兩個套件</vt:lpstr>
      <vt:lpstr>twstock套件的用法 ----基本屬性</vt:lpstr>
      <vt:lpstr>先弄個走勢圖吧！</vt:lpstr>
      <vt:lpstr>twstock套件的用法 ----基本方法</vt:lpstr>
      <vt:lpstr>走勢圖加強，從2020年一月起</vt:lpstr>
      <vt:lpstr>試試看moving_average()，畫月線 ----程式說明在下頁</vt:lpstr>
      <vt:lpstr>程式碼說明</vt:lpstr>
      <vt:lpstr>小功課，小練習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179</cp:revision>
  <dcterms:created xsi:type="dcterms:W3CDTF">2020-11-15T08:32:50Z</dcterms:created>
  <dcterms:modified xsi:type="dcterms:W3CDTF">2021-06-27T08:41:48Z</dcterms:modified>
</cp:coreProperties>
</file>