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4" r:id="rId9"/>
    <p:sldId id="265" r:id="rId10"/>
    <p:sldId id="263" r:id="rId11"/>
    <p:sldId id="283" r:id="rId12"/>
    <p:sldId id="267" r:id="rId13"/>
    <p:sldId id="268" r:id="rId14"/>
    <p:sldId id="269" r:id="rId15"/>
    <p:sldId id="271" r:id="rId16"/>
    <p:sldId id="272" r:id="rId17"/>
    <p:sldId id="277" r:id="rId18"/>
    <p:sldId id="273" r:id="rId19"/>
    <p:sldId id="307" r:id="rId20"/>
    <p:sldId id="278" r:id="rId21"/>
    <p:sldId id="279" r:id="rId22"/>
    <p:sldId id="274" r:id="rId23"/>
    <p:sldId id="275" r:id="rId24"/>
    <p:sldId id="276" r:id="rId25"/>
    <p:sldId id="266" r:id="rId26"/>
    <p:sldId id="282" r:id="rId27"/>
    <p:sldId id="280" r:id="rId28"/>
    <p:sldId id="285" r:id="rId29"/>
    <p:sldId id="286" r:id="rId30"/>
    <p:sldId id="305" r:id="rId31"/>
    <p:sldId id="288" r:id="rId32"/>
    <p:sldId id="297" r:id="rId33"/>
    <p:sldId id="298" r:id="rId34"/>
    <p:sldId id="299" r:id="rId35"/>
    <p:sldId id="300" r:id="rId36"/>
    <p:sldId id="301" r:id="rId37"/>
    <p:sldId id="289" r:id="rId38"/>
    <p:sldId id="290" r:id="rId39"/>
    <p:sldId id="308" r:id="rId40"/>
    <p:sldId id="311" r:id="rId41"/>
    <p:sldId id="309" r:id="rId42"/>
    <p:sldId id="312" r:id="rId43"/>
    <p:sldId id="313" r:id="rId44"/>
    <p:sldId id="31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110年6月27日星期日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目標元素值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最大值： </a:t>
            </a:r>
            <a:r>
              <a:rPr lang="en-US" altLang="zh-TW" dirty="0" smtClean="0"/>
              <a:t>max(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最小值</a:t>
            </a:r>
            <a:r>
              <a:rPr lang="zh-TW" altLang="en-US" dirty="0"/>
              <a:t>： </a:t>
            </a:r>
            <a:r>
              <a:rPr lang="en-US" altLang="zh-TW" dirty="0" smtClean="0"/>
              <a:t>min(</a:t>
            </a:r>
            <a:r>
              <a:rPr lang="en-US" altLang="zh-TW" dirty="0" err="1" smtClean="0"/>
              <a:t>myList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串列元素個數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串列總和：</a:t>
            </a:r>
            <a:r>
              <a:rPr lang="en-US" altLang="zh-TW" dirty="0"/>
              <a:t>sum(</a:t>
            </a:r>
            <a:r>
              <a:rPr lang="en-US" altLang="zh-TW" dirty="0" err="1"/>
              <a:t>myList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僅用在數值內容</a:t>
            </a:r>
            <a:endParaRPr lang="zh-TW" altLang="en-US" dirty="0"/>
          </a:p>
          <a:p>
            <a:r>
              <a:rPr lang="zh-TW" altLang="en-US" dirty="0" smtClean="0"/>
              <a:t>串列內容複製：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 * 2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串列內容重複兩次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刪除串列內容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前面有提到</a:t>
            </a:r>
            <a:r>
              <a:rPr lang="en-US" altLang="zh-TW" dirty="0" smtClean="0">
                <a:sym typeface="Wingdings" panose="05000000000000000000" pitchFamily="2" charset="2"/>
              </a:rPr>
              <a:t>pop()</a:t>
            </a:r>
            <a:r>
              <a:rPr lang="zh-TW" altLang="en-US" dirty="0" smtClean="0">
                <a:sym typeface="Wingdings" panose="05000000000000000000" pitchFamily="2" charset="2"/>
              </a:rPr>
              <a:t>跟</a:t>
            </a:r>
            <a:r>
              <a:rPr lang="en-US" altLang="zh-TW" dirty="0" smtClean="0">
                <a:sym typeface="Wingdings" panose="05000000000000000000" pitchFamily="2" charset="2"/>
              </a:rPr>
              <a:t>remove())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[3]   </a:t>
            </a:r>
            <a:r>
              <a:rPr lang="zh-TW" altLang="en-US" dirty="0" smtClean="0">
                <a:sym typeface="Wingdings" panose="05000000000000000000" pitchFamily="2" charset="2"/>
              </a:rPr>
              <a:t>刪除索引值為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 start : end 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zh-TW" altLang="en-US" dirty="0" smtClean="0">
                <a:sym typeface="Wingdings" panose="05000000000000000000" pitchFamily="2" charset="2"/>
              </a:rPr>
              <a:t>索引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12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92" y="1680972"/>
            <a:ext cx="6124575" cy="46482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546291" y="4926376"/>
            <a:ext cx="2122221" cy="38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10" y="1716976"/>
            <a:ext cx="6010275" cy="4448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932" y="4735099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9" y="2160589"/>
            <a:ext cx="2320056" cy="1024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6796"/>
            <a:ext cx="498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得到第二位數。餘數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留</a:t>
            </a:r>
            <a:r>
              <a:rPr lang="zh-TW" altLang="en-US" dirty="0"/>
              <a:t>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758450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681488" y="169611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challenge_01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05576" y="4673309"/>
            <a:ext cx="5468051" cy="1544787"/>
            <a:chOff x="905576" y="4673309"/>
            <a:chExt cx="5468051" cy="1544787"/>
          </a:xfrm>
        </p:grpSpPr>
        <p:sp>
          <p:nvSpPr>
            <p:cNvPr id="26" name="矩形 25"/>
            <p:cNvSpPr/>
            <p:nvPr/>
          </p:nvSpPr>
          <p:spPr>
            <a:xfrm>
              <a:off x="90557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Item[0]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66152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Item[1]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8843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Item[2]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44869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Item[3]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22651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Item[4]</a:t>
              </a:r>
              <a:endParaRPr lang="zh-TW" altLang="en-US" dirty="0"/>
            </a:p>
          </p:txBody>
        </p:sp>
        <p:cxnSp>
          <p:nvCxnSpPr>
            <p:cNvPr id="32" name="直線單箭頭接點 31"/>
            <p:cNvCxnSpPr>
              <a:stCxn id="26" idx="3"/>
              <a:endCxn id="27" idx="1"/>
            </p:cNvCxnSpPr>
            <p:nvPr/>
          </p:nvCxnSpPr>
          <p:spPr>
            <a:xfrm>
              <a:off x="1856552" y="4891126"/>
              <a:ext cx="6096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7" idx="3"/>
              <a:endCxn id="28" idx="1"/>
            </p:cNvCxnSpPr>
            <p:nvPr/>
          </p:nvCxnSpPr>
          <p:spPr>
            <a:xfrm>
              <a:off x="3417128" y="4891126"/>
              <a:ext cx="5713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3"/>
              <a:endCxn id="30" idx="1"/>
            </p:cNvCxnSpPr>
            <p:nvPr/>
          </p:nvCxnSpPr>
          <p:spPr>
            <a:xfrm>
              <a:off x="4895845" y="5788635"/>
              <a:ext cx="52680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弧形接點 39"/>
            <p:cNvCxnSpPr>
              <a:stCxn id="28" idx="3"/>
              <a:endCxn id="29" idx="1"/>
            </p:cNvCxnSpPr>
            <p:nvPr/>
          </p:nvCxnSpPr>
          <p:spPr>
            <a:xfrm flipH="1">
              <a:off x="3944869" y="4891126"/>
              <a:ext cx="994543" cy="897509"/>
            </a:xfrm>
            <a:prstGeom prst="curvedConnector5">
              <a:avLst>
                <a:gd name="adj1" fmla="val -22985"/>
                <a:gd name="adj2" fmla="val 50000"/>
                <a:gd name="adj3" fmla="val 12298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圖說文字 45"/>
            <p:cNvSpPr/>
            <p:nvPr/>
          </p:nvSpPr>
          <p:spPr>
            <a:xfrm>
              <a:off x="905577" y="5865448"/>
              <a:ext cx="1645599" cy="352648"/>
            </a:xfrm>
            <a:prstGeom prst="wedgeRoundRectCallout">
              <a:avLst>
                <a:gd name="adj1" fmla="val 28579"/>
                <a:gd name="adj2" fmla="val -318931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C</a:t>
              </a:r>
              <a:r>
                <a:rPr lang="zh-TW" altLang="en-US" sz="1400" dirty="0" smtClean="0">
                  <a:solidFill>
                    <a:srgbClr val="FF0000"/>
                  </a:solidFill>
                </a:rPr>
                <a:t>語言中叫指標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生成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r>
              <a:rPr lang="en-US" altLang="zh-TW" dirty="0" smtClean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透過迭代方式產生資料的方法。也就是說，可以</a:t>
            </a:r>
            <a:r>
              <a:rPr lang="zh-TW" altLang="en-US" dirty="0"/>
              <a:t>用來產生串列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/>
              <a:t>適合串列</a:t>
            </a:r>
            <a:r>
              <a:rPr lang="zh-TW" altLang="en-US" b="1" dirty="0">
                <a:solidFill>
                  <a:srgbClr val="FF0000"/>
                </a:solidFill>
              </a:rPr>
              <a:t>內容初始化</a:t>
            </a:r>
            <a:r>
              <a:rPr lang="zh-TW" altLang="en-US" dirty="0" smtClean="0"/>
              <a:t>。且初始化的部分可以透過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zh-TW" altLang="en-US" dirty="0" smtClean="0"/>
              <a:t>做出特殊安排。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：新串列名稱</a:t>
            </a:r>
            <a:r>
              <a:rPr lang="en-US" altLang="zh-TW" dirty="0" smtClean="0"/>
              <a:t>=[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zh-TW" altLang="en-US" b="1" dirty="0" smtClean="0">
                <a:solidFill>
                  <a:srgbClr val="0070C0"/>
                </a:solidFill>
              </a:rPr>
              <a:t>可迭代物件 </a:t>
            </a: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基本款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 for  n  in range(5)] 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結果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zh-TW" altLang="en-US" dirty="0" smtClean="0"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ym typeface="Wingdings" panose="05000000000000000000" pitchFamily="2" charset="2"/>
              </a:rPr>
              <a:t>[0,1,2,3,4,]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0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0,0,0,0,0,]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n**2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0,1,4,9,16,]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串列生成式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進階款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for n in range(1,11) if n %2 == 1 ]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[1,3,5,7,9,]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Alpha=[“A”,”B”]</a:t>
            </a:r>
            <a:br>
              <a:rPr lang="en-US" altLang="zh-TW" dirty="0" smtClean="0"/>
            </a:br>
            <a:r>
              <a:rPr lang="en-US" altLang="zh-TW" dirty="0" smtClean="0"/>
              <a:t>Number=[1,2,3]</a:t>
            </a:r>
            <a:br>
              <a:rPr lang="en-US" altLang="zh-TW" dirty="0" smtClean="0"/>
            </a:br>
            <a:r>
              <a:rPr lang="en-US" altLang="zh-TW" dirty="0" err="1" smtClean="0"/>
              <a:t>myList</a:t>
            </a:r>
            <a:r>
              <a:rPr lang="en-US" altLang="zh-TW" dirty="0" smtClean="0"/>
              <a:t>=[ (</a:t>
            </a:r>
            <a:r>
              <a:rPr lang="en-US" altLang="zh-TW" dirty="0" err="1" smtClean="0"/>
              <a:t>a,n</a:t>
            </a:r>
            <a:r>
              <a:rPr lang="en-US" altLang="zh-TW" dirty="0" smtClean="0"/>
              <a:t>) for a in Alpha  for n in Number]</a:t>
            </a:r>
            <a:br>
              <a:rPr lang="en-US" altLang="zh-TW" dirty="0" smtClean="0"/>
            </a:b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[('A', 1), ('A', 2), ('A', 3), ('B', 1), ('B', 2), ('B', 3)]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/>
              <a:t>=[ [</a:t>
            </a:r>
            <a:r>
              <a:rPr lang="en-US" altLang="zh-TW" dirty="0" err="1"/>
              <a:t>a,b,c</a:t>
            </a:r>
            <a:r>
              <a:rPr lang="en-US" altLang="zh-TW" dirty="0" smtClean="0"/>
              <a:t>]	for  </a:t>
            </a:r>
            <a:r>
              <a:rPr lang="en-US" altLang="zh-TW" dirty="0"/>
              <a:t>a  in range(1,20)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b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range(a,20)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range(b,20)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smtClean="0"/>
              <a:t>	if </a:t>
            </a:r>
            <a:r>
              <a:rPr lang="en-US" altLang="zh-TW" dirty="0"/>
              <a:t>a**2 + b**2 == c**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] 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[[3,4,5], [5,12,13], [6,8,10], [8,15,17],[9,12,15]]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2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613"/>
            <a:ext cx="6429569" cy="48937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3" y="1483612"/>
            <a:ext cx="3273394" cy="20282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44843" y="584005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可以用</a:t>
            </a:r>
            <a:r>
              <a:rPr lang="en-US" altLang="zh-TW" dirty="0" smtClean="0">
                <a:solidFill>
                  <a:srgbClr val="C00000"/>
                </a:solidFill>
              </a:rPr>
              <a:t>enumerate()</a:t>
            </a:r>
            <a:r>
              <a:rPr lang="zh-TW" altLang="en-US" dirty="0" smtClean="0">
                <a:solidFill>
                  <a:srgbClr val="C00000"/>
                </a:solidFill>
              </a:rPr>
              <a:t>取得結果顯示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6949440" y="5852160"/>
            <a:ext cx="395403" cy="32004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串列分割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取的部分串列的方式。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[ 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ym typeface="Wingdings" panose="05000000000000000000" pitchFamily="2" charset="2"/>
              </a:rPr>
              <a:t> 取得索引值</a:t>
            </a:r>
            <a:r>
              <a:rPr lang="en-US" altLang="zh-TW" dirty="0" smtClean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 :</a:t>
            </a:r>
            <a:r>
              <a:rPr lang="zh-TW" altLang="en-US" dirty="0" smtClean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start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zh-TW" altLang="en-US" dirty="0">
                <a:sym typeface="Wingdings" panose="05000000000000000000" pitchFamily="2" charset="2"/>
              </a:rPr>
              <a:t>最後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-n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，不含倒數</a:t>
            </a:r>
            <a:r>
              <a:rPr lang="en-US" altLang="zh-TW" dirty="0" smtClean="0">
                <a:sym typeface="Wingdings" panose="05000000000000000000" pitchFamily="2" charset="2"/>
              </a:rPr>
              <a:t>n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-n 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取得串列中倒數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項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取得串列</a:t>
            </a:r>
            <a:r>
              <a:rPr lang="zh-TW" altLang="en-US" dirty="0" smtClean="0">
                <a:sym typeface="Wingdings" panose="05000000000000000000" pitchFamily="2" charset="2"/>
              </a:rPr>
              <a:t>中全部項目的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start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stop : </a:t>
            </a:r>
            <a:r>
              <a:rPr lang="en-US" altLang="zh-TW" b="1" dirty="0" smtClean="0">
                <a:solidFill>
                  <a:srgbClr val="0070C0"/>
                </a:solidFill>
              </a:rPr>
              <a:t>step</a:t>
            </a:r>
            <a:r>
              <a:rPr lang="zh-TW" altLang="en-US" dirty="0" smtClean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，每隔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23" y="1204251"/>
            <a:ext cx="5572125" cy="506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3769" y="4024782"/>
            <a:ext cx="3648950" cy="22467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[1, 2, 3, 4, 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[4, 5, 6, 7]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4, 5, 6, 7, 8]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3, 5, 7, 9]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7041687" y="4919566"/>
            <a:ext cx="341561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二維以上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太極生兩儀，兩儀生四象</a:t>
            </a:r>
            <a:r>
              <a:rPr lang="en-US" altLang="zh-TW" dirty="0" smtClean="0"/>
              <a:t>…..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</a:t>
            </a:r>
            <a:r>
              <a:rPr lang="zh-TW" altLang="zh-TW" dirty="0" smtClean="0"/>
              <a:t>維</a:t>
            </a:r>
            <a:r>
              <a:rPr lang="zh-TW" altLang="en-US" dirty="0" smtClean="0"/>
              <a:t>串</a:t>
            </a:r>
            <a:r>
              <a:rPr lang="zh-TW" altLang="zh-TW" dirty="0" smtClean="0"/>
              <a:t>列</a:t>
            </a:r>
            <a:r>
              <a:rPr lang="zh-TW" altLang="zh-TW" dirty="0"/>
              <a:t>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二維串列可以使用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維串列則需要使用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多維度的串列則無法使用幾何圖形來示意，但存取方法也大同小異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 smtClean="0">
                <a:solidFill>
                  <a:srgbClr val="FF0000"/>
                </a:solidFill>
              </a:rPr>
              <a:t>維</a:t>
            </a:r>
            <a:r>
              <a:rPr lang="zh-TW" altLang="en-US" dirty="0"/>
              <a:t>串</a:t>
            </a:r>
            <a:r>
              <a:rPr lang="zh-TW" altLang="zh-TW" b="1" dirty="0" smtClean="0">
                <a:solidFill>
                  <a:srgbClr val="FF0000"/>
                </a:solidFill>
              </a:rPr>
              <a:t>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</a:t>
            </a:r>
            <a:r>
              <a:rPr lang="zh-TW" altLang="en-US" dirty="0"/>
              <a:t>維串列</a:t>
            </a:r>
            <a:r>
              <a:rPr lang="zh-TW" altLang="en-US" dirty="0" smtClean="0"/>
              <a:t>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並未</a:t>
            </a:r>
            <a:r>
              <a:rPr lang="zh-TW" altLang="zh-TW" sz="2800" b="1" dirty="0">
                <a:solidFill>
                  <a:srgbClr val="FF0000"/>
                </a:solidFill>
              </a:rPr>
              <a:t>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以上串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是用串列中的元素是另一個串列。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也可以說是兩層的一維串列。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sp>
        <p:nvSpPr>
          <p:cNvPr id="9" name="乘號 8"/>
          <p:cNvSpPr/>
          <p:nvPr/>
        </p:nvSpPr>
        <p:spPr>
          <a:xfrm>
            <a:off x="8706231" y="2848180"/>
            <a:ext cx="2128266" cy="2209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固定容量與順序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串列就像一堆凳子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容量與</a:t>
            </a:r>
            <a:r>
              <a:rPr lang="zh-TW" altLang="en-US" dirty="0"/>
              <a:t>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 38"/>
          <p:cNvSpPr/>
          <p:nvPr/>
        </p:nvSpPr>
        <p:spPr>
          <a:xfrm>
            <a:off x="1038225" y="3743325"/>
            <a:ext cx="9144000" cy="809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1038225" y="2657476"/>
            <a:ext cx="9144000" cy="8477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038225" y="1543050"/>
            <a:ext cx="9144000" cy="8239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293275" y="1724025"/>
            <a:ext cx="6716315" cy="476250"/>
            <a:chOff x="2950375" y="1724025"/>
            <a:chExt cx="6716315" cy="476250"/>
          </a:xfrm>
        </p:grpSpPr>
        <p:sp>
          <p:nvSpPr>
            <p:cNvPr id="4" name="矩形 3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trades[0][0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6" idx="3"/>
              <a:endCxn id="7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  <a:endCxn id="6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3293275" y="2824163"/>
            <a:ext cx="6716315" cy="476250"/>
            <a:chOff x="2950375" y="1724025"/>
            <a:chExt cx="6716315" cy="476250"/>
          </a:xfrm>
        </p:grpSpPr>
        <p:sp>
          <p:nvSpPr>
            <p:cNvPr id="19" name="矩形 18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19" idx="3"/>
              <a:endCxn id="20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1" idx="3"/>
              <a:endCxn id="22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0" idx="3"/>
              <a:endCxn id="21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287910" y="3914775"/>
            <a:ext cx="6716315" cy="476250"/>
            <a:chOff x="2950375" y="1724025"/>
            <a:chExt cx="6716315" cy="476250"/>
          </a:xfrm>
        </p:grpSpPr>
        <p:sp>
          <p:nvSpPr>
            <p:cNvPr id="27" name="矩形 26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>
              <a:stCxn id="27" idx="3"/>
              <a:endCxn id="28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9" idx="3"/>
              <a:endCxn id="30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8" idx="3"/>
              <a:endCxn id="29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156104" y="172402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trades[0]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4318" y="2824163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trades[1]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318" y="391477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trades[2]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4318" y="96893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trades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串列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stCxn id="34" idx="2"/>
            <a:endCxn id="35" idx="0"/>
          </p:cNvCxnSpPr>
          <p:nvPr/>
        </p:nvCxnSpPr>
        <p:spPr>
          <a:xfrm flipH="1">
            <a:off x="1763918" y="2200275"/>
            <a:ext cx="1786" cy="623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5" idx="2"/>
            <a:endCxn id="36" idx="0"/>
          </p:cNvCxnSpPr>
          <p:nvPr/>
        </p:nvCxnSpPr>
        <p:spPr>
          <a:xfrm>
            <a:off x="1763918" y="3300413"/>
            <a:ext cx="0" cy="614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47825" y="4876026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[100,200,300,400]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[5,4,3,2]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[11,22,33,44] 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160678" y="567106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trades[0]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97509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trades[1]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303927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trades[2]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 rot="16200000">
            <a:off x="2560881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16200000">
            <a:off x="4188302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16200000">
            <a:off x="5566468" y="5464642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多維串列的宣告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</a:t>
            </a:r>
            <a:r>
              <a:rPr lang="zh-TW" altLang="en-US" dirty="0" smtClean="0"/>
              <a:t>維串列為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[1,2,3,4], [99,88,77,66], [10,20,30,40] 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方法二：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=[]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([1,2,3,4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([99,88,77,66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([10,20,30,40</a:t>
            </a:r>
            <a:r>
              <a:rPr lang="en-US" altLang="zh-TW" dirty="0" smtClean="0"/>
              <a:t>])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得到的都是：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1, 2, 3, 4], [99, 88, 77, 66], [10, 20, 30, 40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58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注意！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串列允許不同資料</a:t>
            </a:r>
            <a:r>
              <a:rPr lang="zh-TW" altLang="en-US" b="1" dirty="0" smtClean="0">
                <a:solidFill>
                  <a:srgbClr val="FF0000"/>
                </a:solidFill>
              </a:rPr>
              <a:t>型態及不同</a:t>
            </a:r>
            <a:r>
              <a:rPr lang="zh-TW" altLang="en-US" b="1" dirty="0">
                <a:solidFill>
                  <a:srgbClr val="FF0000"/>
                </a:solidFill>
              </a:rPr>
              <a:t>長度</a:t>
            </a:r>
            <a:r>
              <a:rPr lang="zh-TW" altLang="en-US" b="1" dirty="0" smtClean="0">
                <a:solidFill>
                  <a:srgbClr val="FF0000"/>
                </a:solidFill>
              </a:rPr>
              <a:t>共存</a:t>
            </a:r>
            <a:r>
              <a:rPr lang="zh-TW" altLang="en-US" b="1" dirty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6344" y="2596896"/>
            <a:ext cx="324307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scores</a:t>
            </a:r>
            <a:r>
              <a:rPr lang="en-US" altLang="zh-TW" sz="1600" dirty="0" smtClean="0">
                <a:solidFill>
                  <a:schemeClr val="bg1"/>
                </a:solidFill>
              </a:rPr>
              <a:t>=[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數學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 "</a:t>
            </a:r>
            <a:r>
              <a:rPr lang="zh-TW" altLang="en-US" sz="1600" dirty="0">
                <a:solidFill>
                  <a:srgbClr val="92D050"/>
                </a:solidFill>
              </a:rPr>
              <a:t>英文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理化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Jack"</a:t>
            </a:r>
            <a:r>
              <a:rPr lang="en-US" altLang="zh-TW" sz="1600" dirty="0">
                <a:solidFill>
                  <a:srgbClr val="FFFF00"/>
                </a:solidFill>
              </a:rPr>
              <a:t>,85,78,65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Rose"</a:t>
            </a:r>
            <a:r>
              <a:rPr lang="en-US" altLang="zh-TW" sz="1600" dirty="0">
                <a:solidFill>
                  <a:srgbClr val="FFFF00"/>
                </a:solidFill>
              </a:rPr>
              <a:t>,75,85,69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Peter"</a:t>
            </a:r>
            <a:r>
              <a:rPr lang="en-US" altLang="zh-TW" sz="1600" dirty="0">
                <a:solidFill>
                  <a:srgbClr val="FFFF00"/>
                </a:solidFill>
              </a:rPr>
              <a:t>,63,67,95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 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Paul"</a:t>
            </a:r>
            <a:r>
              <a:rPr lang="en-US" altLang="zh-TW" sz="1600" dirty="0">
                <a:solidFill>
                  <a:srgbClr val="FFFF00"/>
                </a:solidFill>
              </a:rPr>
              <a:t>,94,92,88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“Sam”</a:t>
            </a:r>
            <a:r>
              <a:rPr lang="en-US" altLang="zh-TW" sz="1600" dirty="0" smtClean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FFFF00"/>
                </a:solidFill>
              </a:rPr>
              <a:t>74,65,73</a:t>
            </a:r>
            <a:r>
              <a:rPr lang="en-US" altLang="zh-TW" sz="1600" dirty="0">
                <a:solidFill>
                  <a:schemeClr val="bg1"/>
                </a:solidFill>
              </a:rPr>
              <a:t>]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]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37" y="3291023"/>
            <a:ext cx="3902029" cy="2391216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6200000">
            <a:off x="3857994" y="4177289"/>
            <a:ext cx="179772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" y="1943181"/>
            <a:ext cx="6366722" cy="4315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67" y="1943181"/>
            <a:ext cx="5836805" cy="2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</a:t>
            </a:r>
            <a:r>
              <a:rPr lang="zh-TW" altLang="en-US" dirty="0"/>
              <a:t>歪</a:t>
            </a:r>
            <a:r>
              <a:rPr lang="zh-TW" altLang="en-US" dirty="0" smtClean="0"/>
              <a:t>歪</a:t>
            </a:r>
            <a:r>
              <a:rPr lang="zh-TW" altLang="en-US" dirty="0"/>
              <a:t>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 smtClean="0"/>
              <a:t>舉例：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上面的例子有如右圖那樣的不對稱陣列。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1704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53" y="2596515"/>
            <a:ext cx="460921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搭配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715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987" y="1831448"/>
            <a:ext cx="3884167" cy="29051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1448"/>
            <a:ext cx="6469544" cy="41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 smtClean="0"/>
                  <a:t>三角形，前面剛剛做過！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64</a:t>
            </a:r>
            <a:r>
              <a:rPr lang="en-US" altLang="zh-TW" dirty="0"/>
              <a:t>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3934" y="1729780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33" name="五角星形 32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五角星形 33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五角星形 34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五角星形 35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五角星形 36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53</a:t>
            </a:r>
            <a:r>
              <a:rPr lang="en-US" altLang="zh-TW" dirty="0"/>
              <a:t>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2853606" y="1733710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enumerate(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835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可以將一個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物件增加編號，方便一些應用。</a:t>
            </a:r>
            <a:endParaRPr lang="en-US" altLang="zh-TW" dirty="0" smtClean="0"/>
          </a:p>
          <a:p>
            <a:r>
              <a:rPr lang="zh-TW" altLang="en-US" dirty="0">
                <a:sym typeface="Wingdings" panose="05000000000000000000" pitchFamily="2" charset="2"/>
              </a:rPr>
              <a:t>語法：</a:t>
            </a:r>
            <a:r>
              <a:rPr lang="en-US" altLang="zh-TW" dirty="0" err="1">
                <a:sym typeface="Wingdings" panose="05000000000000000000" pitchFamily="2" charset="2"/>
              </a:rPr>
              <a:t>obj</a:t>
            </a:r>
            <a:r>
              <a:rPr lang="en-US" altLang="zh-TW" dirty="0">
                <a:sym typeface="Wingdings" panose="05000000000000000000" pitchFamily="2" charset="2"/>
              </a:rPr>
              <a:t> = enumerate( </a:t>
            </a:r>
            <a:r>
              <a:rPr lang="en-US" altLang="zh-TW" dirty="0" err="1">
                <a:sym typeface="Wingdings" panose="05000000000000000000" pitchFamily="2" charset="2"/>
              </a:rPr>
              <a:t>iterable</a:t>
            </a:r>
            <a:r>
              <a:rPr lang="en-US" altLang="zh-TW" dirty="0">
                <a:sym typeface="Wingdings" panose="05000000000000000000" pitchFamily="2" charset="2"/>
              </a:rPr>
              <a:t> [,start=0]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可以改變起始編號，預設是從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開始編號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範例：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[“coffee”, “tea”, “wine”]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 = enumerate(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print(list(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)) </a:t>
            </a:r>
            <a:r>
              <a:rPr lang="en-US" altLang="zh-TW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[ (0,”coffee”), (1,”tea”), (2,”wine”) ]</a:t>
            </a:r>
          </a:p>
          <a:p>
            <a:r>
              <a:rPr lang="zh-TW" altLang="en-US" smtClean="0">
                <a:sym typeface="Wingdings" panose="05000000000000000000" pitchFamily="2" charset="2"/>
              </a:rPr>
              <a:t>應用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一般</a:t>
            </a:r>
            <a:r>
              <a:rPr lang="en-US" altLang="zh-TW" dirty="0" err="1" smtClean="0">
                <a:sym typeface="Wingdings" panose="05000000000000000000" pitchFamily="2" charset="2"/>
              </a:rPr>
              <a:t>iterable</a:t>
            </a:r>
            <a:r>
              <a:rPr lang="zh-TW" altLang="en-US" dirty="0" smtClean="0">
                <a:sym typeface="Wingdings" panose="05000000000000000000" pitchFamily="2" charset="2"/>
              </a:rPr>
              <a:t>物件用</a:t>
            </a:r>
            <a:r>
              <a:rPr lang="en-US" altLang="zh-TW" dirty="0" smtClean="0">
                <a:sym typeface="Wingdings" panose="05000000000000000000" pitchFamily="2" charset="2"/>
              </a:rPr>
              <a:t>for</a:t>
            </a:r>
            <a:r>
              <a:rPr lang="zh-TW" altLang="en-US" dirty="0" smtClean="0">
                <a:sym typeface="Wingdings" panose="05000000000000000000" pitchFamily="2" charset="2"/>
              </a:rPr>
              <a:t>迴圈進行運算時無法知道每個元素的索引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編號、順序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的。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用</a:t>
            </a:r>
            <a:r>
              <a:rPr lang="en-US" altLang="zh-TW" dirty="0">
                <a:sym typeface="Wingdings" panose="05000000000000000000" pitchFamily="2" charset="2"/>
              </a:rPr>
              <a:t>enumerate</a:t>
            </a:r>
            <a:r>
              <a:rPr lang="zh-TW" altLang="en-US" dirty="0">
                <a:sym typeface="Wingdings" panose="05000000000000000000" pitchFamily="2" charset="2"/>
              </a:rPr>
              <a:t>可以建立起這樣的資訊</a:t>
            </a:r>
            <a:r>
              <a:rPr lang="zh-TW" altLang="en-US" dirty="0" smtClean="0">
                <a:sym typeface="Wingdings" panose="05000000000000000000" pitchFamily="2" charset="2"/>
              </a:rPr>
              <a:t>，方便應用。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Example06_05</a:t>
            </a:r>
            <a:r>
              <a:rPr lang="zh-TW" altLang="en-US" dirty="0" smtClean="0"/>
              <a:t>可以試著用</a:t>
            </a:r>
            <a:r>
              <a:rPr lang="en-US" altLang="zh-TW" dirty="0" smtClean="0"/>
              <a:t>enumerate</a:t>
            </a:r>
            <a:r>
              <a:rPr lang="zh-TW" altLang="en-US" dirty="0" smtClean="0"/>
              <a:t>取出運算結果。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61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宣告</a:t>
            </a:r>
            <a:r>
              <a:rPr lang="zh-TW" altLang="en-US" b="1" dirty="0">
                <a:solidFill>
                  <a:srgbClr val="FF0000"/>
                </a:solidFill>
              </a:rPr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因為串列可以動態改變大小、增減元素，因此不需像陣列要預先宣告大小。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  <a:r>
              <a:rPr lang="zh-TW" altLang="en-US" dirty="0" smtClean="0"/>
              <a:t>，空的，以後再增加即可</a:t>
            </a:r>
            <a:endParaRPr lang="en-US" altLang="zh-TW" dirty="0" smtClean="0"/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b="1" u="sng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 10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/>
              <a:t>10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/>
              <a:t>10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" y="2160589"/>
            <a:ext cx="677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3504</TotalTime>
  <Words>3899</Words>
  <Application>Microsoft Office PowerPoint</Application>
  <PresentationFormat>寬螢幕</PresentationFormat>
  <Paragraphs>788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微軟正黑體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常用list函數</vt:lpstr>
      <vt:lpstr>範例二 計算五個數的總和、平均</vt:lpstr>
      <vt:lpstr>範例二參考程式碼</vt:lpstr>
      <vt:lpstr>範例三 找最大值最小值</vt:lpstr>
      <vt:lpstr>範例三參考程式碼</vt:lpstr>
      <vt:lpstr>練習一 輸入整數求各個位數之倒序</vt:lpstr>
      <vt:lpstr>如何取出各個位數的數字?</vt:lpstr>
      <vt:lpstr>練習一參考程式碼</vt:lpstr>
      <vt:lpstr>挑戰題： 1/19化為小數後的第n位數是多少？</vt:lpstr>
      <vt:lpstr>串列生成式(1/2) list generator</vt:lpstr>
      <vt:lpstr>串列生成式(2/2) list generator</vt:lpstr>
      <vt:lpstr>範例四 用排除法(用陣列)找N以內之質數</vt:lpstr>
      <vt:lpstr>範例四思考提示</vt:lpstr>
      <vt:lpstr>範例四參考程式碼</vt:lpstr>
      <vt:lpstr>串列分割 list slices</vt:lpstr>
      <vt:lpstr>範例五 list slices</vt:lpstr>
      <vt:lpstr>多維串列(二維以上)</vt:lpstr>
      <vt:lpstr>多維串列(一)</vt:lpstr>
      <vt:lpstr>多維串列(二)</vt:lpstr>
      <vt:lpstr>PowerPoint 簡報</vt:lpstr>
      <vt:lpstr>Python多維串列的宣告 以二維串列為例</vt:lpstr>
      <vt:lpstr>練習二 成績表輸出</vt:lpstr>
      <vt:lpstr>練習二參考程式碼</vt:lpstr>
      <vt:lpstr>不對稱陣列</vt:lpstr>
      <vt:lpstr>不對稱陣列，不完整陣列</vt:lpstr>
      <vt:lpstr>不對稱陣列，不完整陣列</vt:lpstr>
      <vt:lpstr>範例六 Pascal三角形</vt:lpstr>
      <vt:lpstr>範例六參考程式碼 輸出要改進！</vt:lpstr>
      <vt:lpstr>挑戰題： 有多少組合？</vt:lpstr>
      <vt:lpstr>挑戰題：  64. Minimum Path Sum</vt:lpstr>
      <vt:lpstr>挑戰題：  53. Maximum Subarray</vt:lpstr>
      <vt:lpstr>53. Maximum Subarray(續) </vt:lpstr>
      <vt:lpstr>enumerate(列舉)</vt:lpstr>
      <vt:lpstr>enumerate(列舉)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100</cp:revision>
  <dcterms:created xsi:type="dcterms:W3CDTF">2020-11-15T08:32:50Z</dcterms:created>
  <dcterms:modified xsi:type="dcterms:W3CDTF">2021-06-27T09:13:14Z</dcterms:modified>
</cp:coreProperties>
</file>