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3"/>
  </p:notesMasterIdLst>
  <p:sldIdLst>
    <p:sldId id="256" r:id="rId2"/>
    <p:sldId id="279" r:id="rId3"/>
    <p:sldId id="257" r:id="rId4"/>
    <p:sldId id="258" r:id="rId5"/>
    <p:sldId id="259" r:id="rId6"/>
    <p:sldId id="260" r:id="rId7"/>
    <p:sldId id="315" r:id="rId8"/>
    <p:sldId id="276" r:id="rId9"/>
    <p:sldId id="261" r:id="rId10"/>
    <p:sldId id="262" r:id="rId11"/>
    <p:sldId id="263" r:id="rId12"/>
    <p:sldId id="264" r:id="rId13"/>
    <p:sldId id="312" r:id="rId14"/>
    <p:sldId id="275" r:id="rId15"/>
    <p:sldId id="266" r:id="rId16"/>
    <p:sldId id="316" r:id="rId17"/>
    <p:sldId id="265" r:id="rId18"/>
    <p:sldId id="267" r:id="rId19"/>
    <p:sldId id="270" r:id="rId20"/>
    <p:sldId id="269" r:id="rId21"/>
    <p:sldId id="271" r:id="rId22"/>
    <p:sldId id="268" r:id="rId23"/>
    <p:sldId id="272" r:id="rId24"/>
    <p:sldId id="273" r:id="rId25"/>
    <p:sldId id="274" r:id="rId26"/>
    <p:sldId id="311" r:id="rId27"/>
    <p:sldId id="277" r:id="rId28"/>
    <p:sldId id="278" r:id="rId29"/>
    <p:sldId id="281" r:id="rId30"/>
    <p:sldId id="282" r:id="rId31"/>
    <p:sldId id="308" r:id="rId32"/>
    <p:sldId id="283" r:id="rId33"/>
    <p:sldId id="309" r:id="rId34"/>
    <p:sldId id="284" r:id="rId35"/>
    <p:sldId id="310" r:id="rId36"/>
    <p:sldId id="285" r:id="rId37"/>
    <p:sldId id="286" r:id="rId38"/>
    <p:sldId id="287" r:id="rId39"/>
    <p:sldId id="289" r:id="rId40"/>
    <p:sldId id="290" r:id="rId41"/>
    <p:sldId id="291" r:id="rId42"/>
    <p:sldId id="292" r:id="rId43"/>
    <p:sldId id="293" r:id="rId44"/>
    <p:sldId id="300" r:id="rId45"/>
    <p:sldId id="303" r:id="rId46"/>
    <p:sldId id="304" r:id="rId47"/>
    <p:sldId id="305" r:id="rId48"/>
    <p:sldId id="306" r:id="rId49"/>
    <p:sldId id="313" r:id="rId50"/>
    <p:sldId id="288" r:id="rId51"/>
    <p:sldId id="294" r:id="rId52"/>
    <p:sldId id="295" r:id="rId53"/>
    <p:sldId id="296" r:id="rId54"/>
    <p:sldId id="297" r:id="rId55"/>
    <p:sldId id="280" r:id="rId56"/>
    <p:sldId id="298" r:id="rId57"/>
    <p:sldId id="299" r:id="rId58"/>
    <p:sldId id="301" r:id="rId59"/>
    <p:sldId id="302" r:id="rId60"/>
    <p:sldId id="314" r:id="rId61"/>
    <p:sldId id="307" r:id="rId6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3041"/>
    <a:srgbClr val="92278F"/>
    <a:srgbClr val="E6A118"/>
    <a:srgbClr val="FF990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77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9F076-822F-4A1E-B104-9D9E5204E598}" type="datetimeFigureOut">
              <a:rPr lang="zh-TW" altLang="en-US" smtClean="0"/>
              <a:t>2021/11/20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CC2AA-C655-4FBA-B43A-1E0EEB3314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022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94790" y="59809"/>
            <a:ext cx="4556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投影片下載網址：https://reurl.cc/gzoEYb</a:t>
            </a:r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microsoft.com/office/2007/relationships/hdphoto" Target="../media/hdphoto3.wdp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4800" dirty="0" smtClean="0"/>
              <a:t>邏輯思考訓練題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39899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就是要你好好想！</a:t>
            </a:r>
            <a:endParaRPr lang="en-US" altLang="zh-TW" dirty="0" smtClean="0"/>
          </a:p>
          <a:p>
            <a:r>
              <a:rPr lang="zh-TW" altLang="en-US" dirty="0" smtClean="0"/>
              <a:t>劉</a:t>
            </a:r>
            <a:r>
              <a:rPr lang="zh-TW" altLang="en-US" dirty="0"/>
              <a:t>崇汎</a:t>
            </a:r>
            <a:endParaRPr lang="en-US" altLang="zh-TW" dirty="0" smtClean="0"/>
          </a:p>
          <a:p>
            <a:fld id="{4805910D-2C61-424F-80CE-807290CF0E1E}" type="datetime4">
              <a:rPr lang="zh-TW" altLang="zh-TW"/>
              <a:pPr/>
              <a:t>110年11月20日星期六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4480" y="87801"/>
            <a:ext cx="4556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投影片下載網址：https://reurl.cc/gzoEYb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252" y="559253"/>
            <a:ext cx="1868261" cy="186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橫衝直撞的皇后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西洋棋</a:t>
            </a:r>
            <a:r>
              <a:rPr lang="zh-TW" altLang="en-US" dirty="0" smtClean="0"/>
              <a:t>中的皇后</a:t>
            </a:r>
            <a:r>
              <a:rPr lang="zh-TW" altLang="en-US" dirty="0"/>
              <a:t>。她可以循垂直、水平、或對角線的方向隨她走幾格，如下圖 </a:t>
            </a:r>
            <a:r>
              <a:rPr lang="en-US" altLang="zh-TW" dirty="0"/>
              <a:t>(</a:t>
            </a:r>
            <a:r>
              <a:rPr lang="zh-TW" altLang="en-US" dirty="0"/>
              <a:t>黑點表示皇后可以</a:t>
            </a:r>
            <a:r>
              <a:rPr lang="zh-TW" altLang="en-US" dirty="0">
                <a:solidFill>
                  <a:srgbClr val="FF0000"/>
                </a:solidFill>
              </a:rPr>
              <a:t>一步走到</a:t>
            </a:r>
            <a:r>
              <a:rPr lang="zh-TW" altLang="en-US" dirty="0"/>
              <a:t>的格子</a:t>
            </a:r>
            <a:r>
              <a:rPr lang="en-US" altLang="zh-TW" dirty="0"/>
              <a:t>)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zh-TW" altLang="en-US" dirty="0"/>
              <a:t>給你兩個</a:t>
            </a:r>
            <a:r>
              <a:rPr lang="zh-TW" altLang="en-US" dirty="0" smtClean="0"/>
              <a:t>座標</a:t>
            </a:r>
            <a:r>
              <a:rPr lang="en-US" altLang="zh-TW" dirty="0" smtClean="0"/>
              <a:t>(</a:t>
            </a:r>
            <a:r>
              <a:rPr lang="zh-TW" altLang="en-US" dirty="0" smtClean="0"/>
              <a:t>起點終點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，請幫忙計算皇后可以幾步走到？</a:t>
            </a:r>
            <a:endParaRPr lang="en-US" altLang="zh-TW" dirty="0" smtClean="0"/>
          </a:p>
          <a:p>
            <a:r>
              <a:rPr lang="zh-TW" altLang="en-US" dirty="0"/>
              <a:t>輸入：兩個座標</a:t>
            </a:r>
            <a:r>
              <a:rPr lang="en-US" altLang="zh-TW" dirty="0" smtClean="0"/>
              <a:t>x1,y1, x2,y2(1~8)</a:t>
            </a:r>
          </a:p>
          <a:p>
            <a:r>
              <a:rPr lang="zh-TW" altLang="en-US" dirty="0"/>
              <a:t>輸出：</a:t>
            </a:r>
            <a:r>
              <a:rPr lang="en-US" altLang="zh-TW" dirty="0" smtClean="0"/>
              <a:t>?</a:t>
            </a:r>
            <a:r>
              <a:rPr lang="zh-TW" altLang="en-US" dirty="0" smtClean="0"/>
              <a:t>步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958536"/>
              </p:ext>
            </p:extLst>
          </p:nvPr>
        </p:nvGraphicFramePr>
        <p:xfrm>
          <a:off x="6934929" y="2604450"/>
          <a:ext cx="3704256" cy="3751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584">
                  <a:extLst>
                    <a:ext uri="{9D8B030D-6E8A-4147-A177-3AD203B41FA5}">
                      <a16:colId xmlns:a16="http://schemas.microsoft.com/office/drawing/2014/main" val="3420356827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033754219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441422203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332651241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649536805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7612103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7984943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28014635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636370822"/>
                    </a:ext>
                  </a:extLst>
                </a:gridCol>
              </a:tblGrid>
              <a:tr h="41678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481933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946251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002648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391797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897184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879864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372919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124720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874121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0700" y="4296918"/>
            <a:ext cx="172714" cy="301245"/>
          </a:xfrm>
          <a:prstGeom prst="rect">
            <a:avLst/>
          </a:prstGeom>
        </p:spPr>
      </p:pic>
      <p:sp>
        <p:nvSpPr>
          <p:cNvPr id="6" name="五角星形 5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五角星形 9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77334" y="4364499"/>
            <a:ext cx="6096000" cy="10874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TW" altLang="en-US" sz="1600" dirty="0">
                <a:solidFill>
                  <a:srgbClr val="C00000"/>
                </a:solidFill>
              </a:rPr>
              <a:t>情況一：在黑點上</a:t>
            </a:r>
            <a:r>
              <a:rPr lang="en-US" altLang="zh-TW" sz="1600" dirty="0">
                <a:solidFill>
                  <a:srgbClr val="C00000"/>
                </a:solidFill>
                <a:sym typeface="Wingdings" panose="05000000000000000000" pitchFamily="2" charset="2"/>
              </a:rPr>
              <a:t></a:t>
            </a:r>
            <a:r>
              <a:rPr lang="en-US" altLang="zh-TW" sz="1600" dirty="0">
                <a:solidFill>
                  <a:srgbClr val="C00000"/>
                </a:solidFill>
              </a:rPr>
              <a:t>1</a:t>
            </a:r>
            <a:r>
              <a:rPr lang="zh-TW" altLang="en-US" sz="1600" dirty="0">
                <a:solidFill>
                  <a:srgbClr val="C00000"/>
                </a:solidFill>
              </a:rPr>
              <a:t>步</a:t>
            </a:r>
            <a:endParaRPr lang="en-US" altLang="zh-TW" sz="1600" dirty="0">
              <a:solidFill>
                <a:srgbClr val="C00000"/>
              </a:solidFill>
            </a:endParaRP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TW" altLang="en-US" sz="1600" dirty="0">
                <a:solidFill>
                  <a:srgbClr val="C00000"/>
                </a:solidFill>
              </a:rPr>
              <a:t>情況二：在黑點外</a:t>
            </a:r>
            <a:r>
              <a:rPr lang="en-US" altLang="zh-TW" sz="1600" dirty="0">
                <a:solidFill>
                  <a:srgbClr val="C00000"/>
                </a:solidFill>
                <a:sym typeface="Wingdings" panose="05000000000000000000" pitchFamily="2" charset="2"/>
              </a:rPr>
              <a:t></a:t>
            </a:r>
            <a:r>
              <a:rPr lang="en-US" altLang="zh-TW" sz="1600" dirty="0">
                <a:solidFill>
                  <a:srgbClr val="C00000"/>
                </a:solidFill>
              </a:rPr>
              <a:t>2</a:t>
            </a:r>
            <a:r>
              <a:rPr lang="zh-TW" altLang="en-US" sz="1600" dirty="0">
                <a:solidFill>
                  <a:srgbClr val="C00000"/>
                </a:solidFill>
              </a:rPr>
              <a:t>步</a:t>
            </a:r>
            <a:endParaRPr lang="en-US" altLang="zh-TW" sz="1600" dirty="0">
              <a:solidFill>
                <a:srgbClr val="C00000"/>
              </a:solidFill>
            </a:endParaRP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TW" altLang="en-US" sz="1600" dirty="0">
                <a:solidFill>
                  <a:srgbClr val="C00000"/>
                </a:solidFill>
              </a:rPr>
              <a:t>情況三：同一點</a:t>
            </a:r>
            <a:r>
              <a:rPr lang="en-US" altLang="zh-TW" sz="1600" dirty="0">
                <a:solidFill>
                  <a:srgbClr val="C00000"/>
                </a:solidFill>
                <a:sym typeface="Wingdings" panose="05000000000000000000" pitchFamily="2" charset="2"/>
              </a:rPr>
              <a:t></a:t>
            </a:r>
            <a:r>
              <a:rPr lang="en-US" altLang="zh-TW" sz="1600" dirty="0">
                <a:solidFill>
                  <a:srgbClr val="C00000"/>
                </a:solidFill>
              </a:rPr>
              <a:t>0</a:t>
            </a:r>
            <a:r>
              <a:rPr lang="zh-TW" altLang="en-US" sz="1600" dirty="0">
                <a:solidFill>
                  <a:srgbClr val="C00000"/>
                </a:solidFill>
              </a:rPr>
              <a:t>步</a:t>
            </a:r>
          </a:p>
        </p:txBody>
      </p:sp>
    </p:spTree>
    <p:extLst>
      <p:ext uri="{BB962C8B-B14F-4D97-AF65-F5344CB8AC3E}">
        <p14:creationId xmlns:p14="http://schemas.microsoft.com/office/powerpoint/2010/main" val="1320964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時針分針差幾度？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給你幾點幾分如</a:t>
            </a:r>
            <a:r>
              <a:rPr lang="en-US" altLang="zh-TW" dirty="0" smtClean="0"/>
              <a:t>9:10</a:t>
            </a:r>
            <a:r>
              <a:rPr lang="zh-TW" altLang="en-US" dirty="0" smtClean="0"/>
              <a:t>，請算出時針分針的夾角是幾度？</a:t>
            </a:r>
            <a:r>
              <a:rPr lang="en-US" altLang="zh-TW" dirty="0" smtClean="0"/>
              <a:t>(</a:t>
            </a:r>
            <a:r>
              <a:rPr lang="zh-TW" altLang="en-US" dirty="0" smtClean="0"/>
              <a:t>小於等於</a:t>
            </a:r>
            <a:r>
              <a:rPr lang="en-US" altLang="zh-TW" dirty="0" smtClean="0"/>
              <a:t>180</a:t>
            </a:r>
            <a:r>
              <a:rPr lang="zh-TW" altLang="en-US" dirty="0" smtClean="0"/>
              <a:t>度，非負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h:m</a:t>
            </a:r>
          </a:p>
          <a:p>
            <a:r>
              <a:rPr lang="zh-TW" altLang="en-US" dirty="0"/>
              <a:t>輸出：</a:t>
            </a:r>
            <a:r>
              <a:rPr lang="en-US" altLang="zh-TW" dirty="0"/>
              <a:t>n</a:t>
            </a:r>
            <a:r>
              <a:rPr lang="zh-TW" altLang="en-US" dirty="0" smtClean="0"/>
              <a:t>度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時針每分鐘走幾度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分針每分鐘走</a:t>
            </a:r>
            <a:r>
              <a:rPr lang="zh-TW" altLang="en-US" dirty="0" smtClean="0"/>
              <a:t>幾度？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相差幾度？超過</a:t>
            </a:r>
            <a:r>
              <a:rPr lang="en-US" altLang="zh-TW" dirty="0" smtClean="0"/>
              <a:t>180</a:t>
            </a:r>
            <a:r>
              <a:rPr lang="zh-TW" altLang="en-US" dirty="0" smtClean="0"/>
              <a:t>度怎麼辦？</a:t>
            </a:r>
            <a:endParaRPr lang="en-US" altLang="zh-TW" dirty="0" smtClean="0"/>
          </a:p>
        </p:txBody>
      </p:sp>
      <p:pic>
        <p:nvPicPr>
          <p:cNvPr id="2050" name="Picture 2" descr="國民小學一年級學生數學學習教材一、看時鐘寫出幾點。 ⑷ ⑸ ⑹ 看時鐘回答問題，星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502" y="2769150"/>
            <a:ext cx="2818883" cy="281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五角星形 4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96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小明想要摺四隻紙鶴，需要四張正方型的紙，現在有長寬為</a:t>
            </a:r>
            <a:r>
              <a:rPr lang="en-US" altLang="zh-TW" dirty="0" err="1" smtClean="0"/>
              <a:t>w,h</a:t>
            </a:r>
            <a:r>
              <a:rPr lang="zh-TW" altLang="en-US" dirty="0" smtClean="0"/>
              <a:t>的紙一張，請問切成四張最大正方形的邊長是多少？</a:t>
            </a:r>
            <a:endParaRPr lang="en-US" altLang="zh-TW" dirty="0" smtClean="0"/>
          </a:p>
          <a:p>
            <a:r>
              <a:rPr lang="zh-TW" altLang="en-US" dirty="0" smtClean="0"/>
              <a:t>輸入</a:t>
            </a:r>
            <a:r>
              <a:rPr lang="en-US" altLang="zh-TW" dirty="0" smtClean="0"/>
              <a:t>:</a:t>
            </a:r>
            <a:r>
              <a:rPr lang="zh-TW" altLang="en-US" dirty="0" smtClean="0"/>
              <a:t>長與寬</a:t>
            </a:r>
            <a:endParaRPr lang="en-US" altLang="zh-TW" dirty="0" smtClean="0"/>
          </a:p>
          <a:p>
            <a:r>
              <a:rPr lang="zh-TW" altLang="en-US" dirty="0"/>
              <a:t>輸出：正方形邊</a:t>
            </a:r>
            <a:r>
              <a:rPr lang="zh-TW" altLang="en-US" dirty="0" smtClean="0"/>
              <a:t>長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分割成四張只有兩種做法</a:t>
            </a:r>
            <a:endParaRPr lang="en-US" altLang="zh-TW" dirty="0" smtClean="0"/>
          </a:p>
          <a:p>
            <a:pPr lvl="1"/>
            <a:r>
              <a:rPr lang="zh-TW" altLang="en-US" dirty="0"/>
              <a:t>兩種</a:t>
            </a:r>
            <a:r>
              <a:rPr lang="zh-TW" altLang="en-US" dirty="0" smtClean="0"/>
              <a:t>做法分別算，看誰算出來大？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摺紙鶴</a:t>
            </a:r>
            <a:endParaRPr lang="zh-TW" altLang="en-US" dirty="0"/>
          </a:p>
        </p:txBody>
      </p:sp>
      <p:grpSp>
        <p:nvGrpSpPr>
          <p:cNvPr id="22" name="群組 21"/>
          <p:cNvGrpSpPr/>
          <p:nvPr/>
        </p:nvGrpSpPr>
        <p:grpSpPr>
          <a:xfrm>
            <a:off x="6212078" y="3151370"/>
            <a:ext cx="2370894" cy="1364488"/>
            <a:chOff x="6215992" y="2670048"/>
            <a:chExt cx="2370894" cy="1364488"/>
          </a:xfrm>
        </p:grpSpPr>
        <p:sp>
          <p:nvSpPr>
            <p:cNvPr id="21" name="矩形 20"/>
            <p:cNvSpPr/>
            <p:nvPr/>
          </p:nvSpPr>
          <p:spPr>
            <a:xfrm>
              <a:off x="6215992" y="2670048"/>
              <a:ext cx="2366980" cy="1364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219906" y="2670048"/>
              <a:ext cx="589788" cy="557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809694" y="2670048"/>
              <a:ext cx="589788" cy="557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7399482" y="2670048"/>
              <a:ext cx="589788" cy="557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7997098" y="2670048"/>
              <a:ext cx="589788" cy="557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6212078" y="4869918"/>
            <a:ext cx="2366980" cy="1364488"/>
            <a:chOff x="6215992" y="4346956"/>
            <a:chExt cx="2366980" cy="1364488"/>
          </a:xfrm>
        </p:grpSpPr>
        <p:sp>
          <p:nvSpPr>
            <p:cNvPr id="17" name="矩形 16"/>
            <p:cNvSpPr/>
            <p:nvPr/>
          </p:nvSpPr>
          <p:spPr>
            <a:xfrm>
              <a:off x="6215992" y="4346956"/>
              <a:ext cx="2366980" cy="1364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219906" y="4346956"/>
              <a:ext cx="709214" cy="682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6219906" y="5029200"/>
              <a:ext cx="709214" cy="682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929120" y="4346956"/>
              <a:ext cx="709214" cy="682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929120" y="5029200"/>
              <a:ext cx="709214" cy="682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右大括弧 23"/>
          <p:cNvSpPr/>
          <p:nvPr/>
        </p:nvSpPr>
        <p:spPr>
          <a:xfrm>
            <a:off x="8723688" y="3151370"/>
            <a:ext cx="300528" cy="136448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9077302" y="36489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h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6" name="右大括弧 25"/>
          <p:cNvSpPr/>
          <p:nvPr/>
        </p:nvSpPr>
        <p:spPr>
          <a:xfrm>
            <a:off x="8783886" y="4869918"/>
            <a:ext cx="300528" cy="136448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9109156" y="536749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h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8" name="右大括弧 27"/>
          <p:cNvSpPr/>
          <p:nvPr/>
        </p:nvSpPr>
        <p:spPr>
          <a:xfrm rot="16200000">
            <a:off x="7295038" y="1784095"/>
            <a:ext cx="201059" cy="236698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7239915" y="252070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w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五角星形 29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五角星形 30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五角星形 31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五角星形 32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五角星形 33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26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今年是閏年嗎？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公元年分非</a:t>
            </a:r>
            <a:r>
              <a:rPr lang="en-US" altLang="zh-TW" dirty="0"/>
              <a:t>4</a:t>
            </a:r>
            <a:r>
              <a:rPr lang="zh-TW" altLang="en-US" dirty="0"/>
              <a:t>的倍數，為平年。</a:t>
            </a:r>
          </a:p>
          <a:p>
            <a:r>
              <a:rPr lang="zh-TW" altLang="en-US" dirty="0"/>
              <a:t>公元年分為</a:t>
            </a:r>
            <a:r>
              <a:rPr lang="en-US" altLang="zh-TW" dirty="0"/>
              <a:t>4</a:t>
            </a:r>
            <a:r>
              <a:rPr lang="zh-TW" altLang="en-US" dirty="0"/>
              <a:t>的倍數但非</a:t>
            </a:r>
            <a:r>
              <a:rPr lang="en-US" altLang="zh-TW" dirty="0"/>
              <a:t>100</a:t>
            </a:r>
            <a:r>
              <a:rPr lang="zh-TW" altLang="en-US" dirty="0"/>
              <a:t>的倍數，</a:t>
            </a:r>
            <a:r>
              <a:rPr lang="zh-TW" altLang="en-US" b="1" dirty="0"/>
              <a:t>為閏年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公元年分為</a:t>
            </a:r>
            <a:r>
              <a:rPr lang="en-US" altLang="zh-TW" dirty="0"/>
              <a:t>100</a:t>
            </a:r>
            <a:r>
              <a:rPr lang="zh-TW" altLang="en-US" dirty="0"/>
              <a:t>的倍數但非</a:t>
            </a:r>
            <a:r>
              <a:rPr lang="en-US" altLang="zh-TW" dirty="0"/>
              <a:t>400</a:t>
            </a:r>
            <a:r>
              <a:rPr lang="zh-TW" altLang="en-US" dirty="0"/>
              <a:t>的倍數，為平年。</a:t>
            </a:r>
          </a:p>
          <a:p>
            <a:r>
              <a:rPr lang="zh-TW" altLang="en-US" dirty="0"/>
              <a:t>公元年分為</a:t>
            </a:r>
            <a:r>
              <a:rPr lang="en-US" altLang="zh-TW" dirty="0"/>
              <a:t>400</a:t>
            </a:r>
            <a:r>
              <a:rPr lang="zh-TW" altLang="en-US" dirty="0"/>
              <a:t>的倍數</a:t>
            </a:r>
            <a:r>
              <a:rPr lang="zh-TW" altLang="en-US" b="1" dirty="0"/>
              <a:t>為閏年</a:t>
            </a:r>
            <a:r>
              <a:rPr lang="zh-TW" altLang="en-US" dirty="0"/>
              <a:t>。</a:t>
            </a:r>
          </a:p>
          <a:p>
            <a:endParaRPr lang="zh-TW" altLang="en-US" dirty="0"/>
          </a:p>
        </p:txBody>
      </p:sp>
      <p:sp>
        <p:nvSpPr>
          <p:cNvPr id="4" name="五角星形 3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五角星形 10"/>
          <p:cNvSpPr/>
          <p:nvPr/>
        </p:nvSpPr>
        <p:spPr>
          <a:xfrm>
            <a:off x="1216491" y="1265335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884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迴圈</a:t>
            </a:r>
            <a:r>
              <a:rPr lang="zh-TW" altLang="en-US" dirty="0"/>
              <a:t>練習題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068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N!</a:t>
            </a:r>
            <a:r>
              <a:rPr lang="zh-TW" altLang="en-US" dirty="0" smtClean="0"/>
              <a:t>有</a:t>
            </a:r>
            <a:r>
              <a:rPr lang="zh-TW" altLang="en-US" dirty="0"/>
              <a:t>幾個</a:t>
            </a:r>
            <a:r>
              <a:rPr lang="en-US" altLang="zh-TW" dirty="0"/>
              <a:t>0?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給一個正整數</a:t>
            </a:r>
            <a:r>
              <a:rPr lang="en-US" altLang="zh-TW" dirty="0" smtClean="0"/>
              <a:t>n</a:t>
            </a:r>
            <a:r>
              <a:rPr lang="zh-TW" altLang="en-US" dirty="0" smtClean="0"/>
              <a:t>，請計算</a:t>
            </a:r>
            <a:r>
              <a:rPr lang="en-US" altLang="zh-TW" dirty="0" smtClean="0"/>
              <a:t>n!</a:t>
            </a:r>
            <a:r>
              <a:rPr lang="zh-TW" altLang="en-US" dirty="0" smtClean="0"/>
              <a:t>最後面有幾個</a:t>
            </a:r>
            <a:r>
              <a:rPr lang="en-US" altLang="zh-TW" dirty="0" smtClean="0"/>
              <a:t>0?</a:t>
            </a:r>
          </a:p>
          <a:p>
            <a:r>
              <a:rPr lang="en-US" altLang="zh-TW" dirty="0" smtClean="0"/>
              <a:t>N!=1x2x3x….</a:t>
            </a:r>
            <a:r>
              <a:rPr lang="en-US" altLang="zh-TW" dirty="0" err="1" smtClean="0"/>
              <a:t>xN</a:t>
            </a:r>
            <a:endParaRPr lang="en-US" altLang="zh-TW" dirty="0" smtClean="0"/>
          </a:p>
          <a:p>
            <a:r>
              <a:rPr lang="zh-TW" altLang="en-US" dirty="0"/>
              <a:t>輸入：正整數</a:t>
            </a:r>
            <a:r>
              <a:rPr lang="en-US" altLang="zh-TW" dirty="0" smtClean="0"/>
              <a:t>N</a:t>
            </a:r>
          </a:p>
          <a:p>
            <a:r>
              <a:rPr lang="zh-TW" altLang="en-US" dirty="0"/>
              <a:t>輸出：</a:t>
            </a:r>
            <a:r>
              <a:rPr lang="zh-TW" altLang="en-US" dirty="0" smtClean="0"/>
              <a:t>數字</a:t>
            </a:r>
            <a:r>
              <a:rPr lang="en-US" altLang="zh-TW" dirty="0" smtClean="0"/>
              <a:t>(</a:t>
            </a:r>
            <a:r>
              <a:rPr lang="zh-TW" altLang="en-US" dirty="0" smtClean="0"/>
              <a:t>幾個</a:t>
            </a:r>
            <a:r>
              <a:rPr lang="en-US" altLang="zh-TW" dirty="0" smtClean="0"/>
              <a:t>0)</a:t>
            </a:r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真的乘</a:t>
            </a:r>
            <a:r>
              <a:rPr lang="zh-TW" altLang="en-US" dirty="0" smtClean="0"/>
              <a:t>下去，再去算後面的 </a:t>
            </a:r>
            <a:r>
              <a:rPr lang="en-US" altLang="zh-TW" dirty="0" smtClean="0"/>
              <a:t>0 ??!!(</a:t>
            </a:r>
            <a:r>
              <a:rPr lang="zh-TW" altLang="en-US" dirty="0" smtClean="0"/>
              <a:t>數字超超超</a:t>
            </a:r>
            <a:r>
              <a:rPr lang="en-US" altLang="zh-TW" dirty="0" smtClean="0"/>
              <a:t>….</a:t>
            </a:r>
            <a:r>
              <a:rPr lang="zh-TW" altLang="en-US" dirty="0" smtClean="0"/>
              <a:t>大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怎麼樣才會有 </a:t>
            </a:r>
            <a:r>
              <a:rPr lang="en-US" altLang="zh-TW" dirty="0"/>
              <a:t>0 </a:t>
            </a:r>
            <a:r>
              <a:rPr lang="zh-TW" altLang="en-US" dirty="0"/>
              <a:t>出現在後面？</a:t>
            </a:r>
          </a:p>
        </p:txBody>
      </p:sp>
      <p:sp>
        <p:nvSpPr>
          <p:cNvPr id="4" name="五角星形 3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82578"/>
              </p:ext>
            </p:extLst>
          </p:nvPr>
        </p:nvGraphicFramePr>
        <p:xfrm>
          <a:off x="4702048" y="2539322"/>
          <a:ext cx="5539230" cy="962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923">
                  <a:extLst>
                    <a:ext uri="{9D8B030D-6E8A-4147-A177-3AD203B41FA5}">
                      <a16:colId xmlns:a16="http://schemas.microsoft.com/office/drawing/2014/main" val="2552667009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682431504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3182136218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1184527365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4166048369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1972450767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2166540629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4280557710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753118113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3017516941"/>
                    </a:ext>
                  </a:extLst>
                </a:gridCol>
              </a:tblGrid>
              <a:tr h="48141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406576"/>
                  </a:ext>
                </a:extLst>
              </a:tr>
              <a:tr h="481415"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630272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653204"/>
              </p:ext>
            </p:extLst>
          </p:nvPr>
        </p:nvGraphicFramePr>
        <p:xfrm>
          <a:off x="4702048" y="4575386"/>
          <a:ext cx="5539230" cy="1121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923">
                  <a:extLst>
                    <a:ext uri="{9D8B030D-6E8A-4147-A177-3AD203B41FA5}">
                      <a16:colId xmlns:a16="http://schemas.microsoft.com/office/drawing/2014/main" val="2552667009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682431504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3182136218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1184527365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4166048369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1972450767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2166540629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4280557710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753118113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3017516941"/>
                    </a:ext>
                  </a:extLst>
                </a:gridCol>
              </a:tblGrid>
              <a:tr h="48141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406576"/>
                  </a:ext>
                </a:extLst>
              </a:tr>
              <a:tr h="481415"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5x5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630272"/>
                  </a:ext>
                </a:extLst>
              </a:tr>
            </a:tbl>
          </a:graphicData>
        </a:graphic>
      </p:graphicFrame>
      <p:sp>
        <p:nvSpPr>
          <p:cNvPr id="11" name="五角星形 10"/>
          <p:cNvSpPr/>
          <p:nvPr/>
        </p:nvSpPr>
        <p:spPr>
          <a:xfrm>
            <a:off x="1242906" y="1275515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五角星形 11"/>
          <p:cNvSpPr/>
          <p:nvPr/>
        </p:nvSpPr>
        <p:spPr>
          <a:xfrm>
            <a:off x="161814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858429" y="886632"/>
            <a:ext cx="36070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1x2x3x4x</a:t>
            </a:r>
            <a:r>
              <a:rPr lang="en-US" altLang="zh-TW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  <a:r>
              <a:rPr lang="en-US" altLang="zh-TW" dirty="0" smtClean="0"/>
              <a:t> = 12</a:t>
            </a:r>
            <a:r>
              <a:rPr lang="en-US" altLang="zh-TW" dirty="0" smtClean="0">
                <a:solidFill>
                  <a:srgbClr val="FF0000"/>
                </a:solidFill>
              </a:rPr>
              <a:t>0</a:t>
            </a:r>
          </a:p>
          <a:p>
            <a:r>
              <a:rPr lang="en-US" altLang="zh-TW" dirty="0" smtClean="0"/>
              <a:t>1x2x3x4x5x6x7x8x9x</a:t>
            </a:r>
            <a:r>
              <a:rPr lang="en-US" altLang="zh-TW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  <a:r>
              <a:rPr lang="en-US" altLang="zh-TW" dirty="0" smtClean="0"/>
              <a:t> =36288</a:t>
            </a:r>
            <a:r>
              <a:rPr lang="en-US" altLang="zh-TW" dirty="0" smtClean="0">
                <a:solidFill>
                  <a:srgbClr val="FF0000"/>
                </a:solidFill>
              </a:rPr>
              <a:t>00</a:t>
            </a:r>
          </a:p>
          <a:p>
            <a:r>
              <a:rPr lang="en-US" altLang="zh-TW" dirty="0" smtClean="0"/>
              <a:t>1x2x3x4x…..x</a:t>
            </a:r>
            <a:r>
              <a:rPr lang="en-US" altLang="zh-TW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15</a:t>
            </a:r>
            <a:r>
              <a:rPr lang="en-US" altLang="zh-TW" dirty="0" smtClean="0"/>
              <a:t> = xxxxxxx</a:t>
            </a:r>
            <a:r>
              <a:rPr lang="en-US" altLang="zh-TW" dirty="0" smtClean="0">
                <a:solidFill>
                  <a:srgbClr val="FF0000"/>
                </a:solidFill>
              </a:rPr>
              <a:t>000</a:t>
            </a:r>
            <a:r>
              <a:rPr lang="en-US" altLang="zh-TW" dirty="0" smtClean="0"/>
              <a:t> </a:t>
            </a:r>
          </a:p>
          <a:p>
            <a:r>
              <a:rPr lang="en-US" altLang="zh-TW" dirty="0" smtClean="0"/>
              <a:t>1x2x3x……x25 = xxxxxxx</a:t>
            </a:r>
            <a:r>
              <a:rPr lang="en-US" altLang="zh-TW" dirty="0" smtClean="0">
                <a:solidFill>
                  <a:srgbClr val="FF0000"/>
                </a:solidFill>
              </a:rPr>
              <a:t>000000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31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續前題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842201" y="6099939"/>
            <a:ext cx="4213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N/5 + N/25 + N/125 + … … …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563172"/>
              </p:ext>
            </p:extLst>
          </p:nvPr>
        </p:nvGraphicFramePr>
        <p:xfrm>
          <a:off x="677334" y="1466640"/>
          <a:ext cx="1506728" cy="4530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364">
                  <a:extLst>
                    <a:ext uri="{9D8B030D-6E8A-4147-A177-3AD203B41FA5}">
                      <a16:colId xmlns:a16="http://schemas.microsoft.com/office/drawing/2014/main" val="2637010197"/>
                    </a:ext>
                  </a:extLst>
                </a:gridCol>
                <a:gridCol w="753364">
                  <a:extLst>
                    <a:ext uri="{9D8B030D-6E8A-4147-A177-3AD203B41FA5}">
                      <a16:colId xmlns:a16="http://schemas.microsoft.com/office/drawing/2014/main" val="343505357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零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07396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330515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004545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498532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33654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64906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846593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64074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01719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463238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536353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110399"/>
              </p:ext>
            </p:extLst>
          </p:nvPr>
        </p:nvGraphicFramePr>
        <p:xfrm>
          <a:off x="2576238" y="1466639"/>
          <a:ext cx="1506728" cy="4530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364">
                  <a:extLst>
                    <a:ext uri="{9D8B030D-6E8A-4147-A177-3AD203B41FA5}">
                      <a16:colId xmlns:a16="http://schemas.microsoft.com/office/drawing/2014/main" val="2637010197"/>
                    </a:ext>
                  </a:extLst>
                </a:gridCol>
                <a:gridCol w="753364">
                  <a:extLst>
                    <a:ext uri="{9D8B030D-6E8A-4147-A177-3AD203B41FA5}">
                      <a16:colId xmlns:a16="http://schemas.microsoft.com/office/drawing/2014/main" val="343505357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零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07396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330515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004545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498532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33654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64906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846593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64074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01719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463238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536353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280460"/>
              </p:ext>
            </p:extLst>
          </p:nvPr>
        </p:nvGraphicFramePr>
        <p:xfrm>
          <a:off x="4304454" y="1466638"/>
          <a:ext cx="1506728" cy="4530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364">
                  <a:extLst>
                    <a:ext uri="{9D8B030D-6E8A-4147-A177-3AD203B41FA5}">
                      <a16:colId xmlns:a16="http://schemas.microsoft.com/office/drawing/2014/main" val="2637010197"/>
                    </a:ext>
                  </a:extLst>
                </a:gridCol>
                <a:gridCol w="753364">
                  <a:extLst>
                    <a:ext uri="{9D8B030D-6E8A-4147-A177-3AD203B41FA5}">
                      <a16:colId xmlns:a16="http://schemas.microsoft.com/office/drawing/2014/main" val="343505357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零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07396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330515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004545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498532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33654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64906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846593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64074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01719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463238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536353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962793"/>
              </p:ext>
            </p:extLst>
          </p:nvPr>
        </p:nvGraphicFramePr>
        <p:xfrm>
          <a:off x="6035864" y="1466638"/>
          <a:ext cx="1506728" cy="4530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364">
                  <a:extLst>
                    <a:ext uri="{9D8B030D-6E8A-4147-A177-3AD203B41FA5}">
                      <a16:colId xmlns:a16="http://schemas.microsoft.com/office/drawing/2014/main" val="2637010197"/>
                    </a:ext>
                  </a:extLst>
                </a:gridCol>
                <a:gridCol w="753364">
                  <a:extLst>
                    <a:ext uri="{9D8B030D-6E8A-4147-A177-3AD203B41FA5}">
                      <a16:colId xmlns:a16="http://schemas.microsoft.com/office/drawing/2014/main" val="343505357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零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07396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330515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004545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498532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33654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64906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846593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64074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01719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463238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536353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44972"/>
              </p:ext>
            </p:extLst>
          </p:nvPr>
        </p:nvGraphicFramePr>
        <p:xfrm>
          <a:off x="7767274" y="1466638"/>
          <a:ext cx="1506728" cy="4530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364">
                  <a:extLst>
                    <a:ext uri="{9D8B030D-6E8A-4147-A177-3AD203B41FA5}">
                      <a16:colId xmlns:a16="http://schemas.microsoft.com/office/drawing/2014/main" val="2637010197"/>
                    </a:ext>
                  </a:extLst>
                </a:gridCol>
                <a:gridCol w="753364">
                  <a:extLst>
                    <a:ext uri="{9D8B030D-6E8A-4147-A177-3AD203B41FA5}">
                      <a16:colId xmlns:a16="http://schemas.microsoft.com/office/drawing/2014/main" val="343505357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零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07396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330515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004545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498532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33654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64906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846593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64074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01719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463238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536353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941865"/>
              </p:ext>
            </p:extLst>
          </p:nvPr>
        </p:nvGraphicFramePr>
        <p:xfrm>
          <a:off x="9580834" y="1466638"/>
          <a:ext cx="1506728" cy="4530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364">
                  <a:extLst>
                    <a:ext uri="{9D8B030D-6E8A-4147-A177-3AD203B41FA5}">
                      <a16:colId xmlns:a16="http://schemas.microsoft.com/office/drawing/2014/main" val="2637010197"/>
                    </a:ext>
                  </a:extLst>
                </a:gridCol>
                <a:gridCol w="753364">
                  <a:extLst>
                    <a:ext uri="{9D8B030D-6E8A-4147-A177-3AD203B41FA5}">
                      <a16:colId xmlns:a16="http://schemas.microsoft.com/office/drawing/2014/main" val="343505357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零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07396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330515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004545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125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498532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33654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64906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846593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64074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01719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463238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536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010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完全數</a:t>
            </a:r>
            <a:r>
              <a:rPr lang="en-US" altLang="zh-TW" dirty="0" smtClean="0"/>
              <a:t>(Perfect number)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一個整數，如果他</a:t>
            </a:r>
            <a:r>
              <a:rPr lang="zh-TW" altLang="en-US" b="1" dirty="0" smtClean="0"/>
              <a:t>除了自己以外的所有因數之和</a:t>
            </a:r>
            <a:r>
              <a:rPr lang="zh-TW" altLang="en-US" dirty="0" smtClean="0"/>
              <a:t>等於這個整數，則稱他為完全數。如果和大於整數稱為過剩數</a:t>
            </a:r>
            <a:r>
              <a:rPr lang="en-US" altLang="zh-TW" dirty="0"/>
              <a:t>(Abundant </a:t>
            </a:r>
            <a:r>
              <a:rPr lang="en-US" altLang="zh-TW" dirty="0" smtClean="0"/>
              <a:t>number)</a:t>
            </a:r>
            <a:r>
              <a:rPr lang="zh-TW" altLang="en-US" dirty="0" smtClean="0"/>
              <a:t>，若是和小於整數則稱為不足數</a:t>
            </a:r>
            <a:r>
              <a:rPr lang="en-US" altLang="zh-TW" dirty="0" smtClean="0"/>
              <a:t>(</a:t>
            </a:r>
            <a:r>
              <a:rPr lang="en-US" altLang="zh-TW" dirty="0"/>
              <a:t>Deficient </a:t>
            </a:r>
            <a:r>
              <a:rPr lang="en-US" altLang="zh-TW" dirty="0" smtClean="0"/>
              <a:t>number)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輸入：一個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輸出：完全數、過剩數、不足</a:t>
            </a:r>
            <a:r>
              <a:rPr lang="zh-TW" altLang="en-US" dirty="0" smtClean="0"/>
              <a:t>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因數</a:t>
            </a:r>
            <a:r>
              <a:rPr lang="zh-TW" altLang="en-US" dirty="0"/>
              <a:t>怎麼判斷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把所有因數加總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endParaRPr lang="en-US" altLang="zh-TW" dirty="0"/>
          </a:p>
        </p:txBody>
      </p:sp>
      <p:sp>
        <p:nvSpPr>
          <p:cNvPr id="11" name="五角星形 10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五角星形 11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五角星形 12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五角星形 13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五角星形 14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660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求最大公因數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不囉嗦，就是找兩正整數的最大公因數。</a:t>
            </a:r>
            <a:endParaRPr lang="en-US" altLang="zh-TW" dirty="0" smtClean="0"/>
          </a:p>
          <a:p>
            <a:r>
              <a:rPr lang="zh-TW" altLang="en-US" dirty="0"/>
              <a:t>輸入：兩個正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輸出：最大</a:t>
            </a:r>
            <a:r>
              <a:rPr lang="zh-TW" altLang="en-US" dirty="0" smtClean="0"/>
              <a:t>公因數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方法一</a:t>
            </a:r>
            <a:r>
              <a:rPr lang="zh-TW" altLang="en-US" dirty="0" smtClean="0"/>
              <a:t>：暴力解，把小於兩數的正整數都拿來試。</a:t>
            </a:r>
            <a:endParaRPr lang="en-US" altLang="zh-TW" dirty="0" smtClean="0"/>
          </a:p>
          <a:p>
            <a:pPr lvl="2"/>
            <a:r>
              <a:rPr lang="zh-TW" altLang="en-US" dirty="0"/>
              <a:t>太暴力太慢了！</a:t>
            </a:r>
            <a:endParaRPr lang="en-US" altLang="zh-TW" dirty="0" smtClean="0"/>
          </a:p>
          <a:p>
            <a:pPr lvl="1"/>
            <a:r>
              <a:rPr lang="zh-TW" altLang="en-US" dirty="0"/>
              <a:t>方法二：輾轉相除法</a:t>
            </a:r>
          </a:p>
        </p:txBody>
      </p:sp>
      <p:cxnSp>
        <p:nvCxnSpPr>
          <p:cNvPr id="5" name="直線接點 4"/>
          <p:cNvCxnSpPr/>
          <p:nvPr/>
        </p:nvCxnSpPr>
        <p:spPr>
          <a:xfrm flipH="1">
            <a:off x="6876288" y="2542032"/>
            <a:ext cx="18288" cy="22494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 flipH="1">
            <a:off x="7641336" y="2542032"/>
            <a:ext cx="18288" cy="22494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H="1">
            <a:off x="8457669" y="2542032"/>
            <a:ext cx="18288" cy="22494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H="1">
            <a:off x="7709650" y="3209544"/>
            <a:ext cx="746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7040079" y="254203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36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868869" y="254203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96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868869" y="284021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72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493806" y="26446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851020" y="319861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24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052536" y="284021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24</a:t>
            </a:r>
            <a:endParaRPr lang="zh-TW" altLang="en-US" dirty="0"/>
          </a:p>
        </p:txBody>
      </p:sp>
      <p:cxnSp>
        <p:nvCxnSpPr>
          <p:cNvPr id="18" name="直線接點 17"/>
          <p:cNvCxnSpPr/>
          <p:nvPr/>
        </p:nvCxnSpPr>
        <p:spPr>
          <a:xfrm flipH="1">
            <a:off x="6876288" y="3209544"/>
            <a:ext cx="746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H="1">
            <a:off x="7720053" y="3819144"/>
            <a:ext cx="746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6578938" y="26555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050963" y="319861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12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849008" y="347968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24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7970860" y="38688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8501037" y="33133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040079" y="3209544"/>
            <a:ext cx="503721" cy="3584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五角星形 25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五角星形 26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五角星形 27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五角星形 28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五角星形 29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181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20" grpId="0"/>
      <p:bldP spid="21" grpId="0"/>
      <p:bldP spid="22" grpId="0"/>
      <p:bldP spid="23" grpId="0"/>
      <p:bldP spid="24" grpId="0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求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個數的最大公因數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不囉嗦，就是找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個正整數的最大公因數。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 及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個正整數</a:t>
            </a:r>
            <a:endParaRPr lang="en-US" altLang="zh-TW" dirty="0" smtClean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數的最大公因數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輾轉相除法寫</a:t>
            </a:r>
            <a:r>
              <a:rPr lang="zh-TW" altLang="en-US" dirty="0"/>
              <a:t>成函</a:t>
            </a:r>
            <a:r>
              <a:rPr lang="zh-TW" altLang="en-US" dirty="0" smtClean="0"/>
              <a:t>式</a:t>
            </a:r>
            <a:endParaRPr lang="en-US" altLang="zh-TW" dirty="0" smtClean="0"/>
          </a:p>
          <a:p>
            <a:pPr lvl="1"/>
            <a:r>
              <a:rPr lang="zh-TW" altLang="en-US" dirty="0"/>
              <a:t>連續使用</a:t>
            </a:r>
            <a:r>
              <a:rPr lang="zh-TW" altLang="en-US" dirty="0" smtClean="0"/>
              <a:t>之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gcd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a,b,c</a:t>
            </a:r>
            <a:r>
              <a:rPr lang="en-US" altLang="zh-TW" dirty="0" smtClean="0"/>
              <a:t>)=</a:t>
            </a:r>
            <a:r>
              <a:rPr lang="en-US" altLang="zh-TW" dirty="0" err="1" smtClean="0"/>
              <a:t>gcd</a:t>
            </a:r>
            <a:r>
              <a:rPr lang="en-US" altLang="zh-TW" dirty="0" smtClean="0"/>
              <a:t>(a, </a:t>
            </a:r>
            <a:r>
              <a:rPr lang="en-US" altLang="zh-TW" dirty="0" err="1" smtClean="0"/>
              <a:t>gcd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b,c</a:t>
            </a:r>
            <a:r>
              <a:rPr lang="en-US" altLang="zh-TW" dirty="0" smtClean="0"/>
              <a:t>))</a:t>
            </a:r>
            <a:endParaRPr lang="zh-TW" altLang="en-US" dirty="0"/>
          </a:p>
        </p:txBody>
      </p:sp>
      <p:sp>
        <p:nvSpPr>
          <p:cNvPr id="26" name="五角星形 25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五角星形 26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五角星形 27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五角星形 28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五角星形 29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539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基本變數與運算</a:t>
            </a:r>
            <a:r>
              <a:rPr lang="zh-TW" altLang="en-US" dirty="0"/>
              <a:t>練習題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292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最小公倍數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不囉嗦，就是找兩正整數</a:t>
            </a:r>
            <a:r>
              <a:rPr lang="zh-TW" altLang="en-US" dirty="0" smtClean="0"/>
              <a:t>的最小公倍數。</a:t>
            </a:r>
            <a:endParaRPr lang="en-US" altLang="zh-TW" dirty="0"/>
          </a:p>
          <a:p>
            <a:r>
              <a:rPr lang="zh-TW" altLang="en-US" dirty="0"/>
              <a:t>輸入：兩個正</a:t>
            </a:r>
            <a:r>
              <a:rPr lang="zh-TW" altLang="en-US" dirty="0" smtClean="0"/>
              <a:t>整數</a:t>
            </a:r>
            <a:r>
              <a:rPr lang="en-US" altLang="zh-TW" dirty="0" err="1" smtClean="0"/>
              <a:t>a,b</a:t>
            </a:r>
            <a:endParaRPr lang="en-US" altLang="zh-TW" dirty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：最小公倍數</a:t>
            </a:r>
            <a:endParaRPr lang="en-US" altLang="zh-TW" dirty="0" smtClean="0"/>
          </a:p>
          <a:p>
            <a:r>
              <a:rPr lang="zh-TW" altLang="en-US" dirty="0" smtClean="0"/>
              <a:t>思考：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最小公倍數</a:t>
            </a:r>
            <a:r>
              <a:rPr lang="zh-TW" altLang="en-US" dirty="0"/>
              <a:t>等於兩</a:t>
            </a:r>
            <a:r>
              <a:rPr lang="zh-TW" altLang="en-US" dirty="0" smtClean="0"/>
              <a:t>數相乘再除</a:t>
            </a:r>
            <a:r>
              <a:rPr lang="zh-TW" altLang="en-US" dirty="0"/>
              <a:t>以兩數的最大公因數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Lcm(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)=</a:t>
            </a:r>
            <a:r>
              <a:rPr lang="en-US" altLang="zh-TW" dirty="0" err="1" smtClean="0"/>
              <a:t>axb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gcd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五角星形 3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五角星形 4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85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求</a:t>
            </a:r>
            <a:r>
              <a:rPr lang="en-US" altLang="zh-TW" dirty="0"/>
              <a:t>N</a:t>
            </a:r>
            <a:r>
              <a:rPr lang="zh-TW" altLang="en-US" dirty="0"/>
              <a:t>個數</a:t>
            </a:r>
            <a:r>
              <a:rPr lang="zh-TW" altLang="en-US" dirty="0" smtClean="0"/>
              <a:t>的最小公倍數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不囉嗦，就是</a:t>
            </a:r>
            <a:r>
              <a:rPr lang="zh-TW" altLang="en-US" dirty="0" smtClean="0"/>
              <a:t>找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個正</a:t>
            </a:r>
            <a:r>
              <a:rPr lang="zh-TW" altLang="en-US" dirty="0"/>
              <a:t>整數的最小公倍數。</a:t>
            </a:r>
            <a:endParaRPr lang="en-US" altLang="zh-TW" dirty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/>
              <a:t>N</a:t>
            </a:r>
            <a:r>
              <a:rPr lang="zh-TW" altLang="en-US" dirty="0"/>
              <a:t> 及</a:t>
            </a:r>
            <a:r>
              <a:rPr lang="en-US" altLang="zh-TW" dirty="0"/>
              <a:t>N</a:t>
            </a:r>
            <a:r>
              <a:rPr lang="zh-TW" altLang="en-US" dirty="0"/>
              <a:t>個正</a:t>
            </a:r>
            <a:r>
              <a:rPr lang="zh-TW" altLang="en-US" dirty="0" smtClean="0"/>
              <a:t>整數</a:t>
            </a:r>
            <a:endParaRPr lang="en-US" altLang="zh-TW" dirty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/>
              <a:t> N</a:t>
            </a:r>
            <a:r>
              <a:rPr lang="zh-TW" altLang="en-US" dirty="0"/>
              <a:t>數的</a:t>
            </a:r>
            <a:r>
              <a:rPr lang="zh-TW" altLang="en-US" dirty="0" smtClean="0"/>
              <a:t>最小公倍數</a:t>
            </a:r>
            <a:endParaRPr lang="en-US" altLang="zh-TW" dirty="0"/>
          </a:p>
          <a:p>
            <a:r>
              <a:rPr lang="zh-TW" altLang="en-US" dirty="0"/>
              <a:t>思考：</a:t>
            </a:r>
            <a:endParaRPr lang="en-US" altLang="zh-TW" dirty="0"/>
          </a:p>
          <a:p>
            <a:pPr lvl="1"/>
            <a:r>
              <a:rPr lang="zh-TW" altLang="en-US" dirty="0"/>
              <a:t>最小公倍數等於兩數相乘再除以兩數的最大公因數</a:t>
            </a:r>
            <a:endParaRPr lang="en-US" altLang="zh-TW" dirty="0"/>
          </a:p>
          <a:p>
            <a:pPr lvl="1"/>
            <a:r>
              <a:rPr lang="en-US" altLang="zh-TW" dirty="0"/>
              <a:t>Lcm(</a:t>
            </a:r>
            <a:r>
              <a:rPr lang="en-US" altLang="zh-TW" dirty="0" err="1"/>
              <a:t>a,b</a:t>
            </a:r>
            <a:r>
              <a:rPr lang="en-US" altLang="zh-TW" dirty="0"/>
              <a:t>)=</a:t>
            </a:r>
            <a:r>
              <a:rPr lang="en-US" altLang="zh-TW" dirty="0" err="1"/>
              <a:t>axb</a:t>
            </a:r>
            <a:r>
              <a:rPr lang="en-US" altLang="zh-TW" dirty="0"/>
              <a:t>/</a:t>
            </a:r>
            <a:r>
              <a:rPr lang="en-US" altLang="zh-TW" dirty="0" err="1"/>
              <a:t>gcd</a:t>
            </a:r>
            <a:r>
              <a:rPr lang="en-US" altLang="zh-TW" dirty="0"/>
              <a:t>(</a:t>
            </a:r>
            <a:r>
              <a:rPr lang="en-US" altLang="zh-TW" dirty="0" err="1"/>
              <a:t>a,b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寫成函式，連續</a:t>
            </a:r>
            <a:r>
              <a:rPr lang="zh-TW" altLang="en-US" dirty="0"/>
              <a:t>使用</a:t>
            </a:r>
            <a:r>
              <a:rPr lang="zh-TW" altLang="en-US" dirty="0" smtClean="0"/>
              <a:t>之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Lcm(</a:t>
            </a:r>
            <a:r>
              <a:rPr lang="en-US" altLang="zh-TW" dirty="0" err="1" smtClean="0"/>
              <a:t>a,b,c</a:t>
            </a:r>
            <a:r>
              <a:rPr lang="en-US" altLang="zh-TW" dirty="0" smtClean="0"/>
              <a:t>) = lcm(a, lcm(</a:t>
            </a:r>
            <a:r>
              <a:rPr lang="en-US" altLang="zh-TW" dirty="0" err="1" smtClean="0"/>
              <a:t>b,c</a:t>
            </a:r>
            <a:r>
              <a:rPr lang="en-US" altLang="zh-TW" dirty="0" smtClean="0"/>
              <a:t>))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五角星形 3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五角星形 4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79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阿姆斯壯數</a:t>
            </a:r>
            <a:r>
              <a:rPr lang="en-US" altLang="zh-TW" dirty="0" smtClean="0"/>
              <a:t>(</a:t>
            </a:r>
            <a:r>
              <a:rPr lang="en-US" altLang="zh-TW" dirty="0"/>
              <a:t>Armstrong </a:t>
            </a:r>
            <a:r>
              <a:rPr lang="en-US" altLang="zh-TW" dirty="0" smtClean="0"/>
              <a:t>number</a:t>
            </a:r>
            <a:r>
              <a:rPr lang="zh-TW" altLang="en-US" dirty="0" smtClean="0"/>
              <a:t>，水仙花數，自戀數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所謂 </a:t>
                </a:r>
                <a:r>
                  <a:rPr lang="en-US" altLang="zh-TW" dirty="0"/>
                  <a:t>Armstrong number </a:t>
                </a:r>
                <a:r>
                  <a:rPr lang="zh-TW" altLang="en-US" dirty="0"/>
                  <a:t>指的是一個 </a:t>
                </a:r>
                <a:r>
                  <a:rPr lang="en-US" altLang="zh-TW" dirty="0"/>
                  <a:t>n </a:t>
                </a:r>
                <a:r>
                  <a:rPr lang="zh-TW" altLang="en-US" dirty="0"/>
                  <a:t>位數的整數，它的所有位數的 </a:t>
                </a:r>
                <a:r>
                  <a:rPr lang="en-US" altLang="zh-TW" dirty="0"/>
                  <a:t>n </a:t>
                </a:r>
                <a:r>
                  <a:rPr lang="zh-TW" altLang="en-US" dirty="0"/>
                  <a:t>次方和恰好等於自己</a:t>
                </a:r>
                <a:r>
                  <a:rPr lang="zh-TW" altLang="en-US" dirty="0" smtClean="0"/>
                  <a:t>。試求出所有三位數字的阿姆斯壯數。</a:t>
                </a:r>
                <a:endParaRPr lang="en-US" altLang="zh-TW" dirty="0" smtClean="0"/>
              </a:p>
              <a:p>
                <a:r>
                  <a:rPr lang="zh-TW" altLang="en-US" dirty="0"/>
                  <a:t>例如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1634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 smtClean="0"/>
                  <a:t> 所以</a:t>
                </a:r>
                <a:r>
                  <a:rPr lang="en-US" altLang="zh-TW" dirty="0"/>
                  <a:t>1634</a:t>
                </a:r>
                <a:r>
                  <a:rPr lang="zh-TW" altLang="en-US" dirty="0"/>
                  <a:t>是阿姆斯壯</a:t>
                </a:r>
                <a:r>
                  <a:rPr lang="zh-TW" altLang="en-US" dirty="0" smtClean="0"/>
                  <a:t>數</a:t>
                </a:r>
                <a:r>
                  <a:rPr lang="zh-TW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zh-TW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也是阿姆斯壯數</m:t>
                    </m:r>
                  </m:oMath>
                </a14:m>
                <a:endParaRPr lang="en-US" altLang="zh-TW" dirty="0" smtClean="0"/>
              </a:p>
              <a:p>
                <a:r>
                  <a:rPr lang="zh-TW" altLang="en-US" dirty="0"/>
                  <a:t>輸入：</a:t>
                </a:r>
                <a:r>
                  <a:rPr lang="zh-TW" altLang="en-US" dirty="0" smtClean="0"/>
                  <a:t>無</a:t>
                </a:r>
                <a:endParaRPr lang="en-US" altLang="zh-TW" dirty="0" smtClean="0"/>
              </a:p>
              <a:p>
                <a:r>
                  <a:rPr lang="zh-TW" altLang="en-US" dirty="0"/>
                  <a:t>輸出：三位數的阿姆斯壯</a:t>
                </a:r>
                <a:r>
                  <a:rPr lang="zh-TW" altLang="en-US" dirty="0" smtClean="0"/>
                  <a:t>數</a:t>
                </a:r>
                <a:endParaRPr lang="en-US" altLang="zh-TW" dirty="0" smtClean="0"/>
              </a:p>
              <a:p>
                <a:r>
                  <a:rPr lang="zh-TW" altLang="en-US" dirty="0"/>
                  <a:t>思考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怎麼拆出三位</a:t>
                </a:r>
                <a:r>
                  <a:rPr lang="zh-TW" altLang="en-US" dirty="0" smtClean="0"/>
                  <a:t>數字？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拆出後再各自三次方</a:t>
                </a:r>
                <a:r>
                  <a:rPr lang="zh-TW" altLang="en-US" dirty="0" smtClean="0"/>
                  <a:t>加總。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 r="-3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五角星形 6"/>
          <p:cNvSpPr/>
          <p:nvPr/>
        </p:nvSpPr>
        <p:spPr>
          <a:xfrm>
            <a:off x="804672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1224618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1644564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五角星形 9"/>
          <p:cNvSpPr/>
          <p:nvPr/>
        </p:nvSpPr>
        <p:spPr>
          <a:xfrm>
            <a:off x="2026578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五角星形 10"/>
          <p:cNvSpPr/>
          <p:nvPr/>
        </p:nvSpPr>
        <p:spPr>
          <a:xfrm>
            <a:off x="2370660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096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完全平方數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給兩個正整數</a:t>
            </a:r>
            <a:r>
              <a:rPr lang="en-US" altLang="zh-TW" dirty="0" smtClean="0"/>
              <a:t>A,</a:t>
            </a:r>
            <a:r>
              <a:rPr lang="zh-TW" altLang="en-US" dirty="0" smtClean="0"/>
              <a:t> </a:t>
            </a:r>
            <a:r>
              <a:rPr lang="en-US" altLang="zh-TW" dirty="0" smtClean="0"/>
              <a:t>B</a:t>
            </a:r>
            <a:r>
              <a:rPr lang="zh-TW" altLang="en-US" dirty="0"/>
              <a:t>且</a:t>
            </a:r>
            <a:r>
              <a:rPr lang="en-US" altLang="zh-TW" dirty="0"/>
              <a:t>A&lt;B</a:t>
            </a:r>
            <a:r>
              <a:rPr lang="zh-TW" altLang="en-US" dirty="0" smtClean="0"/>
              <a:t>，請輸出介於兩數之間</a:t>
            </a:r>
            <a:r>
              <a:rPr lang="en-US" altLang="zh-TW" dirty="0" smtClean="0"/>
              <a:t>(</a:t>
            </a:r>
            <a:r>
              <a:rPr lang="zh-TW" altLang="en-US" dirty="0" smtClean="0"/>
              <a:t>含</a:t>
            </a:r>
            <a:r>
              <a:rPr lang="en-US" altLang="zh-TW" dirty="0" smtClean="0"/>
              <a:t>)</a:t>
            </a:r>
            <a:r>
              <a:rPr lang="zh-TW" altLang="en-US" dirty="0" smtClean="0"/>
              <a:t>有幾個完全平方數？</a:t>
            </a:r>
            <a:endParaRPr lang="en-US" altLang="zh-TW" dirty="0" smtClean="0"/>
          </a:p>
          <a:p>
            <a:r>
              <a:rPr lang="zh-TW" altLang="en-US" dirty="0"/>
              <a:t>完全平方數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1, 4, 9, 16, 25, 36, 49, 64,….</a:t>
            </a:r>
          </a:p>
          <a:p>
            <a:r>
              <a:rPr lang="zh-TW" altLang="en-US" dirty="0"/>
              <a:t>輸入：</a:t>
            </a:r>
            <a:r>
              <a:rPr lang="en-US" altLang="zh-TW" dirty="0"/>
              <a:t>A</a:t>
            </a:r>
            <a:r>
              <a:rPr lang="en-US" altLang="zh-TW" dirty="0" smtClean="0"/>
              <a:t>, B</a:t>
            </a:r>
            <a:r>
              <a:rPr lang="zh-TW" altLang="en-US" dirty="0" smtClean="0"/>
              <a:t>兩正整數</a:t>
            </a:r>
            <a:endParaRPr lang="en-US" altLang="zh-TW" dirty="0" smtClean="0"/>
          </a:p>
          <a:p>
            <a:r>
              <a:rPr lang="zh-TW" altLang="en-US" dirty="0"/>
              <a:t>輸出：</a:t>
            </a:r>
            <a:r>
              <a:rPr lang="zh-TW" altLang="en-US" dirty="0" smtClean="0"/>
              <a:t>幾個？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暴力解</a:t>
            </a:r>
            <a:r>
              <a:rPr lang="zh-TW" altLang="en-US" dirty="0" smtClean="0"/>
              <a:t>，迴圈下去一個一個試！</a:t>
            </a:r>
            <a:endParaRPr lang="en-US" altLang="zh-TW" dirty="0" smtClean="0"/>
          </a:p>
          <a:p>
            <a:pPr lvl="1"/>
            <a:r>
              <a:rPr lang="zh-TW" altLang="en-US" dirty="0"/>
              <a:t>數學解</a:t>
            </a:r>
            <a:r>
              <a:rPr lang="zh-TW" altLang="en-US" dirty="0" smtClean="0"/>
              <a:t>，只考慮頭尾</a:t>
            </a:r>
            <a:endParaRPr lang="zh-TW" altLang="en-US" dirty="0"/>
          </a:p>
        </p:txBody>
      </p:sp>
      <p:sp>
        <p:nvSpPr>
          <p:cNvPr id="4" name="五角星形 3"/>
          <p:cNvSpPr/>
          <p:nvPr/>
        </p:nvSpPr>
        <p:spPr>
          <a:xfrm>
            <a:off x="804672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五角星形 4"/>
          <p:cNvSpPr/>
          <p:nvPr/>
        </p:nvSpPr>
        <p:spPr>
          <a:xfrm>
            <a:off x="1224618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644564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26578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70660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1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只能走斜角的主教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主教只能走斜角</a:t>
            </a:r>
            <a:r>
              <a:rPr lang="en-US" altLang="zh-TW" dirty="0" smtClean="0"/>
              <a:t>(</a:t>
            </a:r>
            <a:r>
              <a:rPr lang="zh-TW" altLang="en-US" dirty="0" smtClean="0"/>
              <a:t>距離無限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，所以放在棋盤上時，有一半的地方是走不到的</a:t>
            </a:r>
            <a:r>
              <a:rPr lang="en-US" altLang="zh-TW" dirty="0" smtClean="0"/>
              <a:t>(</a:t>
            </a:r>
            <a:r>
              <a:rPr lang="zh-TW" altLang="en-US" dirty="0" smtClean="0"/>
              <a:t>黑圓點處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，另外有些地方可以一步走到，有些地方則是兩步才能走到。</a:t>
            </a:r>
            <a:endParaRPr lang="en-US" altLang="zh-TW" dirty="0" smtClean="0"/>
          </a:p>
          <a:p>
            <a:r>
              <a:rPr lang="zh-TW" altLang="en-US" dirty="0"/>
              <a:t>輸入：主教</a:t>
            </a:r>
            <a:r>
              <a:rPr lang="zh-TW" altLang="en-US" dirty="0" smtClean="0"/>
              <a:t>座標與目標座標</a:t>
            </a:r>
            <a:endParaRPr lang="en-US" altLang="zh-TW" dirty="0" smtClean="0"/>
          </a:p>
          <a:p>
            <a:r>
              <a:rPr lang="zh-TW" altLang="en-US" dirty="0"/>
              <a:t>輸出：</a:t>
            </a:r>
            <a:r>
              <a:rPr lang="en-US" altLang="zh-TW" dirty="0" smtClean="0"/>
              <a:t>0,1,2</a:t>
            </a:r>
            <a:r>
              <a:rPr lang="zh-TW" altLang="en-US" dirty="0" smtClean="0"/>
              <a:t>步走到或是走不到！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舉例觀察可走到的跟走不到的</a:t>
            </a:r>
            <a:r>
              <a:rPr lang="zh-TW" altLang="en-US" b="1" dirty="0"/>
              <a:t>差異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544476"/>
              </p:ext>
            </p:extLst>
          </p:nvPr>
        </p:nvGraphicFramePr>
        <p:xfrm>
          <a:off x="7227537" y="2730691"/>
          <a:ext cx="3704256" cy="3751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584">
                  <a:extLst>
                    <a:ext uri="{9D8B030D-6E8A-4147-A177-3AD203B41FA5}">
                      <a16:colId xmlns:a16="http://schemas.microsoft.com/office/drawing/2014/main" val="3420356827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033754219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441422203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332651241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649536805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7612103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7984943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28014635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636370822"/>
                    </a:ext>
                  </a:extLst>
                </a:gridCol>
              </a:tblGrid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946251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002648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391797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897184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879864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372919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124720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874121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69684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684" y="4455602"/>
            <a:ext cx="172714" cy="301245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 flipV="1">
            <a:off x="8778240" y="2926080"/>
            <a:ext cx="1527048" cy="15453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8769096" y="4709160"/>
            <a:ext cx="1097280" cy="10972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 flipV="1">
            <a:off x="7909560" y="3840480"/>
            <a:ext cx="630936" cy="6309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7891272" y="4736593"/>
            <a:ext cx="649224" cy="6126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277178"/>
              </p:ext>
            </p:extLst>
          </p:nvPr>
        </p:nvGraphicFramePr>
        <p:xfrm>
          <a:off x="5041332" y="3432743"/>
          <a:ext cx="1889013" cy="23469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29671">
                  <a:extLst>
                    <a:ext uri="{9D8B030D-6E8A-4147-A177-3AD203B41FA5}">
                      <a16:colId xmlns:a16="http://schemas.microsoft.com/office/drawing/2014/main" val="597852975"/>
                    </a:ext>
                  </a:extLst>
                </a:gridCol>
                <a:gridCol w="629671">
                  <a:extLst>
                    <a:ext uri="{9D8B030D-6E8A-4147-A177-3AD203B41FA5}">
                      <a16:colId xmlns:a16="http://schemas.microsoft.com/office/drawing/2014/main" val="3578956169"/>
                    </a:ext>
                  </a:extLst>
                </a:gridCol>
                <a:gridCol w="629671">
                  <a:extLst>
                    <a:ext uri="{9D8B030D-6E8A-4147-A177-3AD203B41FA5}">
                      <a16:colId xmlns:a16="http://schemas.microsoft.com/office/drawing/2014/main" val="2554523728"/>
                    </a:ext>
                  </a:extLst>
                </a:gridCol>
              </a:tblGrid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>
                          <a:solidFill>
                            <a:schemeClr val="bg1"/>
                          </a:solidFill>
                        </a:rPr>
                        <a:t>主教</a:t>
                      </a:r>
                      <a:endParaRPr lang="zh-TW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645201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283763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8255425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952992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5796396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2816482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498486"/>
                  </a:ext>
                </a:extLst>
              </a:tr>
            </a:tbl>
          </a:graphicData>
        </a:graphic>
      </p:graphicFrame>
      <p:sp>
        <p:nvSpPr>
          <p:cNvPr id="23" name="五角星形 22"/>
          <p:cNvSpPr/>
          <p:nvPr/>
        </p:nvSpPr>
        <p:spPr>
          <a:xfrm>
            <a:off x="804672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五角星形 23"/>
          <p:cNvSpPr/>
          <p:nvPr/>
        </p:nvSpPr>
        <p:spPr>
          <a:xfrm>
            <a:off x="1224618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五角星形 24"/>
          <p:cNvSpPr/>
          <p:nvPr/>
        </p:nvSpPr>
        <p:spPr>
          <a:xfrm>
            <a:off x="1644564" y="1617472"/>
            <a:ext cx="274320" cy="237744"/>
          </a:xfrm>
          <a:prstGeom prst="star5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五角星形 25"/>
          <p:cNvSpPr/>
          <p:nvPr/>
        </p:nvSpPr>
        <p:spPr>
          <a:xfrm>
            <a:off x="2026578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五角星形 26"/>
          <p:cNvSpPr/>
          <p:nvPr/>
        </p:nvSpPr>
        <p:spPr>
          <a:xfrm>
            <a:off x="2370660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62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d660: 11764 - Jumping Mario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瑪莉歐</a:t>
            </a:r>
            <a:r>
              <a:rPr lang="en-US" altLang="zh-TW" dirty="0"/>
              <a:t>(Mario)</a:t>
            </a:r>
            <a:r>
              <a:rPr lang="zh-TW" altLang="en-US" dirty="0"/>
              <a:t>在最後的城堡。他現在需要跳過一些牆壁，然後進入庫巴</a:t>
            </a:r>
            <a:r>
              <a:rPr lang="en-US" altLang="zh-TW" dirty="0"/>
              <a:t>(</a:t>
            </a:r>
            <a:r>
              <a:rPr lang="en-US" altLang="zh-TW" dirty="0" err="1"/>
              <a:t>Koopa</a:t>
            </a:r>
            <a:r>
              <a:rPr lang="en-US" altLang="zh-TW" dirty="0"/>
              <a:t>)</a:t>
            </a:r>
            <a:r>
              <a:rPr lang="zh-TW" altLang="en-US" dirty="0"/>
              <a:t>的房間，他要打敗怪物，以拯救公主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對於</a:t>
            </a:r>
            <a:r>
              <a:rPr lang="zh-TW" altLang="en-US" dirty="0"/>
              <a:t>這個問題，我們只關注“翻過牆”的一部分。你將被給予</a:t>
            </a:r>
            <a:r>
              <a:rPr lang="en-US" altLang="zh-TW" dirty="0"/>
              <a:t>N</a:t>
            </a:r>
            <a:r>
              <a:rPr lang="zh-TW" altLang="en-US" dirty="0"/>
              <a:t>個牆壁</a:t>
            </a:r>
            <a:r>
              <a:rPr lang="en-US" altLang="zh-TW" dirty="0"/>
              <a:t>(</a:t>
            </a:r>
            <a:r>
              <a:rPr lang="zh-TW" altLang="en-US" dirty="0"/>
              <a:t>由左至右</a:t>
            </a:r>
            <a:r>
              <a:rPr lang="en-US" altLang="zh-TW" dirty="0"/>
              <a:t>)</a:t>
            </a:r>
            <a:r>
              <a:rPr lang="zh-TW" altLang="en-US" dirty="0"/>
              <a:t>的高度。瑪莉歐</a:t>
            </a:r>
            <a:r>
              <a:rPr lang="en-US" altLang="zh-TW" dirty="0"/>
              <a:t>(Mario)</a:t>
            </a:r>
            <a:r>
              <a:rPr lang="zh-TW" altLang="en-US" dirty="0"/>
              <a:t>目前站在第一個牆壁。他必須跳到相鄰的牆壁直到最後一個。這意味著，他將跳躍 </a:t>
            </a:r>
            <a:r>
              <a:rPr lang="en-US" altLang="zh-TW" dirty="0"/>
              <a:t>N - 1 </a:t>
            </a:r>
            <a:r>
              <a:rPr lang="zh-TW" altLang="en-US" dirty="0"/>
              <a:t>次。</a:t>
            </a:r>
            <a:r>
              <a:rPr lang="en-US" altLang="zh-TW" dirty="0"/>
              <a:t>a high jump </a:t>
            </a:r>
            <a:r>
              <a:rPr lang="zh-TW" altLang="en-US" dirty="0"/>
              <a:t>代表瑪莉歐</a:t>
            </a:r>
            <a:r>
              <a:rPr lang="en-US" altLang="zh-TW" dirty="0"/>
              <a:t>(Mario)</a:t>
            </a:r>
            <a:r>
              <a:rPr lang="zh-TW" altLang="en-US" dirty="0"/>
              <a:t>跳到一個較高的牆，同樣，</a:t>
            </a:r>
            <a:r>
              <a:rPr lang="en-US" altLang="zh-TW" dirty="0"/>
              <a:t>a low jump</a:t>
            </a:r>
            <a:r>
              <a:rPr lang="zh-TW" altLang="en-US" dirty="0"/>
              <a:t>代表瑪莉歐</a:t>
            </a:r>
            <a:r>
              <a:rPr lang="en-US" altLang="zh-TW" dirty="0"/>
              <a:t>(Mario)</a:t>
            </a:r>
            <a:r>
              <a:rPr lang="zh-TW" altLang="en-US" dirty="0"/>
              <a:t>跳到一個較矮的牆。你能找出 </a:t>
            </a:r>
            <a:r>
              <a:rPr lang="en-US" altLang="zh-TW" dirty="0"/>
              <a:t>a high jump </a:t>
            </a:r>
            <a:r>
              <a:rPr lang="zh-TW" altLang="en-US" dirty="0"/>
              <a:t>和 </a:t>
            </a:r>
            <a:r>
              <a:rPr lang="en-US" altLang="zh-TW" dirty="0"/>
              <a:t>a low jump </a:t>
            </a:r>
            <a:r>
              <a:rPr lang="zh-TW" altLang="en-US" dirty="0"/>
              <a:t>的總數嗎</a:t>
            </a:r>
            <a:r>
              <a:rPr lang="en-US" altLang="zh-TW" dirty="0" smtClean="0"/>
              <a:t>?</a:t>
            </a:r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牆數及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個牆的高</a:t>
            </a:r>
            <a:endParaRPr lang="en-US" altLang="zh-TW" dirty="0" smtClean="0"/>
          </a:p>
          <a:p>
            <a:r>
              <a:rPr lang="zh-TW" altLang="en-US" dirty="0"/>
              <a:t>輸出：</a:t>
            </a:r>
            <a:r>
              <a:rPr lang="en-US" altLang="zh-TW" dirty="0"/>
              <a:t>high jump</a:t>
            </a:r>
            <a:r>
              <a:rPr lang="zh-TW" altLang="en-US" dirty="0"/>
              <a:t>數</a:t>
            </a:r>
            <a:r>
              <a:rPr lang="zh-TW" altLang="en-US" dirty="0" smtClean="0"/>
              <a:t>，</a:t>
            </a:r>
            <a:r>
              <a:rPr lang="en-US" altLang="zh-TW" dirty="0" smtClean="0"/>
              <a:t>low jump</a:t>
            </a:r>
            <a:r>
              <a:rPr lang="zh-TW" altLang="en-US" dirty="0" smtClean="0"/>
              <a:t>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每次只看現在與下一步的牆</a:t>
            </a:r>
            <a:r>
              <a:rPr lang="zh-TW" altLang="en-US" dirty="0" smtClean="0"/>
              <a:t>高</a:t>
            </a:r>
            <a:endParaRPr lang="en-US" altLang="zh-TW" dirty="0" smtClean="0"/>
          </a:p>
          <a:p>
            <a:pPr lvl="1"/>
            <a:r>
              <a:rPr lang="zh-TW" altLang="en-US" dirty="0"/>
              <a:t>分別兩個變數記住</a:t>
            </a:r>
            <a:r>
              <a:rPr lang="en-US" altLang="zh-TW" dirty="0" smtClean="0"/>
              <a:t>high / low jump</a:t>
            </a:r>
            <a:endParaRPr lang="zh-TW" altLang="en-US" dirty="0"/>
          </a:p>
        </p:txBody>
      </p:sp>
      <p:pic>
        <p:nvPicPr>
          <p:cNvPr id="1026" name="Picture 2" descr="https://zerojudge.tw/ShowImage?id=3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464" y="4073577"/>
            <a:ext cx="4041676" cy="228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弧形 9"/>
          <p:cNvSpPr/>
          <p:nvPr/>
        </p:nvSpPr>
        <p:spPr>
          <a:xfrm>
            <a:off x="7264062" y="5292349"/>
            <a:ext cx="874098" cy="905256"/>
          </a:xfrm>
          <a:prstGeom prst="arc">
            <a:avLst>
              <a:gd name="adj1" fmla="val 10573308"/>
              <a:gd name="adj2" fmla="val 16159291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弧形 11"/>
          <p:cNvSpPr/>
          <p:nvPr/>
        </p:nvSpPr>
        <p:spPr>
          <a:xfrm>
            <a:off x="7401900" y="5292349"/>
            <a:ext cx="874098" cy="905256"/>
          </a:xfrm>
          <a:prstGeom prst="arc">
            <a:avLst>
              <a:gd name="adj1" fmla="val 16713704"/>
              <a:gd name="adj2" fmla="val 141882"/>
            </a:avLst>
          </a:prstGeom>
          <a:ln w="381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弧形 12"/>
          <p:cNvSpPr/>
          <p:nvPr/>
        </p:nvSpPr>
        <p:spPr>
          <a:xfrm>
            <a:off x="8356469" y="5559551"/>
            <a:ext cx="485779" cy="481811"/>
          </a:xfrm>
          <a:prstGeom prst="arc">
            <a:avLst>
              <a:gd name="adj1" fmla="val 10573308"/>
              <a:gd name="adj2" fmla="val 550684"/>
            </a:avLst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弧形 13"/>
          <p:cNvSpPr/>
          <p:nvPr/>
        </p:nvSpPr>
        <p:spPr>
          <a:xfrm>
            <a:off x="8922719" y="5486400"/>
            <a:ext cx="806497" cy="554963"/>
          </a:xfrm>
          <a:prstGeom prst="arc">
            <a:avLst>
              <a:gd name="adj1" fmla="val 10573308"/>
              <a:gd name="adj2" fmla="val 16159291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弧形 14"/>
          <p:cNvSpPr/>
          <p:nvPr/>
        </p:nvSpPr>
        <p:spPr>
          <a:xfrm>
            <a:off x="9372638" y="5033772"/>
            <a:ext cx="874098" cy="905256"/>
          </a:xfrm>
          <a:prstGeom prst="arc">
            <a:avLst>
              <a:gd name="adj1" fmla="val 10573308"/>
              <a:gd name="adj2" fmla="val 16159291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弧形 15"/>
          <p:cNvSpPr/>
          <p:nvPr/>
        </p:nvSpPr>
        <p:spPr>
          <a:xfrm>
            <a:off x="9509836" y="5033772"/>
            <a:ext cx="874098" cy="905256"/>
          </a:xfrm>
          <a:prstGeom prst="arc">
            <a:avLst>
              <a:gd name="adj1" fmla="val 16713704"/>
              <a:gd name="adj2" fmla="val 141882"/>
            </a:avLst>
          </a:prstGeom>
          <a:ln w="381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弧形 16"/>
          <p:cNvSpPr/>
          <p:nvPr/>
        </p:nvSpPr>
        <p:spPr>
          <a:xfrm>
            <a:off x="10512603" y="5190014"/>
            <a:ext cx="806497" cy="554963"/>
          </a:xfrm>
          <a:prstGeom prst="arc">
            <a:avLst>
              <a:gd name="adj1" fmla="val 10573308"/>
              <a:gd name="adj2" fmla="val 16159291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" name="群組 10"/>
          <p:cNvGrpSpPr/>
          <p:nvPr/>
        </p:nvGrpSpPr>
        <p:grpSpPr>
          <a:xfrm>
            <a:off x="804672" y="1617472"/>
            <a:ext cx="1840308" cy="237744"/>
            <a:chOff x="804672" y="1617472"/>
            <a:chExt cx="1840308" cy="237744"/>
          </a:xfrm>
        </p:grpSpPr>
        <p:sp>
          <p:nvSpPr>
            <p:cNvPr id="18" name="五角星形 17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五角星形 18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五角星形 19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五角星形 20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五角星形 21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3" name="矩形 22"/>
          <p:cNvSpPr/>
          <p:nvPr/>
        </p:nvSpPr>
        <p:spPr>
          <a:xfrm>
            <a:off x="677334" y="1172956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https://zerojudge.tw/ShowProblem?problemid=d660</a:t>
            </a:r>
          </a:p>
        </p:txBody>
      </p:sp>
    </p:spTree>
    <p:extLst>
      <p:ext uri="{BB962C8B-B14F-4D97-AF65-F5344CB8AC3E}">
        <p14:creationId xmlns:p14="http://schemas.microsoft.com/office/powerpoint/2010/main" val="214932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爬樓梯問題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一個樓梯有</a:t>
            </a:r>
            <a:r>
              <a:rPr lang="en-US" altLang="zh-TW" dirty="0" smtClean="0"/>
              <a:t>N</a:t>
            </a:r>
            <a:r>
              <a:rPr lang="zh-TW" altLang="en-US" dirty="0" smtClean="0"/>
              <a:t>層，即爬</a:t>
            </a:r>
            <a:r>
              <a:rPr lang="en-US" altLang="zh-TW" dirty="0" smtClean="0"/>
              <a:t>N</a:t>
            </a:r>
            <a:r>
              <a:rPr lang="zh-TW" altLang="en-US" dirty="0" smtClean="0"/>
              <a:t>步可以到頂。</a:t>
            </a:r>
            <a:endParaRPr lang="en-US" altLang="zh-TW" dirty="0" smtClean="0"/>
          </a:p>
          <a:p>
            <a:r>
              <a:rPr lang="zh-TW" altLang="en-US" dirty="0"/>
              <a:t>今每次只能</a:t>
            </a:r>
            <a:r>
              <a:rPr lang="zh-TW" altLang="en-US" dirty="0" smtClean="0"/>
              <a:t>爬</a:t>
            </a:r>
            <a:r>
              <a:rPr lang="en-US" altLang="zh-TW" dirty="0" smtClean="0"/>
              <a:t>1</a:t>
            </a:r>
            <a:r>
              <a:rPr lang="zh-TW" altLang="en-US" dirty="0" smtClean="0"/>
              <a:t>階或</a:t>
            </a:r>
            <a:r>
              <a:rPr lang="en-US" altLang="zh-TW" dirty="0" smtClean="0"/>
              <a:t>2</a:t>
            </a:r>
            <a:r>
              <a:rPr lang="zh-TW" altLang="en-US" dirty="0" smtClean="0"/>
              <a:t>階，那麼</a:t>
            </a:r>
            <a:r>
              <a:rPr lang="en-US" altLang="zh-TW" dirty="0" smtClean="0"/>
              <a:t>N</a:t>
            </a:r>
            <a:r>
              <a:rPr lang="zh-TW" altLang="en-US" dirty="0" smtClean="0"/>
              <a:t>階樓梯有幾種手法？</a:t>
            </a:r>
            <a:endParaRPr lang="en-US" altLang="zh-TW" dirty="0" smtClean="0"/>
          </a:p>
          <a:p>
            <a:r>
              <a:rPr lang="zh-TW" altLang="en-US" dirty="0"/>
              <a:t>例如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2</a:t>
            </a:r>
            <a:r>
              <a:rPr lang="zh-TW" altLang="en-US" dirty="0" smtClean="0"/>
              <a:t>層樓梯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1+1, 2   2</a:t>
            </a:r>
            <a:r>
              <a:rPr lang="zh-TW" altLang="en-US" dirty="0" smtClean="0">
                <a:sym typeface="Wingdings" panose="05000000000000000000" pitchFamily="2" charset="2"/>
              </a:rPr>
              <a:t>種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3</a:t>
            </a:r>
            <a:r>
              <a:rPr lang="zh-TW" altLang="en-US" dirty="0" smtClean="0">
                <a:sym typeface="Wingdings" panose="05000000000000000000" pitchFamily="2" charset="2"/>
              </a:rPr>
              <a:t>層樓梯</a:t>
            </a:r>
            <a:r>
              <a:rPr lang="en-US" altLang="zh-TW" dirty="0" smtClean="0">
                <a:sym typeface="Wingdings" panose="05000000000000000000" pitchFamily="2" charset="2"/>
              </a:rPr>
              <a:t> 1+1+1, 1+2, 2+1   3</a:t>
            </a:r>
            <a:r>
              <a:rPr lang="zh-TW" altLang="en-US" dirty="0" smtClean="0">
                <a:sym typeface="Wingdings" panose="05000000000000000000" pitchFamily="2" charset="2"/>
              </a:rPr>
              <a:t>種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4</a:t>
            </a:r>
            <a:r>
              <a:rPr lang="zh-TW" altLang="en-US" dirty="0" smtClean="0">
                <a:sym typeface="Wingdings" panose="05000000000000000000" pitchFamily="2" charset="2"/>
              </a:rPr>
              <a:t>層</a:t>
            </a:r>
            <a:r>
              <a:rPr lang="zh-TW" altLang="en-US" dirty="0">
                <a:sym typeface="Wingdings" panose="05000000000000000000" pitchFamily="2" charset="2"/>
              </a:rPr>
              <a:t>樓梯</a:t>
            </a:r>
            <a:r>
              <a:rPr lang="en-US" altLang="zh-TW" dirty="0">
                <a:sym typeface="Wingdings" panose="05000000000000000000" pitchFamily="2" charset="2"/>
              </a:rPr>
              <a:t> </a:t>
            </a:r>
            <a:r>
              <a:rPr lang="en-US" altLang="zh-TW" dirty="0" smtClean="0">
                <a:sym typeface="Wingdings" panose="05000000000000000000" pitchFamily="2" charset="2"/>
              </a:rPr>
              <a:t>1+1+1+1, 1+1+2, 1+2+1,  2+1+1, 2+2   5</a:t>
            </a:r>
            <a:r>
              <a:rPr lang="zh-TW" altLang="en-US" dirty="0" smtClean="0">
                <a:sym typeface="Wingdings" panose="05000000000000000000" pitchFamily="2" charset="2"/>
              </a:rPr>
              <a:t>種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endParaRPr lang="en-US" altLang="zh-TW" dirty="0" smtClean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r>
              <a:rPr lang="zh-TW" altLang="en-US" dirty="0" smtClean="0">
                <a:sym typeface="Wingdings" panose="05000000000000000000" pitchFamily="2" charset="2"/>
              </a:rPr>
              <a:t>提示</a:t>
            </a:r>
            <a:r>
              <a:rPr lang="zh-TW" altLang="en-US" dirty="0">
                <a:sym typeface="Wingdings" panose="05000000000000000000" pitchFamily="2" charset="2"/>
              </a:rPr>
              <a:t>：費氏級數</a:t>
            </a:r>
            <a:endParaRPr lang="zh-TW" altLang="en-US" dirty="0"/>
          </a:p>
        </p:txBody>
      </p:sp>
      <p:sp>
        <p:nvSpPr>
          <p:cNvPr id="4" name="五角星形 3"/>
          <p:cNvSpPr/>
          <p:nvPr/>
        </p:nvSpPr>
        <p:spPr>
          <a:xfrm>
            <a:off x="804672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26578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70660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1644564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五角星形 9"/>
          <p:cNvSpPr/>
          <p:nvPr/>
        </p:nvSpPr>
        <p:spPr>
          <a:xfrm>
            <a:off x="1224618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77334" y="1133046"/>
            <a:ext cx="5291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https://leetcode.com/problems/climbing-stairs/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230458"/>
              </p:ext>
            </p:extLst>
          </p:nvPr>
        </p:nvGraphicFramePr>
        <p:xfrm>
          <a:off x="6806138" y="2019360"/>
          <a:ext cx="4486699" cy="4163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957">
                  <a:extLst>
                    <a:ext uri="{9D8B030D-6E8A-4147-A177-3AD203B41FA5}">
                      <a16:colId xmlns:a16="http://schemas.microsoft.com/office/drawing/2014/main" val="4080460272"/>
                    </a:ext>
                  </a:extLst>
                </a:gridCol>
                <a:gridCol w="640957">
                  <a:extLst>
                    <a:ext uri="{9D8B030D-6E8A-4147-A177-3AD203B41FA5}">
                      <a16:colId xmlns:a16="http://schemas.microsoft.com/office/drawing/2014/main" val="2048517972"/>
                    </a:ext>
                  </a:extLst>
                </a:gridCol>
                <a:gridCol w="640957">
                  <a:extLst>
                    <a:ext uri="{9D8B030D-6E8A-4147-A177-3AD203B41FA5}">
                      <a16:colId xmlns:a16="http://schemas.microsoft.com/office/drawing/2014/main" val="475113609"/>
                    </a:ext>
                  </a:extLst>
                </a:gridCol>
                <a:gridCol w="640957">
                  <a:extLst>
                    <a:ext uri="{9D8B030D-6E8A-4147-A177-3AD203B41FA5}">
                      <a16:colId xmlns:a16="http://schemas.microsoft.com/office/drawing/2014/main" val="3631090743"/>
                    </a:ext>
                  </a:extLst>
                </a:gridCol>
                <a:gridCol w="640957">
                  <a:extLst>
                    <a:ext uri="{9D8B030D-6E8A-4147-A177-3AD203B41FA5}">
                      <a16:colId xmlns:a16="http://schemas.microsoft.com/office/drawing/2014/main" val="816823576"/>
                    </a:ext>
                  </a:extLst>
                </a:gridCol>
                <a:gridCol w="640957">
                  <a:extLst>
                    <a:ext uri="{9D8B030D-6E8A-4147-A177-3AD203B41FA5}">
                      <a16:colId xmlns:a16="http://schemas.microsoft.com/office/drawing/2014/main" val="1954764623"/>
                    </a:ext>
                  </a:extLst>
                </a:gridCol>
                <a:gridCol w="640957">
                  <a:extLst>
                    <a:ext uri="{9D8B030D-6E8A-4147-A177-3AD203B41FA5}">
                      <a16:colId xmlns:a16="http://schemas.microsoft.com/office/drawing/2014/main" val="3717363651"/>
                    </a:ext>
                  </a:extLst>
                </a:gridCol>
              </a:tblGrid>
              <a:tr h="594747">
                <a:tc gridSpan="6"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336337"/>
                  </a:ext>
                </a:extLst>
              </a:tr>
              <a:tr h="594747">
                <a:tc gridSpan="5"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53801"/>
                  </a:ext>
                </a:extLst>
              </a:tr>
              <a:tr h="594747">
                <a:tc gridSpan="4"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884825"/>
                  </a:ext>
                </a:extLst>
              </a:tr>
              <a:tr h="594747">
                <a:tc gridSpan="3"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485383"/>
                  </a:ext>
                </a:extLst>
              </a:tr>
              <a:tr h="594747">
                <a:tc gridSpan="2"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343508"/>
                  </a:ext>
                </a:extLst>
              </a:tr>
              <a:tr h="594747"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048464"/>
                  </a:ext>
                </a:extLst>
              </a:tr>
              <a:tr h="59474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968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728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陣列練習題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60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種樹問題？不，是砍樹問題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某條馬路</a:t>
            </a:r>
            <a:r>
              <a:rPr lang="en-US" altLang="zh-TW" dirty="0" smtClean="0"/>
              <a:t>500</a:t>
            </a:r>
            <a:r>
              <a:rPr lang="zh-TW" altLang="en-US" dirty="0" smtClean="0"/>
              <a:t>公尺長，原本每隔一公尺種樹一棵，今路邊蓋房子，房子前的樹要砍掉以免妨礙出入。給你每個房子的起始位置跟終結位置座標。請給告訴我剩下幾棵樹？</a:t>
            </a:r>
            <a:endParaRPr lang="en-US" altLang="zh-TW" dirty="0" smtClean="0"/>
          </a:p>
          <a:p>
            <a:r>
              <a:rPr lang="zh-TW" altLang="en-US" dirty="0"/>
              <a:t>輸入：</a:t>
            </a:r>
            <a:r>
              <a:rPr lang="en-US" altLang="zh-TW" dirty="0"/>
              <a:t>N</a:t>
            </a:r>
            <a:r>
              <a:rPr lang="zh-TW" altLang="en-US" dirty="0"/>
              <a:t>棟房子 及</a:t>
            </a:r>
            <a:r>
              <a:rPr lang="en-US" altLang="zh-TW" dirty="0"/>
              <a:t>N</a:t>
            </a:r>
            <a:r>
              <a:rPr lang="zh-TW" altLang="en-US" dirty="0"/>
              <a:t>組</a:t>
            </a:r>
            <a:r>
              <a:rPr lang="zh-TW" altLang="en-US" dirty="0" smtClean="0"/>
              <a:t>數對，標示房子的起點終點</a:t>
            </a:r>
            <a:endParaRPr lang="en-US" altLang="zh-TW" dirty="0" smtClean="0"/>
          </a:p>
          <a:p>
            <a:r>
              <a:rPr lang="zh-TW" altLang="en-US" dirty="0"/>
              <a:t>輸出：剩幾棵數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用陣列記錄每一公尺的狀況</a:t>
            </a:r>
            <a:r>
              <a:rPr lang="zh-TW" altLang="en-US" dirty="0" smtClean="0"/>
              <a:t>，</a:t>
            </a:r>
            <a:r>
              <a:rPr lang="en-US" altLang="zh-TW" dirty="0" smtClean="0"/>
              <a:t>0</a:t>
            </a:r>
            <a:r>
              <a:rPr lang="zh-TW" altLang="en-US" dirty="0" smtClean="0"/>
              <a:t>表示有樹，</a:t>
            </a:r>
            <a:r>
              <a:rPr lang="en-US" altLang="zh-TW" dirty="0" smtClean="0"/>
              <a:t>1</a:t>
            </a:r>
            <a:r>
              <a:rPr lang="zh-TW" altLang="en-US" dirty="0" smtClean="0"/>
              <a:t>表示被砍了</a:t>
            </a:r>
            <a:r>
              <a:rPr lang="en-US" altLang="zh-TW" dirty="0" smtClean="0"/>
              <a:t>!</a:t>
            </a:r>
          </a:p>
          <a:p>
            <a:pPr lvl="1"/>
            <a:r>
              <a:rPr lang="zh-TW" altLang="en-US" dirty="0"/>
              <a:t>最後算算有幾個</a:t>
            </a:r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77334" y="1085334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https://zerojudge.tw/ShowProblem?problemid=b139</a:t>
            </a:r>
          </a:p>
        </p:txBody>
      </p:sp>
      <p:grpSp>
        <p:nvGrpSpPr>
          <p:cNvPr id="6" name="群組 5"/>
          <p:cNvGrpSpPr/>
          <p:nvPr/>
        </p:nvGrpSpPr>
        <p:grpSpPr>
          <a:xfrm>
            <a:off x="804672" y="1617472"/>
            <a:ext cx="1840308" cy="237744"/>
            <a:chOff x="804672" y="1617472"/>
            <a:chExt cx="1840308" cy="237744"/>
          </a:xfrm>
        </p:grpSpPr>
        <p:sp>
          <p:nvSpPr>
            <p:cNvPr id="7" name="五角星形 6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571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小群體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594360" y="115214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106</a:t>
            </a:r>
            <a:r>
              <a:rPr lang="zh-TW" altLang="en-US" dirty="0" smtClean="0"/>
              <a:t>年</a:t>
            </a:r>
            <a:r>
              <a:rPr lang="en-US" altLang="zh-TW" dirty="0" smtClean="0"/>
              <a:t>3</a:t>
            </a:r>
            <a:r>
              <a:rPr lang="zh-TW" altLang="en-US" dirty="0" smtClean="0"/>
              <a:t>月</a:t>
            </a:r>
            <a:r>
              <a:rPr lang="en-US" altLang="zh-TW" dirty="0" smtClean="0"/>
              <a:t>4</a:t>
            </a:r>
            <a:r>
              <a:rPr lang="zh-TW" altLang="en-US" dirty="0" smtClean="0"/>
              <a:t>日</a:t>
            </a:r>
            <a:r>
              <a:rPr lang="en-US" altLang="zh-TW" dirty="0" smtClean="0"/>
              <a:t>APCS</a:t>
            </a:r>
            <a:r>
              <a:rPr lang="zh-TW" altLang="en-US" dirty="0" smtClean="0"/>
              <a:t>實作題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494" y="1930400"/>
            <a:ext cx="6546674" cy="4539988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7" name="五角星形 6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739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切巧克力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720162" cy="388077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有一塊</a:t>
            </a:r>
            <a:r>
              <a:rPr lang="en-US" altLang="zh-TW" dirty="0" err="1" smtClean="0"/>
              <a:t>MxN</a:t>
            </a:r>
            <a:r>
              <a:rPr lang="zh-TW" altLang="en-US" dirty="0" smtClean="0"/>
              <a:t>的巧克力一塊如右，要把他切成最小單位</a:t>
            </a:r>
            <a:r>
              <a:rPr lang="en-US" altLang="zh-TW" dirty="0" smtClean="0"/>
              <a:t>1x1</a:t>
            </a:r>
            <a:r>
              <a:rPr lang="zh-TW" altLang="en-US" dirty="0" smtClean="0"/>
              <a:t>，至少需要切幾刀？已分開的兩塊不可並排切。</a:t>
            </a:r>
            <a:endParaRPr lang="en-US" altLang="zh-TW" dirty="0" smtClean="0"/>
          </a:p>
          <a:p>
            <a:r>
              <a:rPr lang="zh-TW" altLang="en-US" dirty="0" smtClean="0"/>
              <a:t>輸入：</a:t>
            </a:r>
            <a:r>
              <a:rPr lang="en-US" altLang="zh-TW" dirty="0" smtClean="0"/>
              <a:t>M</a:t>
            </a:r>
            <a:r>
              <a:rPr lang="zh-TW" altLang="en-US" dirty="0" smtClean="0"/>
              <a:t>與</a:t>
            </a:r>
            <a:r>
              <a:rPr lang="en-US" altLang="zh-TW" dirty="0" smtClean="0"/>
              <a:t>N</a:t>
            </a:r>
          </a:p>
          <a:p>
            <a:r>
              <a:rPr lang="zh-TW" altLang="en-US" dirty="0"/>
              <a:t>輸出：</a:t>
            </a:r>
            <a:r>
              <a:rPr lang="en-US" altLang="zh-TW" dirty="0" smtClean="0"/>
              <a:t>?</a:t>
            </a:r>
            <a:r>
              <a:rPr lang="zh-TW" altLang="en-US" dirty="0" smtClean="0"/>
              <a:t>刀</a:t>
            </a:r>
            <a:endParaRPr lang="en-US" altLang="zh-TW" dirty="0" smtClean="0"/>
          </a:p>
          <a:p>
            <a:r>
              <a:rPr lang="zh-TW" altLang="en-US" dirty="0" smtClean="0"/>
              <a:t>思考：</a:t>
            </a:r>
            <a:endParaRPr lang="en-US" altLang="zh-TW" dirty="0" smtClean="0"/>
          </a:p>
        </p:txBody>
      </p:sp>
      <p:pic>
        <p:nvPicPr>
          <p:cNvPr id="1026" name="Picture 2" descr="82% 純黑巧克力禮盒- Cemas kakanen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4000" b="79200" l="5467" r="94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031" y="519304"/>
            <a:ext cx="3282569" cy="328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五角星形 4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822960" y="401003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rgbClr val="FF0000"/>
                </a:solidFill>
              </a:rPr>
              <a:t>先從</a:t>
            </a:r>
            <a:r>
              <a:rPr lang="en-US" altLang="zh-TW" dirty="0">
                <a:solidFill>
                  <a:srgbClr val="FF0000"/>
                </a:solidFill>
              </a:rPr>
              <a:t>M</a:t>
            </a:r>
            <a:r>
              <a:rPr lang="zh-TW" altLang="en-US" dirty="0">
                <a:solidFill>
                  <a:srgbClr val="FF0000"/>
                </a:solidFill>
              </a:rPr>
              <a:t>方向切開成為 </a:t>
            </a:r>
            <a:r>
              <a:rPr lang="en-US" altLang="zh-TW" dirty="0">
                <a:solidFill>
                  <a:srgbClr val="FF0000"/>
                </a:solidFill>
              </a:rPr>
              <a:t>1xN</a:t>
            </a:r>
            <a:r>
              <a:rPr lang="zh-TW" altLang="en-US" dirty="0">
                <a:solidFill>
                  <a:srgbClr val="FF0000"/>
                </a:solidFill>
              </a:rPr>
              <a:t>的共</a:t>
            </a:r>
            <a:r>
              <a:rPr lang="en-US" altLang="zh-TW" dirty="0">
                <a:solidFill>
                  <a:srgbClr val="FF0000"/>
                </a:solidFill>
              </a:rPr>
              <a:t>M</a:t>
            </a:r>
            <a:r>
              <a:rPr lang="zh-TW" altLang="en-US" dirty="0">
                <a:solidFill>
                  <a:srgbClr val="FF0000"/>
                </a:solidFill>
              </a:rPr>
              <a:t>條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M-1</a:t>
            </a: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刀</a:t>
            </a:r>
            <a:endParaRPr lang="en-US" altLang="zh-TW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再把每一條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1xN</a:t>
            </a: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切開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N-1</a:t>
            </a: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刀</a:t>
            </a:r>
            <a:endParaRPr lang="en-US" altLang="zh-TW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一共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1xN</a:t>
            </a: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有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M</a:t>
            </a: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條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(N-1)</a:t>
            </a:r>
            <a:r>
              <a:rPr lang="en-US" altLang="zh-TW" dirty="0" err="1">
                <a:solidFill>
                  <a:srgbClr val="FF0000"/>
                </a:solidFill>
                <a:sym typeface="Wingdings" panose="05000000000000000000" pitchFamily="2" charset="2"/>
              </a:rPr>
              <a:t>xM</a:t>
            </a:r>
            <a:endParaRPr lang="en-US" altLang="zh-TW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所以總共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/>
            </a:r>
            <a:b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</a:b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(M-1) + (N-1)</a:t>
            </a:r>
            <a:r>
              <a:rPr lang="en-US" altLang="zh-TW" dirty="0" err="1">
                <a:solidFill>
                  <a:srgbClr val="FF0000"/>
                </a:solidFill>
                <a:sym typeface="Wingdings" panose="05000000000000000000" pitchFamily="2" charset="2"/>
              </a:rPr>
              <a:t>xM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/>
            </a:r>
            <a:b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</a:b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=M-1+MxN-M</a:t>
            </a:r>
            <a:b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</a:b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=</a:t>
            </a:r>
            <a:r>
              <a:rPr lang="en-US" altLang="zh-TW" dirty="0" err="1">
                <a:solidFill>
                  <a:srgbClr val="FF0000"/>
                </a:solidFill>
                <a:sym typeface="Wingdings" panose="05000000000000000000" pitchFamily="2" charset="2"/>
              </a:rPr>
              <a:t>MxN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 - 1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724658"/>
              </p:ext>
            </p:extLst>
          </p:nvPr>
        </p:nvGraphicFramePr>
        <p:xfrm>
          <a:off x="6411978" y="4032062"/>
          <a:ext cx="4295646" cy="11670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941">
                  <a:extLst>
                    <a:ext uri="{9D8B030D-6E8A-4147-A177-3AD203B41FA5}">
                      <a16:colId xmlns:a16="http://schemas.microsoft.com/office/drawing/2014/main" val="2943470289"/>
                    </a:ext>
                  </a:extLst>
                </a:gridCol>
                <a:gridCol w="715941">
                  <a:extLst>
                    <a:ext uri="{9D8B030D-6E8A-4147-A177-3AD203B41FA5}">
                      <a16:colId xmlns:a16="http://schemas.microsoft.com/office/drawing/2014/main" val="2754214395"/>
                    </a:ext>
                  </a:extLst>
                </a:gridCol>
                <a:gridCol w="715941">
                  <a:extLst>
                    <a:ext uri="{9D8B030D-6E8A-4147-A177-3AD203B41FA5}">
                      <a16:colId xmlns:a16="http://schemas.microsoft.com/office/drawing/2014/main" val="4102164148"/>
                    </a:ext>
                  </a:extLst>
                </a:gridCol>
                <a:gridCol w="715941">
                  <a:extLst>
                    <a:ext uri="{9D8B030D-6E8A-4147-A177-3AD203B41FA5}">
                      <a16:colId xmlns:a16="http://schemas.microsoft.com/office/drawing/2014/main" val="2623344024"/>
                    </a:ext>
                  </a:extLst>
                </a:gridCol>
                <a:gridCol w="715941">
                  <a:extLst>
                    <a:ext uri="{9D8B030D-6E8A-4147-A177-3AD203B41FA5}">
                      <a16:colId xmlns:a16="http://schemas.microsoft.com/office/drawing/2014/main" val="557637133"/>
                    </a:ext>
                  </a:extLst>
                </a:gridCol>
                <a:gridCol w="715941">
                  <a:extLst>
                    <a:ext uri="{9D8B030D-6E8A-4147-A177-3AD203B41FA5}">
                      <a16:colId xmlns:a16="http://schemas.microsoft.com/office/drawing/2014/main" val="2313276100"/>
                    </a:ext>
                  </a:extLst>
                </a:gridCol>
              </a:tblGrid>
              <a:tr h="38901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304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304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304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304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304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30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656719"/>
                  </a:ext>
                </a:extLst>
              </a:tr>
              <a:tr h="389019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304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304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304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304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304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30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810866"/>
                  </a:ext>
                </a:extLst>
              </a:tr>
              <a:tr h="389019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304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304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304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304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304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30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297220"/>
                  </a:ext>
                </a:extLst>
              </a:tr>
            </a:tbl>
          </a:graphicData>
        </a:graphic>
      </p:graphicFrame>
      <p:sp>
        <p:nvSpPr>
          <p:cNvPr id="11" name="右大括弧 10"/>
          <p:cNvSpPr/>
          <p:nvPr/>
        </p:nvSpPr>
        <p:spPr>
          <a:xfrm rot="16200000">
            <a:off x="8362985" y="1849279"/>
            <a:ext cx="344296" cy="374148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8357616" y="319996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</a:t>
            </a:r>
            <a:endParaRPr lang="zh-TW" altLang="en-US" dirty="0"/>
          </a:p>
        </p:txBody>
      </p:sp>
      <p:sp>
        <p:nvSpPr>
          <p:cNvPr id="14" name="右大括弧 13"/>
          <p:cNvSpPr/>
          <p:nvPr/>
        </p:nvSpPr>
        <p:spPr>
          <a:xfrm rot="10800000">
            <a:off x="5956225" y="4187950"/>
            <a:ext cx="326773" cy="88696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5661173" y="4430924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</a:t>
            </a:r>
            <a:endParaRPr lang="zh-TW" altLang="en-US" dirty="0"/>
          </a:p>
        </p:txBody>
      </p:sp>
      <p:grpSp>
        <p:nvGrpSpPr>
          <p:cNvPr id="19" name="群組 18"/>
          <p:cNvGrpSpPr/>
          <p:nvPr/>
        </p:nvGrpSpPr>
        <p:grpSpPr>
          <a:xfrm>
            <a:off x="7131558" y="3869306"/>
            <a:ext cx="2853690" cy="1683003"/>
            <a:chOff x="7131558" y="3869306"/>
            <a:chExt cx="2853690" cy="1683003"/>
          </a:xfrm>
        </p:grpSpPr>
        <p:cxnSp>
          <p:nvCxnSpPr>
            <p:cNvPr id="16" name="直線接點 15"/>
            <p:cNvCxnSpPr/>
            <p:nvPr/>
          </p:nvCxnSpPr>
          <p:spPr>
            <a:xfrm>
              <a:off x="7131558" y="3892167"/>
              <a:ext cx="8382" cy="161747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>
              <a:off x="7832598" y="3907407"/>
              <a:ext cx="8382" cy="161747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>
              <a:off x="8554974" y="3934839"/>
              <a:ext cx="8382" cy="161747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>
              <a:off x="9265620" y="3869306"/>
              <a:ext cx="8382" cy="161747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>
              <a:off x="9985248" y="4032504"/>
              <a:ext cx="0" cy="11612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群組 26"/>
          <p:cNvGrpSpPr/>
          <p:nvPr/>
        </p:nvGrpSpPr>
        <p:grpSpPr>
          <a:xfrm>
            <a:off x="6301488" y="4430924"/>
            <a:ext cx="4414056" cy="371512"/>
            <a:chOff x="6301488" y="4430924"/>
            <a:chExt cx="4414056" cy="371512"/>
          </a:xfrm>
        </p:grpSpPr>
        <p:cxnSp>
          <p:nvCxnSpPr>
            <p:cNvPr id="25" name="直線接點 24"/>
            <p:cNvCxnSpPr/>
            <p:nvPr/>
          </p:nvCxnSpPr>
          <p:spPr>
            <a:xfrm>
              <a:off x="6301488" y="4430924"/>
              <a:ext cx="4414056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>
              <a:off x="6301488" y="4802436"/>
              <a:ext cx="4414056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4745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</a:t>
            </a:r>
            <a:r>
              <a:rPr lang="zh-TW" altLang="en-US" dirty="0" smtClean="0"/>
              <a:t>群體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6871096" cy="4575020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7" name="五角星形 6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722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小群體</a:t>
            </a:r>
            <a:r>
              <a:rPr lang="en-US" altLang="zh-TW" dirty="0"/>
              <a:t>(</a:t>
            </a:r>
            <a:r>
              <a:rPr lang="zh-TW" altLang="en-US" dirty="0"/>
              <a:t>續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zh-TW" altLang="en-US" dirty="0"/>
              <a:t>解題思考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582510"/>
              </p:ext>
            </p:extLst>
          </p:nvPr>
        </p:nvGraphicFramePr>
        <p:xfrm>
          <a:off x="2132585" y="3107877"/>
          <a:ext cx="5776970" cy="1620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697">
                  <a:extLst>
                    <a:ext uri="{9D8B030D-6E8A-4147-A177-3AD203B41FA5}">
                      <a16:colId xmlns:a16="http://schemas.microsoft.com/office/drawing/2014/main" val="1723780963"/>
                    </a:ext>
                  </a:extLst>
                </a:gridCol>
                <a:gridCol w="577697">
                  <a:extLst>
                    <a:ext uri="{9D8B030D-6E8A-4147-A177-3AD203B41FA5}">
                      <a16:colId xmlns:a16="http://schemas.microsoft.com/office/drawing/2014/main" val="1011742991"/>
                    </a:ext>
                  </a:extLst>
                </a:gridCol>
                <a:gridCol w="577697">
                  <a:extLst>
                    <a:ext uri="{9D8B030D-6E8A-4147-A177-3AD203B41FA5}">
                      <a16:colId xmlns:a16="http://schemas.microsoft.com/office/drawing/2014/main" val="3232989452"/>
                    </a:ext>
                  </a:extLst>
                </a:gridCol>
                <a:gridCol w="577697">
                  <a:extLst>
                    <a:ext uri="{9D8B030D-6E8A-4147-A177-3AD203B41FA5}">
                      <a16:colId xmlns:a16="http://schemas.microsoft.com/office/drawing/2014/main" val="2658902972"/>
                    </a:ext>
                  </a:extLst>
                </a:gridCol>
                <a:gridCol w="577697">
                  <a:extLst>
                    <a:ext uri="{9D8B030D-6E8A-4147-A177-3AD203B41FA5}">
                      <a16:colId xmlns:a16="http://schemas.microsoft.com/office/drawing/2014/main" val="717408425"/>
                    </a:ext>
                  </a:extLst>
                </a:gridCol>
                <a:gridCol w="577697">
                  <a:extLst>
                    <a:ext uri="{9D8B030D-6E8A-4147-A177-3AD203B41FA5}">
                      <a16:colId xmlns:a16="http://schemas.microsoft.com/office/drawing/2014/main" val="3607485099"/>
                    </a:ext>
                  </a:extLst>
                </a:gridCol>
                <a:gridCol w="577697">
                  <a:extLst>
                    <a:ext uri="{9D8B030D-6E8A-4147-A177-3AD203B41FA5}">
                      <a16:colId xmlns:a16="http://schemas.microsoft.com/office/drawing/2014/main" val="3515700023"/>
                    </a:ext>
                  </a:extLst>
                </a:gridCol>
                <a:gridCol w="577697">
                  <a:extLst>
                    <a:ext uri="{9D8B030D-6E8A-4147-A177-3AD203B41FA5}">
                      <a16:colId xmlns:a16="http://schemas.microsoft.com/office/drawing/2014/main" val="286231684"/>
                    </a:ext>
                  </a:extLst>
                </a:gridCol>
                <a:gridCol w="577697">
                  <a:extLst>
                    <a:ext uri="{9D8B030D-6E8A-4147-A177-3AD203B41FA5}">
                      <a16:colId xmlns:a16="http://schemas.microsoft.com/office/drawing/2014/main" val="4030110274"/>
                    </a:ext>
                  </a:extLst>
                </a:gridCol>
                <a:gridCol w="577697">
                  <a:extLst>
                    <a:ext uri="{9D8B030D-6E8A-4147-A177-3AD203B41FA5}">
                      <a16:colId xmlns:a16="http://schemas.microsoft.com/office/drawing/2014/main" val="184337354"/>
                    </a:ext>
                  </a:extLst>
                </a:gridCol>
              </a:tblGrid>
              <a:tr h="5400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46230"/>
                  </a:ext>
                </a:extLst>
              </a:tr>
              <a:tr h="54003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539036"/>
                  </a:ext>
                </a:extLst>
              </a:tr>
              <a:tr h="54003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191750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2295144" y="4254185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1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587240" y="4254185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1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739384" y="4254185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1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891528" y="4254185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1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160557" y="4254185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1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832461" y="4254185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2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312701" y="4246424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2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405192" y="4254185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3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020605" y="4254185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4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443085" y="4254185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4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774154" y="1930400"/>
            <a:ext cx="1840308" cy="237744"/>
            <a:chOff x="804672" y="1617472"/>
            <a:chExt cx="1840308" cy="237744"/>
          </a:xfrm>
        </p:grpSpPr>
        <p:sp>
          <p:nvSpPr>
            <p:cNvPr id="17" name="五角星形 16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五角星形 17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五角星形 18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五角星形 19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五角星形 20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372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最佳選擇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任意給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個正整數排成圓形，首尾相連，請在這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個數中間選取連續相鄰</a:t>
            </a:r>
            <a:r>
              <a:rPr lang="en-US" altLang="zh-TW" dirty="0" smtClean="0"/>
              <a:t>M</a:t>
            </a:r>
            <a:r>
              <a:rPr lang="zh-TW" altLang="en-US" dirty="0" smtClean="0"/>
              <a:t>個數，使得總和最大。</a:t>
            </a:r>
            <a:endParaRPr lang="en-US" altLang="zh-TW" dirty="0" smtClean="0"/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  </a:t>
            </a:r>
            <a:r>
              <a:rPr lang="en-US" altLang="zh-TW" dirty="0" smtClean="0"/>
              <a:t>M</a:t>
            </a:r>
            <a:r>
              <a:rPr lang="zh-TW" altLang="en-US" dirty="0" smtClean="0"/>
              <a:t> </a:t>
            </a:r>
            <a:r>
              <a:rPr lang="en-US" altLang="zh-TW" dirty="0" smtClean="0"/>
              <a:t> </a:t>
            </a:r>
            <a:r>
              <a:rPr lang="zh-TW" altLang="en-US" dirty="0"/>
              <a:t>及</a:t>
            </a:r>
            <a:r>
              <a:rPr lang="en-US" altLang="zh-TW" dirty="0"/>
              <a:t>N</a:t>
            </a:r>
            <a:r>
              <a:rPr lang="zh-TW" altLang="en-US" dirty="0"/>
              <a:t>個正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：最佳選擇總和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暴力</a:t>
            </a:r>
            <a:r>
              <a:rPr lang="zh-TW" altLang="en-US" dirty="0" smtClean="0"/>
              <a:t>法，第</a:t>
            </a:r>
            <a:r>
              <a:rPr lang="en-US" altLang="zh-TW" dirty="0" smtClean="0"/>
              <a:t>0</a:t>
            </a:r>
            <a:r>
              <a:rPr lang="zh-TW" altLang="en-US" dirty="0" smtClean="0"/>
              <a:t>到第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個數當起點，加總起來比較，找出最大的。</a:t>
            </a:r>
            <a:endParaRPr lang="en-US" altLang="zh-TW" dirty="0" smtClean="0"/>
          </a:p>
          <a:p>
            <a:pPr lvl="1"/>
            <a:r>
              <a:rPr lang="zh-TW" altLang="en-US" dirty="0"/>
              <a:t>問題在於首尾相連</a:t>
            </a:r>
            <a:r>
              <a:rPr lang="zh-TW" altLang="en-US" dirty="0" smtClean="0"/>
              <a:t>，跨過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的如何處理？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085334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https://zerojudge.tw/ShowProblem?problemid=d164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7674015" y="2986268"/>
            <a:ext cx="241444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en-US" altLang="zh-TW" dirty="0" smtClean="0"/>
              <a:t>5  2</a:t>
            </a:r>
            <a:r>
              <a:rPr lang="zh-TW" altLang="en-US" dirty="0" smtClean="0"/>
              <a:t>   </a:t>
            </a:r>
            <a:r>
              <a:rPr lang="en-US" altLang="zh-TW" dirty="0" smtClean="0"/>
              <a:t>//5</a:t>
            </a:r>
            <a:r>
              <a:rPr lang="zh-TW" altLang="en-US" dirty="0" smtClean="0"/>
              <a:t>個數，挑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endParaRPr lang="en-US" altLang="zh-TW" dirty="0" smtClean="0"/>
          </a:p>
          <a:p>
            <a:r>
              <a:rPr lang="en-US" altLang="zh-TW" dirty="0" smtClean="0"/>
              <a:t>10</a:t>
            </a:r>
          </a:p>
          <a:p>
            <a:r>
              <a:rPr lang="en-US" altLang="zh-TW" dirty="0" smtClean="0"/>
              <a:t>3</a:t>
            </a:r>
          </a:p>
          <a:p>
            <a:r>
              <a:rPr lang="en-US" altLang="zh-TW" dirty="0" smtClean="0"/>
              <a:t>7</a:t>
            </a:r>
          </a:p>
          <a:p>
            <a:r>
              <a:rPr lang="en-US" altLang="zh-TW" dirty="0" smtClean="0"/>
              <a:t>9</a:t>
            </a:r>
          </a:p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697164" y="4120106"/>
            <a:ext cx="335666" cy="5867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9" name="五角星形 8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五角星形 11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五角星形 12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400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最佳</a:t>
            </a:r>
            <a:r>
              <a:rPr lang="zh-TW" altLang="en-US" dirty="0" smtClean="0"/>
              <a:t>選擇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解題思考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063598"/>
              </p:ext>
            </p:extLst>
          </p:nvPr>
        </p:nvGraphicFramePr>
        <p:xfrm>
          <a:off x="1849120" y="3353138"/>
          <a:ext cx="4222496" cy="469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812">
                  <a:extLst>
                    <a:ext uri="{9D8B030D-6E8A-4147-A177-3AD203B41FA5}">
                      <a16:colId xmlns:a16="http://schemas.microsoft.com/office/drawing/2014/main" val="3833107267"/>
                    </a:ext>
                  </a:extLst>
                </a:gridCol>
                <a:gridCol w="527812">
                  <a:extLst>
                    <a:ext uri="{9D8B030D-6E8A-4147-A177-3AD203B41FA5}">
                      <a16:colId xmlns:a16="http://schemas.microsoft.com/office/drawing/2014/main" val="2250611486"/>
                    </a:ext>
                  </a:extLst>
                </a:gridCol>
                <a:gridCol w="527812">
                  <a:extLst>
                    <a:ext uri="{9D8B030D-6E8A-4147-A177-3AD203B41FA5}">
                      <a16:colId xmlns:a16="http://schemas.microsoft.com/office/drawing/2014/main" val="2804049813"/>
                    </a:ext>
                  </a:extLst>
                </a:gridCol>
                <a:gridCol w="527812">
                  <a:extLst>
                    <a:ext uri="{9D8B030D-6E8A-4147-A177-3AD203B41FA5}">
                      <a16:colId xmlns:a16="http://schemas.microsoft.com/office/drawing/2014/main" val="4172114181"/>
                    </a:ext>
                  </a:extLst>
                </a:gridCol>
                <a:gridCol w="527812">
                  <a:extLst>
                    <a:ext uri="{9D8B030D-6E8A-4147-A177-3AD203B41FA5}">
                      <a16:colId xmlns:a16="http://schemas.microsoft.com/office/drawing/2014/main" val="1462635639"/>
                    </a:ext>
                  </a:extLst>
                </a:gridCol>
                <a:gridCol w="527812">
                  <a:extLst>
                    <a:ext uri="{9D8B030D-6E8A-4147-A177-3AD203B41FA5}">
                      <a16:colId xmlns:a16="http://schemas.microsoft.com/office/drawing/2014/main" val="4058283712"/>
                    </a:ext>
                  </a:extLst>
                </a:gridCol>
                <a:gridCol w="527812">
                  <a:extLst>
                    <a:ext uri="{9D8B030D-6E8A-4147-A177-3AD203B41FA5}">
                      <a16:colId xmlns:a16="http://schemas.microsoft.com/office/drawing/2014/main" val="2471180508"/>
                    </a:ext>
                  </a:extLst>
                </a:gridCol>
                <a:gridCol w="527812">
                  <a:extLst>
                    <a:ext uri="{9D8B030D-6E8A-4147-A177-3AD203B41FA5}">
                      <a16:colId xmlns:a16="http://schemas.microsoft.com/office/drawing/2014/main" val="2598538638"/>
                    </a:ext>
                  </a:extLst>
                </a:gridCol>
              </a:tblGrid>
              <a:tr h="46905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168662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849120" y="249631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8</a:t>
            </a:r>
            <a:r>
              <a:rPr lang="zh-TW" altLang="en-US" dirty="0" smtClean="0"/>
              <a:t>取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grpSp>
        <p:nvGrpSpPr>
          <p:cNvPr id="10" name="群組 9"/>
          <p:cNvGrpSpPr/>
          <p:nvPr/>
        </p:nvGrpSpPr>
        <p:grpSpPr>
          <a:xfrm>
            <a:off x="1764792" y="3191256"/>
            <a:ext cx="1719072" cy="1162150"/>
            <a:chOff x="1764792" y="3191256"/>
            <a:chExt cx="1719072" cy="1162150"/>
          </a:xfrm>
        </p:grpSpPr>
        <p:sp>
          <p:nvSpPr>
            <p:cNvPr id="7" name="矩形 6"/>
            <p:cNvSpPr/>
            <p:nvPr/>
          </p:nvSpPr>
          <p:spPr>
            <a:xfrm>
              <a:off x="1764792" y="3191256"/>
              <a:ext cx="1719072" cy="7589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2395728" y="398407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14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3204249" y="4636008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Max = 14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864687" y="4647240"/>
            <a:ext cx="42832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19</a:t>
            </a:r>
            <a:endParaRPr lang="zh-TW" altLang="en-US" dirty="0"/>
          </a:p>
        </p:txBody>
      </p:sp>
      <p:grpSp>
        <p:nvGrpSpPr>
          <p:cNvPr id="15" name="群組 14"/>
          <p:cNvGrpSpPr/>
          <p:nvPr/>
        </p:nvGrpSpPr>
        <p:grpSpPr>
          <a:xfrm>
            <a:off x="2344713" y="3191256"/>
            <a:ext cx="1719072" cy="1162150"/>
            <a:chOff x="1764792" y="3191256"/>
            <a:chExt cx="1719072" cy="1162150"/>
          </a:xfrm>
        </p:grpSpPr>
        <p:sp>
          <p:nvSpPr>
            <p:cNvPr id="16" name="矩形 15"/>
            <p:cNvSpPr/>
            <p:nvPr/>
          </p:nvSpPr>
          <p:spPr>
            <a:xfrm>
              <a:off x="1764792" y="3191256"/>
              <a:ext cx="1719072" cy="7589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2395728" y="398407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19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2809287" y="3184295"/>
            <a:ext cx="1719072" cy="1162150"/>
            <a:chOff x="1764792" y="3191256"/>
            <a:chExt cx="1719072" cy="1162150"/>
          </a:xfrm>
        </p:grpSpPr>
        <p:sp>
          <p:nvSpPr>
            <p:cNvPr id="19" name="矩形 18"/>
            <p:cNvSpPr/>
            <p:nvPr/>
          </p:nvSpPr>
          <p:spPr>
            <a:xfrm>
              <a:off x="1764792" y="3191256"/>
              <a:ext cx="1719072" cy="7589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2395728" y="398407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18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3355848" y="3184295"/>
            <a:ext cx="1719072" cy="1162150"/>
            <a:chOff x="1764792" y="3191256"/>
            <a:chExt cx="1719072" cy="1162150"/>
          </a:xfrm>
        </p:grpSpPr>
        <p:sp>
          <p:nvSpPr>
            <p:cNvPr id="22" name="矩形 21"/>
            <p:cNvSpPr/>
            <p:nvPr/>
          </p:nvSpPr>
          <p:spPr>
            <a:xfrm>
              <a:off x="1764792" y="3191256"/>
              <a:ext cx="1719072" cy="7589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2395728" y="398407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15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3902409" y="3191256"/>
            <a:ext cx="1719072" cy="1162150"/>
            <a:chOff x="1764792" y="3191256"/>
            <a:chExt cx="1719072" cy="1162150"/>
          </a:xfrm>
        </p:grpSpPr>
        <p:sp>
          <p:nvSpPr>
            <p:cNvPr id="25" name="矩形 24"/>
            <p:cNvSpPr/>
            <p:nvPr/>
          </p:nvSpPr>
          <p:spPr>
            <a:xfrm>
              <a:off x="1764792" y="3191256"/>
              <a:ext cx="1719072" cy="7589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2395728" y="398407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11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4470783" y="3184295"/>
            <a:ext cx="1719072" cy="1162150"/>
            <a:chOff x="1764792" y="3191256"/>
            <a:chExt cx="1719072" cy="1162150"/>
          </a:xfrm>
        </p:grpSpPr>
        <p:sp>
          <p:nvSpPr>
            <p:cNvPr id="28" name="矩形 27"/>
            <p:cNvSpPr/>
            <p:nvPr/>
          </p:nvSpPr>
          <p:spPr>
            <a:xfrm>
              <a:off x="1764792" y="3191256"/>
              <a:ext cx="1719072" cy="7589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2395728" y="398407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15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4983480" y="3184295"/>
            <a:ext cx="1247433" cy="1162150"/>
            <a:chOff x="1764792" y="3191256"/>
            <a:chExt cx="1247433" cy="1162150"/>
          </a:xfrm>
        </p:grpSpPr>
        <p:sp>
          <p:nvSpPr>
            <p:cNvPr id="31" name="矩形 30"/>
            <p:cNvSpPr/>
            <p:nvPr/>
          </p:nvSpPr>
          <p:spPr>
            <a:xfrm>
              <a:off x="1764792" y="3191256"/>
              <a:ext cx="1247433" cy="7589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2395728" y="398407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15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1683852" y="3204709"/>
            <a:ext cx="741801" cy="7589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4" name="群組 33"/>
          <p:cNvGrpSpPr/>
          <p:nvPr/>
        </p:nvGrpSpPr>
        <p:grpSpPr>
          <a:xfrm>
            <a:off x="5497158" y="3184295"/>
            <a:ext cx="873807" cy="1162150"/>
            <a:chOff x="1764792" y="3191256"/>
            <a:chExt cx="1247433" cy="1162150"/>
          </a:xfrm>
        </p:grpSpPr>
        <p:sp>
          <p:nvSpPr>
            <p:cNvPr id="35" name="矩形 34"/>
            <p:cNvSpPr/>
            <p:nvPr/>
          </p:nvSpPr>
          <p:spPr>
            <a:xfrm>
              <a:off x="1764792" y="3191256"/>
              <a:ext cx="1247433" cy="7589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2395729" y="3984074"/>
              <a:ext cx="611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13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7" name="矩形 36"/>
          <p:cNvSpPr/>
          <p:nvPr/>
        </p:nvSpPr>
        <p:spPr>
          <a:xfrm>
            <a:off x="1717322" y="3191022"/>
            <a:ext cx="1216287" cy="7589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8" name="群組 37"/>
          <p:cNvGrpSpPr/>
          <p:nvPr/>
        </p:nvGrpSpPr>
        <p:grpSpPr>
          <a:xfrm>
            <a:off x="761909" y="1854538"/>
            <a:ext cx="1840308" cy="237744"/>
            <a:chOff x="804672" y="1617472"/>
            <a:chExt cx="1840308" cy="237744"/>
          </a:xfrm>
        </p:grpSpPr>
        <p:sp>
          <p:nvSpPr>
            <p:cNvPr id="39" name="五角星形 38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五角星形 39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五角星形 40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五角星形 41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五角星形 42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059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  <p:bldP spid="33" grpId="0" animBg="1"/>
      <p:bldP spid="3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Jolly Jumper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有</a:t>
            </a:r>
            <a:r>
              <a:rPr lang="en-US" altLang="zh-TW" dirty="0"/>
              <a:t>n</a:t>
            </a:r>
            <a:r>
              <a:rPr lang="zh-TW" altLang="en-US" dirty="0"/>
              <a:t>個整數的序列我們稱為</a:t>
            </a:r>
            <a:r>
              <a:rPr lang="en-US" altLang="zh-TW" dirty="0"/>
              <a:t>jolly jumper</a:t>
            </a:r>
            <a:r>
              <a:rPr lang="zh-TW" altLang="en-US" dirty="0"/>
              <a:t>，如果相鄰的</a:t>
            </a:r>
            <a:r>
              <a:rPr lang="en-US" altLang="zh-TW" dirty="0"/>
              <a:t>2</a:t>
            </a:r>
            <a:r>
              <a:rPr lang="zh-TW" altLang="en-US" dirty="0"/>
              <a:t>個數其差的絕對值恰好為</a:t>
            </a:r>
            <a:r>
              <a:rPr lang="en-US" altLang="zh-TW" dirty="0"/>
              <a:t>1</a:t>
            </a:r>
            <a:r>
              <a:rPr lang="zh-TW" altLang="en-US" dirty="0"/>
              <a:t>到</a:t>
            </a:r>
            <a:r>
              <a:rPr lang="en-US" altLang="zh-TW" dirty="0"/>
              <a:t>n-1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 smtClean="0"/>
              <a:t>例如：</a:t>
            </a:r>
            <a:r>
              <a:rPr lang="en-US" altLang="zh-TW" dirty="0" smtClean="0"/>
              <a:t>1 </a:t>
            </a:r>
            <a:r>
              <a:rPr lang="en-US" altLang="zh-TW" dirty="0"/>
              <a:t>4 2 </a:t>
            </a:r>
            <a:r>
              <a:rPr lang="en-US" altLang="zh-TW" dirty="0" smtClean="0"/>
              <a:t>3</a:t>
            </a:r>
            <a:endParaRPr lang="en-US" altLang="zh-TW" dirty="0"/>
          </a:p>
          <a:p>
            <a:pPr lvl="1"/>
            <a:r>
              <a:rPr lang="zh-TW" altLang="en-US" dirty="0" smtClean="0"/>
              <a:t>是</a:t>
            </a:r>
            <a:r>
              <a:rPr lang="en-US" altLang="zh-TW" dirty="0"/>
              <a:t>jolly jumper</a:t>
            </a:r>
            <a:r>
              <a:rPr lang="zh-TW" altLang="en-US" dirty="0"/>
              <a:t>（</a:t>
            </a:r>
            <a:r>
              <a:rPr lang="en-US" altLang="zh-TW" dirty="0"/>
              <a:t>n=4</a:t>
            </a:r>
            <a:r>
              <a:rPr lang="zh-TW" altLang="en-US" dirty="0"/>
              <a:t>）。因為相鄰</a:t>
            </a:r>
            <a:r>
              <a:rPr lang="en-US" altLang="zh-TW" dirty="0"/>
              <a:t>2</a:t>
            </a:r>
            <a:r>
              <a:rPr lang="zh-TW" altLang="en-US" dirty="0"/>
              <a:t>數的差的絕對值為</a:t>
            </a:r>
            <a:r>
              <a:rPr lang="en-US" altLang="zh-TW" dirty="0"/>
              <a:t>3,2,1</a:t>
            </a:r>
            <a:r>
              <a:rPr lang="zh-TW" altLang="en-US" dirty="0"/>
              <a:t>，就是</a:t>
            </a:r>
            <a:r>
              <a:rPr lang="en-US" altLang="zh-TW" dirty="0"/>
              <a:t>1</a:t>
            </a:r>
            <a:r>
              <a:rPr lang="zh-TW" altLang="en-US" dirty="0"/>
              <a:t>到</a:t>
            </a:r>
            <a:r>
              <a:rPr lang="en-US" altLang="zh-TW" dirty="0"/>
              <a:t>n-1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但是 </a:t>
            </a:r>
            <a:r>
              <a:rPr lang="en-US" altLang="zh-TW" dirty="0" smtClean="0"/>
              <a:t>1 </a:t>
            </a:r>
            <a:r>
              <a:rPr lang="en-US" altLang="zh-TW" dirty="0"/>
              <a:t>4 2 -1 </a:t>
            </a:r>
            <a:r>
              <a:rPr lang="en-US" altLang="zh-TW" dirty="0" smtClean="0"/>
              <a:t>6 </a:t>
            </a:r>
          </a:p>
          <a:p>
            <a:pPr lvl="1"/>
            <a:r>
              <a:rPr lang="zh-TW" altLang="en-US" dirty="0" smtClean="0"/>
              <a:t>不是</a:t>
            </a:r>
            <a:r>
              <a:rPr lang="en-US" altLang="zh-TW" dirty="0"/>
              <a:t>jolly jumper</a:t>
            </a:r>
            <a:r>
              <a:rPr lang="zh-TW" altLang="en-US" dirty="0"/>
              <a:t>（</a:t>
            </a:r>
            <a:r>
              <a:rPr lang="en-US" altLang="zh-TW" dirty="0"/>
              <a:t>n=5</a:t>
            </a:r>
            <a:r>
              <a:rPr lang="zh-TW" altLang="en-US" dirty="0"/>
              <a:t>）。因為相鄰</a:t>
            </a:r>
            <a:r>
              <a:rPr lang="en-US" altLang="zh-TW" dirty="0"/>
              <a:t>2</a:t>
            </a:r>
            <a:r>
              <a:rPr lang="zh-TW" altLang="en-US" dirty="0"/>
              <a:t>數的差的絕對值為</a:t>
            </a:r>
            <a:r>
              <a:rPr lang="en-US" altLang="zh-TW" dirty="0"/>
              <a:t>3,2,3,7</a:t>
            </a:r>
            <a:r>
              <a:rPr lang="zh-TW" altLang="en-US" dirty="0"/>
              <a:t>，並非</a:t>
            </a:r>
            <a:r>
              <a:rPr lang="en-US" altLang="zh-TW" dirty="0"/>
              <a:t>1</a:t>
            </a:r>
            <a:r>
              <a:rPr lang="zh-TW" altLang="en-US" dirty="0"/>
              <a:t>到</a:t>
            </a:r>
            <a:r>
              <a:rPr lang="en-US" altLang="zh-TW" dirty="0"/>
              <a:t>n-1</a:t>
            </a:r>
            <a:r>
              <a:rPr lang="zh-TW" altLang="en-US" dirty="0"/>
              <a:t>。</a:t>
            </a:r>
          </a:p>
          <a:p>
            <a:r>
              <a:rPr lang="zh-TW" altLang="en-US" dirty="0" smtClean="0"/>
              <a:t>你</a:t>
            </a:r>
            <a:r>
              <a:rPr lang="zh-TW" altLang="en-US" dirty="0"/>
              <a:t>的</a:t>
            </a:r>
            <a:r>
              <a:rPr lang="zh-TW" altLang="en-US" dirty="0" smtClean="0"/>
              <a:t>任務</a:t>
            </a:r>
            <a:r>
              <a:rPr lang="zh-TW" altLang="en-US" dirty="0"/>
              <a:t>是寫一個程式來判斷一個整數序列是否為</a:t>
            </a:r>
            <a:r>
              <a:rPr lang="en-US" altLang="zh-TW" dirty="0"/>
              <a:t>jolly jumper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/>
              <a:t>Jolly Jumpers:</a:t>
            </a:r>
          </a:p>
          <a:p>
            <a:pPr lvl="1"/>
            <a:r>
              <a:rPr lang="zh-TW" altLang="en-US" dirty="0"/>
              <a:t>一</a:t>
            </a:r>
            <a:r>
              <a:rPr lang="en-US" altLang="zh-TW" dirty="0"/>
              <a:t>. 1 2 4 </a:t>
            </a:r>
            <a:r>
              <a:rPr lang="zh-TW" altLang="en-US" dirty="0"/>
              <a:t>為</a:t>
            </a:r>
            <a:r>
              <a:rPr lang="en-US" altLang="zh-TW" dirty="0"/>
              <a:t>Jolly</a:t>
            </a:r>
            <a:r>
              <a:rPr lang="zh-TW" altLang="en-US" dirty="0"/>
              <a:t>， 因為其差值為</a:t>
            </a:r>
            <a:r>
              <a:rPr lang="en-US" altLang="zh-TW" dirty="0"/>
              <a:t>1 2</a:t>
            </a:r>
            <a:r>
              <a:rPr lang="zh-TW" altLang="en-US" dirty="0"/>
              <a:t>。 </a:t>
            </a:r>
            <a:r>
              <a:rPr lang="en-US" altLang="zh-TW" dirty="0"/>
              <a:t>(</a:t>
            </a:r>
            <a:r>
              <a:rPr lang="zh-TW" altLang="en-US" dirty="0"/>
              <a:t>差值</a:t>
            </a:r>
            <a:r>
              <a:rPr lang="en-US" altLang="zh-TW" dirty="0"/>
              <a:t>1~(n-1[=2])</a:t>
            </a:r>
            <a:r>
              <a:rPr lang="zh-TW" altLang="en-US" dirty="0"/>
              <a:t>皆有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二</a:t>
            </a:r>
            <a:r>
              <a:rPr lang="en-US" altLang="zh-TW" dirty="0"/>
              <a:t>. 1 3 4 </a:t>
            </a:r>
            <a:r>
              <a:rPr lang="zh-TW" altLang="en-US" dirty="0"/>
              <a:t>為</a:t>
            </a:r>
            <a:r>
              <a:rPr lang="en-US" altLang="zh-TW" dirty="0"/>
              <a:t>Jolly</a:t>
            </a:r>
            <a:r>
              <a:rPr lang="zh-TW" altLang="en-US" dirty="0"/>
              <a:t>， 因為其差值為</a:t>
            </a:r>
            <a:r>
              <a:rPr lang="en-US" altLang="zh-TW" dirty="0"/>
              <a:t>2 1</a:t>
            </a:r>
            <a:r>
              <a:rPr lang="zh-TW" altLang="en-US" dirty="0"/>
              <a:t>。 </a:t>
            </a:r>
            <a:r>
              <a:rPr lang="en-US" altLang="zh-TW" dirty="0"/>
              <a:t>(</a:t>
            </a:r>
            <a:r>
              <a:rPr lang="zh-TW" altLang="en-US" dirty="0"/>
              <a:t>差值</a:t>
            </a:r>
            <a:r>
              <a:rPr lang="en-US" altLang="zh-TW" dirty="0"/>
              <a:t>1~(n-1[=2])</a:t>
            </a:r>
            <a:r>
              <a:rPr lang="zh-TW" altLang="en-US" dirty="0"/>
              <a:t>皆有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三</a:t>
            </a:r>
            <a:r>
              <a:rPr lang="en-US" altLang="zh-TW" dirty="0"/>
              <a:t>. 1 2 3 </a:t>
            </a:r>
            <a:r>
              <a:rPr lang="zh-TW" altLang="en-US" dirty="0"/>
              <a:t>為</a:t>
            </a:r>
            <a:r>
              <a:rPr lang="en-US" altLang="zh-TW" dirty="0"/>
              <a:t>Not Jolly</a:t>
            </a:r>
            <a:r>
              <a:rPr lang="zh-TW" altLang="en-US" dirty="0"/>
              <a:t>，因為其差值為</a:t>
            </a:r>
            <a:r>
              <a:rPr lang="en-US" altLang="zh-TW" dirty="0"/>
              <a:t>1 1</a:t>
            </a:r>
            <a:r>
              <a:rPr lang="zh-TW" altLang="en-US" dirty="0"/>
              <a:t>。</a:t>
            </a:r>
            <a:r>
              <a:rPr lang="en-US" altLang="zh-TW" dirty="0"/>
              <a:t>(</a:t>
            </a:r>
            <a:r>
              <a:rPr lang="zh-TW" altLang="en-US" dirty="0"/>
              <a:t>差值</a:t>
            </a:r>
            <a:r>
              <a:rPr lang="en-US" altLang="zh-TW" dirty="0"/>
              <a:t>1~(n-1[=2])</a:t>
            </a:r>
            <a:r>
              <a:rPr lang="zh-TW" altLang="en-US" dirty="0"/>
              <a:t>並非都有，僅只有</a:t>
            </a:r>
            <a:r>
              <a:rPr lang="en-US" altLang="zh-TW" dirty="0"/>
              <a:t>1</a:t>
            </a:r>
            <a:r>
              <a:rPr lang="zh-TW" altLang="en-US" dirty="0"/>
              <a:t>而已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085334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https://zerojudge.tw/ShowProblem?problemid=d097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6495090" y="1372690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3  8  6  2  5  4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640716" y="1676163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5  2  4  3  1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36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解題思考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047504"/>
              </p:ext>
            </p:extLst>
          </p:nvPr>
        </p:nvGraphicFramePr>
        <p:xfrm>
          <a:off x="911668" y="3369558"/>
          <a:ext cx="6067632" cy="888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454">
                  <a:extLst>
                    <a:ext uri="{9D8B030D-6E8A-4147-A177-3AD203B41FA5}">
                      <a16:colId xmlns:a16="http://schemas.microsoft.com/office/drawing/2014/main" val="2602533375"/>
                    </a:ext>
                  </a:extLst>
                </a:gridCol>
                <a:gridCol w="758454">
                  <a:extLst>
                    <a:ext uri="{9D8B030D-6E8A-4147-A177-3AD203B41FA5}">
                      <a16:colId xmlns:a16="http://schemas.microsoft.com/office/drawing/2014/main" val="2264491977"/>
                    </a:ext>
                  </a:extLst>
                </a:gridCol>
                <a:gridCol w="758454">
                  <a:extLst>
                    <a:ext uri="{9D8B030D-6E8A-4147-A177-3AD203B41FA5}">
                      <a16:colId xmlns:a16="http://schemas.microsoft.com/office/drawing/2014/main" val="2840938265"/>
                    </a:ext>
                  </a:extLst>
                </a:gridCol>
                <a:gridCol w="758454">
                  <a:extLst>
                    <a:ext uri="{9D8B030D-6E8A-4147-A177-3AD203B41FA5}">
                      <a16:colId xmlns:a16="http://schemas.microsoft.com/office/drawing/2014/main" val="2418790972"/>
                    </a:ext>
                  </a:extLst>
                </a:gridCol>
                <a:gridCol w="758454">
                  <a:extLst>
                    <a:ext uri="{9D8B030D-6E8A-4147-A177-3AD203B41FA5}">
                      <a16:colId xmlns:a16="http://schemas.microsoft.com/office/drawing/2014/main" val="1827563258"/>
                    </a:ext>
                  </a:extLst>
                </a:gridCol>
                <a:gridCol w="758454">
                  <a:extLst>
                    <a:ext uri="{9D8B030D-6E8A-4147-A177-3AD203B41FA5}">
                      <a16:colId xmlns:a16="http://schemas.microsoft.com/office/drawing/2014/main" val="1682632625"/>
                    </a:ext>
                  </a:extLst>
                </a:gridCol>
                <a:gridCol w="758454">
                  <a:extLst>
                    <a:ext uri="{9D8B030D-6E8A-4147-A177-3AD203B41FA5}">
                      <a16:colId xmlns:a16="http://schemas.microsoft.com/office/drawing/2014/main" val="3828747190"/>
                    </a:ext>
                  </a:extLst>
                </a:gridCol>
                <a:gridCol w="758454">
                  <a:extLst>
                    <a:ext uri="{9D8B030D-6E8A-4147-A177-3AD203B41FA5}">
                      <a16:colId xmlns:a16="http://schemas.microsoft.com/office/drawing/2014/main" val="3682092260"/>
                    </a:ext>
                  </a:extLst>
                </a:gridCol>
              </a:tblGrid>
              <a:tr h="44433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21328"/>
                  </a:ext>
                </a:extLst>
              </a:tr>
              <a:tr h="44433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835273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000145" y="2283618"/>
            <a:ext cx="2707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3  8  6  2  5  4</a:t>
            </a:r>
            <a:endParaRPr lang="zh-TW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1000145" y="2283618"/>
            <a:ext cx="893476" cy="5847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293636" y="2934309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939809" y="3839743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46883" y="2283616"/>
            <a:ext cx="893476" cy="5847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1702239" y="2934308"/>
            <a:ext cx="3827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633850" y="3839743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93621" y="2283614"/>
            <a:ext cx="893476" cy="5847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2187112" y="2934306"/>
            <a:ext cx="3827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177809" y="3839743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354041" y="2280991"/>
            <a:ext cx="893476" cy="5847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2595715" y="2928790"/>
            <a:ext cx="3827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3415809" y="3839743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802603" y="2280991"/>
            <a:ext cx="893476" cy="5847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3106427" y="2937203"/>
            <a:ext cx="3827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1907324" y="3839743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28" name="五角星形 27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五角星形 28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五角星形 29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五角星形 30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五角星形 31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299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d123: 11063 - B2-Sequence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所謂「</a:t>
            </a:r>
            <a:r>
              <a:rPr lang="en-US" altLang="zh-TW" dirty="0"/>
              <a:t>B2</a:t>
            </a:r>
            <a:r>
              <a:rPr lang="zh-TW" altLang="en-US" dirty="0"/>
              <a:t>數列」係指一正整數數列 </a:t>
            </a:r>
            <a:r>
              <a:rPr lang="en-US" altLang="zh-TW" dirty="0"/>
              <a:t>1&lt;= b1 &lt; b2 &lt; b3 ...</a:t>
            </a:r>
            <a:r>
              <a:rPr lang="zh-TW" altLang="en-US" dirty="0"/>
              <a:t>，其中所有</a:t>
            </a:r>
            <a:r>
              <a:rPr lang="zh-TW" altLang="en-US" b="1" dirty="0"/>
              <a:t>的 </a:t>
            </a:r>
            <a:r>
              <a:rPr lang="en-US" altLang="zh-TW" b="1" dirty="0"/>
              <a:t>bi + </a:t>
            </a:r>
            <a:r>
              <a:rPr lang="en-US" altLang="zh-TW" b="1" dirty="0" err="1"/>
              <a:t>bj</a:t>
            </a:r>
            <a:r>
              <a:rPr lang="en-US" altLang="zh-TW" b="1" dirty="0"/>
              <a:t> </a:t>
            </a:r>
            <a:r>
              <a:rPr lang="zh-TW" altLang="en-US" b="1" dirty="0"/>
              <a:t>（</a:t>
            </a:r>
            <a:r>
              <a:rPr lang="en-US" altLang="zh-TW" b="1" dirty="0" err="1"/>
              <a:t>i</a:t>
            </a:r>
            <a:r>
              <a:rPr lang="en-US" altLang="zh-TW" b="1" dirty="0"/>
              <a:t> &lt;= j</a:t>
            </a:r>
            <a:r>
              <a:rPr lang="zh-TW" altLang="en-US" b="1" dirty="0"/>
              <a:t>）皆不相等</a:t>
            </a:r>
            <a:r>
              <a:rPr lang="zh-TW" altLang="en-US" dirty="0" smtClean="0"/>
              <a:t>。您</a:t>
            </a:r>
            <a:r>
              <a:rPr lang="zh-TW" altLang="en-US" dirty="0"/>
              <a:t>的任務是判別某一數列是否為「</a:t>
            </a:r>
            <a:r>
              <a:rPr lang="en-US" altLang="zh-TW" dirty="0"/>
              <a:t>B2</a:t>
            </a:r>
            <a:r>
              <a:rPr lang="zh-TW" altLang="en-US" dirty="0"/>
              <a:t>數列」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每</a:t>
            </a:r>
            <a:r>
              <a:rPr lang="zh-TW" altLang="en-US" dirty="0"/>
              <a:t>筆測試資料有兩行，第一行代表該數列有 </a:t>
            </a:r>
            <a:r>
              <a:rPr lang="en-US" altLang="zh-TW" dirty="0"/>
              <a:t>N </a:t>
            </a:r>
            <a:r>
              <a:rPr lang="zh-TW" altLang="en-US" dirty="0"/>
              <a:t>個數值（</a:t>
            </a:r>
            <a:r>
              <a:rPr lang="en-US" altLang="zh-TW" dirty="0"/>
              <a:t>2 ≤ N ≤ </a:t>
            </a:r>
            <a:r>
              <a:rPr lang="en-US" altLang="zh-TW" b="1" u="sng" dirty="0"/>
              <a:t>100</a:t>
            </a:r>
            <a:r>
              <a:rPr lang="zh-TW" altLang="en-US" dirty="0"/>
              <a:t>），第二行則為該數列的</a:t>
            </a:r>
            <a:r>
              <a:rPr lang="en-US" altLang="zh-TW" dirty="0"/>
              <a:t>N</a:t>
            </a:r>
            <a:r>
              <a:rPr lang="zh-TW" altLang="en-US" dirty="0"/>
              <a:t>個數值。每個數值 </a:t>
            </a:r>
            <a:r>
              <a:rPr lang="en-US" altLang="zh-TW" dirty="0"/>
              <a:t>bi </a:t>
            </a:r>
            <a:r>
              <a:rPr lang="zh-TW" altLang="en-US" dirty="0"/>
              <a:t>皆為整數，且 </a:t>
            </a:r>
            <a:r>
              <a:rPr lang="en-US" altLang="zh-TW" dirty="0"/>
              <a:t>bi ≤ </a:t>
            </a:r>
            <a:r>
              <a:rPr lang="en-US" altLang="zh-TW" b="1" u="sng" dirty="0"/>
              <a:t>10000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/>
              <a:t>1 2 4 </a:t>
            </a:r>
            <a:r>
              <a:rPr lang="en-US" altLang="zh-TW" dirty="0" smtClean="0"/>
              <a:t>8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=&gt;It </a:t>
            </a:r>
            <a:r>
              <a:rPr lang="en-US" altLang="zh-TW" dirty="0"/>
              <a:t>is a B2-Sequence.</a:t>
            </a:r>
          </a:p>
          <a:p>
            <a:pPr lvl="1"/>
            <a:r>
              <a:rPr lang="en-US" altLang="zh-TW" dirty="0"/>
              <a:t>13 14 15 16 </a:t>
            </a:r>
            <a:r>
              <a:rPr lang="en-US" altLang="zh-TW" dirty="0" smtClean="0"/>
              <a:t>17</a:t>
            </a:r>
            <a:r>
              <a:rPr lang="zh-TW" altLang="en-US" dirty="0" smtClean="0"/>
              <a:t>  </a:t>
            </a:r>
            <a:r>
              <a:rPr lang="en-US" altLang="zh-TW" dirty="0" smtClean="0"/>
              <a:t>=&gt;It </a:t>
            </a:r>
            <a:r>
              <a:rPr lang="en-US" altLang="zh-TW" dirty="0"/>
              <a:t>is not a B2-Sequence</a:t>
            </a:r>
            <a:r>
              <a:rPr lang="en-US" altLang="zh-TW" dirty="0" smtClean="0"/>
              <a:t>.</a:t>
            </a:r>
          </a:p>
          <a:p>
            <a:pPr lvl="1"/>
            <a:r>
              <a:rPr lang="zh-TW" altLang="en-US" dirty="0"/>
              <a:t>其他</a:t>
            </a:r>
            <a:r>
              <a:rPr lang="en-US" altLang="zh-TW" dirty="0"/>
              <a:t>B2-Sequence (3  5  7  17) (3   5   7   11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用一個陣列</a:t>
            </a:r>
            <a:r>
              <a:rPr lang="en-US" altLang="zh-TW" dirty="0"/>
              <a:t>[20001]</a:t>
            </a:r>
            <a:r>
              <a:rPr lang="zh-TW" altLang="en-US" dirty="0"/>
              <a:t>個</a:t>
            </a:r>
            <a:r>
              <a:rPr lang="zh-TW" altLang="en-US" dirty="0" smtClean="0"/>
              <a:t>，記錄每一種總和是否出現過，有為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，沒有為</a:t>
            </a:r>
            <a:r>
              <a:rPr lang="en-US" altLang="zh-TW" dirty="0" smtClean="0"/>
              <a:t>0</a:t>
            </a:r>
          </a:p>
          <a:p>
            <a:pPr lvl="1"/>
            <a:r>
              <a:rPr lang="zh-TW" altLang="en-US" dirty="0"/>
              <a:t>暴力組合</a:t>
            </a:r>
            <a:r>
              <a:rPr lang="zh-TW" altLang="en-US" dirty="0" smtClean="0"/>
              <a:t>，計算總和，記錄到上面陣列中，要是有重複可立即跳出迴圈。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085334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https://zerojudge.tw/ShowProblem?problemid=d123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4294273" y="4020293"/>
            <a:ext cx="2640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/>
              <a:t>Bi+bj</a:t>
            </a:r>
            <a:r>
              <a:rPr lang="en-US" altLang="zh-TW" sz="1400" dirty="0" smtClean="0"/>
              <a:t>=&gt; (3   5   7  9  6  10  12 )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8597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d166: </a:t>
            </a:r>
            <a:r>
              <a:rPr lang="zh-TW" altLang="en-US" dirty="0"/>
              <a:t>反轉表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由</a:t>
            </a:r>
            <a:r>
              <a:rPr lang="en-US" altLang="zh-TW" dirty="0"/>
              <a:t>1</a:t>
            </a:r>
            <a:r>
              <a:rPr lang="zh-TW" altLang="en-US" dirty="0"/>
              <a:t>開始之連續數字</a:t>
            </a:r>
            <a:r>
              <a:rPr lang="en-US" altLang="zh-TW" dirty="0"/>
              <a:t>a1.a2.a3...an</a:t>
            </a:r>
            <a:r>
              <a:rPr lang="zh-TW" altLang="en-US" dirty="0"/>
              <a:t>相對有一反轉表：</a:t>
            </a:r>
            <a:r>
              <a:rPr lang="en-US" altLang="zh-TW" dirty="0"/>
              <a:t>b1.b2...</a:t>
            </a:r>
            <a:r>
              <a:rPr lang="en-US" altLang="zh-TW" dirty="0" err="1"/>
              <a:t>bm</a:t>
            </a:r>
            <a:r>
              <a:rPr lang="zh-TW" altLang="en-US" dirty="0"/>
              <a:t>。其</a:t>
            </a:r>
            <a:r>
              <a:rPr lang="en-US" altLang="zh-TW" dirty="0" err="1"/>
              <a:t>bm</a:t>
            </a:r>
            <a:r>
              <a:rPr lang="zh-TW" altLang="en-US" dirty="0"/>
              <a:t>代表意思為：數字</a:t>
            </a:r>
            <a:r>
              <a:rPr lang="en-US" altLang="zh-TW" dirty="0"/>
              <a:t>m</a:t>
            </a:r>
            <a:r>
              <a:rPr lang="zh-TW" altLang="en-US" dirty="0"/>
              <a:t>的位置前面有幾個</a:t>
            </a:r>
            <a:r>
              <a:rPr lang="zh-TW" altLang="en-US" dirty="0" smtClean="0"/>
              <a:t>比他大的數的個數</a:t>
            </a:r>
            <a:r>
              <a:rPr lang="zh-TW" altLang="en-US" dirty="0"/>
              <a:t>。</a:t>
            </a:r>
          </a:p>
          <a:p>
            <a:r>
              <a:rPr lang="en-US" altLang="zh-TW" dirty="0"/>
              <a:t>2 3 6 4 0 2 2 1 0</a:t>
            </a:r>
            <a:br>
              <a:rPr lang="en-US" altLang="zh-TW" dirty="0"/>
            </a:br>
            <a:r>
              <a:rPr lang="zh-TW" altLang="en-US" dirty="0"/>
              <a:t>第</a:t>
            </a:r>
            <a:r>
              <a:rPr lang="en-US" altLang="zh-TW" dirty="0"/>
              <a:t>1</a:t>
            </a:r>
            <a:r>
              <a:rPr lang="zh-TW" altLang="en-US" dirty="0"/>
              <a:t>個</a:t>
            </a:r>
            <a:r>
              <a:rPr lang="en-US" altLang="zh-TW" dirty="0"/>
              <a:t>2</a:t>
            </a:r>
            <a:r>
              <a:rPr lang="zh-TW" altLang="en-US" dirty="0"/>
              <a:t>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這個數字前面</a:t>
            </a:r>
            <a:r>
              <a:rPr lang="zh-TW" altLang="en-US" dirty="0"/>
              <a:t>有</a:t>
            </a:r>
            <a:r>
              <a:rPr lang="en-US" altLang="zh-TW" dirty="0"/>
              <a:t>2</a:t>
            </a:r>
            <a:r>
              <a:rPr lang="zh-TW" altLang="en-US" dirty="0"/>
              <a:t>個比它大的數</a:t>
            </a:r>
            <a:br>
              <a:rPr lang="zh-TW" altLang="en-US" dirty="0"/>
            </a:br>
            <a:r>
              <a:rPr lang="zh-TW" altLang="en-US" dirty="0"/>
              <a:t>第</a:t>
            </a:r>
            <a:r>
              <a:rPr lang="en-US" altLang="zh-TW" dirty="0"/>
              <a:t>2</a:t>
            </a:r>
            <a:r>
              <a:rPr lang="zh-TW" altLang="en-US" dirty="0"/>
              <a:t>個</a:t>
            </a:r>
            <a:r>
              <a:rPr lang="en-US" altLang="zh-TW" dirty="0"/>
              <a:t>3</a:t>
            </a:r>
            <a:r>
              <a:rPr lang="zh-TW" altLang="en-US" dirty="0"/>
              <a:t>為</a:t>
            </a:r>
            <a:r>
              <a:rPr lang="en-US" altLang="zh-TW" dirty="0"/>
              <a:t>2</a:t>
            </a:r>
            <a:r>
              <a:rPr lang="zh-TW" altLang="en-US" dirty="0"/>
              <a:t>前面有</a:t>
            </a:r>
            <a:r>
              <a:rPr lang="en-US" altLang="zh-TW" dirty="0"/>
              <a:t>3</a:t>
            </a:r>
            <a:r>
              <a:rPr lang="zh-TW" altLang="en-US" dirty="0"/>
              <a:t>個比它大的數</a:t>
            </a:r>
            <a:br>
              <a:rPr lang="zh-TW" altLang="en-US" dirty="0"/>
            </a:br>
            <a:r>
              <a:rPr lang="zh-TW" altLang="en-US" dirty="0"/>
              <a:t>第</a:t>
            </a:r>
            <a:r>
              <a:rPr lang="en-US" altLang="zh-TW" dirty="0"/>
              <a:t>3</a:t>
            </a:r>
            <a:r>
              <a:rPr lang="zh-TW" altLang="en-US" dirty="0"/>
              <a:t>個</a:t>
            </a:r>
            <a:r>
              <a:rPr lang="en-US" altLang="zh-TW" dirty="0"/>
              <a:t>6</a:t>
            </a:r>
            <a:r>
              <a:rPr lang="zh-TW" altLang="en-US" dirty="0"/>
              <a:t>為</a:t>
            </a:r>
            <a:r>
              <a:rPr lang="en-US" altLang="zh-TW" dirty="0"/>
              <a:t>3</a:t>
            </a:r>
            <a:r>
              <a:rPr lang="zh-TW" altLang="en-US" dirty="0"/>
              <a:t>前面有</a:t>
            </a:r>
            <a:r>
              <a:rPr lang="en-US" altLang="zh-TW" dirty="0"/>
              <a:t>6</a:t>
            </a:r>
            <a:r>
              <a:rPr lang="zh-TW" altLang="en-US" dirty="0"/>
              <a:t>個比它大的數</a:t>
            </a:r>
            <a:r>
              <a:rPr lang="en-US" altLang="zh-TW" dirty="0"/>
              <a:t>....</a:t>
            </a:r>
            <a:r>
              <a:rPr lang="zh-TW" altLang="en-US" dirty="0"/>
              <a:t>以此類推</a:t>
            </a:r>
            <a:br>
              <a:rPr lang="zh-TW" altLang="en-US" dirty="0"/>
            </a:br>
            <a:r>
              <a:rPr lang="zh-TW" altLang="en-US" dirty="0"/>
              <a:t>所以答案為</a:t>
            </a:r>
            <a:br>
              <a:rPr lang="zh-TW" altLang="en-US" dirty="0"/>
            </a:br>
            <a:r>
              <a:rPr lang="en-US" altLang="zh-TW" dirty="0"/>
              <a:t>5 9 1 8 2 6 4 7 3</a:t>
            </a:r>
            <a:br>
              <a:rPr lang="en-US" altLang="zh-TW" dirty="0"/>
            </a:br>
            <a:r>
              <a:rPr lang="zh-TW" altLang="en-US" dirty="0"/>
              <a:t>數字</a:t>
            </a:r>
            <a:r>
              <a:rPr lang="en-US" altLang="zh-TW" dirty="0"/>
              <a:t>1</a:t>
            </a:r>
            <a:r>
              <a:rPr lang="zh-TW" altLang="en-US" dirty="0"/>
              <a:t>前面有</a:t>
            </a:r>
            <a:r>
              <a:rPr lang="en-US" altLang="zh-TW" dirty="0"/>
              <a:t>2</a:t>
            </a:r>
            <a:r>
              <a:rPr lang="zh-TW" altLang="en-US" dirty="0"/>
              <a:t>個比它大的數 </a:t>
            </a:r>
            <a:r>
              <a:rPr lang="en-US" altLang="zh-TW" dirty="0"/>
              <a:t>5 9</a:t>
            </a:r>
            <a:br>
              <a:rPr lang="en-US" altLang="zh-TW" dirty="0"/>
            </a:br>
            <a:r>
              <a:rPr lang="zh-TW" altLang="en-US" dirty="0"/>
              <a:t>數字</a:t>
            </a:r>
            <a:r>
              <a:rPr lang="en-US" altLang="zh-TW" dirty="0"/>
              <a:t>2</a:t>
            </a:r>
            <a:r>
              <a:rPr lang="zh-TW" altLang="en-US" dirty="0"/>
              <a:t>前面有</a:t>
            </a:r>
            <a:r>
              <a:rPr lang="en-US" altLang="zh-TW" dirty="0"/>
              <a:t>3</a:t>
            </a:r>
            <a:r>
              <a:rPr lang="zh-TW" altLang="en-US" dirty="0"/>
              <a:t>個比它大的數 </a:t>
            </a:r>
            <a:r>
              <a:rPr lang="en-US" altLang="zh-TW" dirty="0"/>
              <a:t>5 9 8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184040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https://zerojudge.tw/ShowProblem?problemid=d166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5751576" y="2779776"/>
            <a:ext cx="444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例如：</a:t>
            </a:r>
            <a:r>
              <a:rPr lang="en-US" altLang="zh-TW" dirty="0" smtClean="0">
                <a:solidFill>
                  <a:srgbClr val="FF0000"/>
                </a:solidFill>
              </a:rPr>
              <a:t>385241697  =&gt;</a:t>
            </a:r>
            <a:r>
              <a:rPr lang="zh-TW" altLang="en-US" dirty="0" smtClean="0">
                <a:solidFill>
                  <a:srgbClr val="FF0000"/>
                </a:solidFill>
              </a:rPr>
              <a:t>反轉表為 </a:t>
            </a:r>
            <a:r>
              <a:rPr lang="en-US" altLang="zh-TW" dirty="0" smtClean="0">
                <a:solidFill>
                  <a:srgbClr val="FF0000"/>
                </a:solidFill>
              </a:rPr>
              <a:t>530211200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77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d166: </a:t>
            </a:r>
            <a:r>
              <a:rPr lang="zh-TW" altLang="en-US" dirty="0"/>
              <a:t>反轉</a:t>
            </a:r>
            <a:r>
              <a:rPr lang="zh-TW" altLang="en-US" dirty="0" smtClean="0"/>
              <a:t>表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輸入：反轉表 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個數自用空白分開</a:t>
            </a:r>
            <a:endParaRPr lang="en-US" altLang="zh-TW" dirty="0" smtClean="0"/>
          </a:p>
          <a:p>
            <a:r>
              <a:rPr lang="zh-TW" altLang="en-US" dirty="0"/>
              <a:t>輸出：符合反轉表的正確原始</a:t>
            </a:r>
            <a:r>
              <a:rPr lang="zh-TW" altLang="en-US" dirty="0" smtClean="0"/>
              <a:t>數字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反轉表一個陣列</a:t>
            </a:r>
            <a:r>
              <a:rPr lang="zh-TW" altLang="en-US" dirty="0" smtClean="0"/>
              <a:t>，結果一個陣列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473205"/>
              </p:ext>
            </p:extLst>
          </p:nvPr>
        </p:nvGraphicFramePr>
        <p:xfrm>
          <a:off x="2379242" y="3489552"/>
          <a:ext cx="6405948" cy="1222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772">
                  <a:extLst>
                    <a:ext uri="{9D8B030D-6E8A-4147-A177-3AD203B41FA5}">
                      <a16:colId xmlns:a16="http://schemas.microsoft.com/office/drawing/2014/main" val="1686935083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2423425473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4260064435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1298061805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180120140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338754572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4055254139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4207987665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2567567967"/>
                    </a:ext>
                  </a:extLst>
                </a:gridCol>
              </a:tblGrid>
              <a:tr h="6114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829635"/>
                  </a:ext>
                </a:extLst>
              </a:tr>
              <a:tr h="6114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487594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998105"/>
              </p:ext>
            </p:extLst>
          </p:nvPr>
        </p:nvGraphicFramePr>
        <p:xfrm>
          <a:off x="2379244" y="5191460"/>
          <a:ext cx="6405948" cy="595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772">
                  <a:extLst>
                    <a:ext uri="{9D8B030D-6E8A-4147-A177-3AD203B41FA5}">
                      <a16:colId xmlns:a16="http://schemas.microsoft.com/office/drawing/2014/main" val="108180035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3275875688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1799941422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3789494139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4288946998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1962235560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397663391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2085305050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1460468742"/>
                    </a:ext>
                  </a:extLst>
                </a:gridCol>
              </a:tblGrid>
              <a:tr h="59588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311491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3958542" y="5227791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1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279670" y="5847169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384886" y="5237759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2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689019" y="5859456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216740" y="5217630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3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559757" y="5847169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6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800813" y="5253630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4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150408" y="5859456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4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2494706" y="5241343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5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844301" y="5847169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0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086897" y="5253630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6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436492" y="5859456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531291" y="5237759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7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880886" y="5843585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4660127" y="5250869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8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009722" y="5856695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/>
              <a:t>1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3256083" y="5222147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9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605678" y="5827973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/>
              <a:t>0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1040414" y="423637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mtClean="0"/>
              <a:t>反轉表陣列</a:t>
            </a:r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1126820" y="53278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結果陣列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894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 animBg="1"/>
      <p:bldP spid="23" grpId="0"/>
      <p:bldP spid="24" grpId="0" animBg="1"/>
      <p:bldP spid="2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有多少組合？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我們可以根據下面的公示算出從</a:t>
                </a:r>
                <a:r>
                  <a:rPr lang="en-US" altLang="zh-TW" dirty="0"/>
                  <a:t>N</a:t>
                </a:r>
                <a:r>
                  <a:rPr lang="zh-TW" altLang="en-US" dirty="0"/>
                  <a:t>個東西中取出</a:t>
                </a:r>
                <a:r>
                  <a:rPr lang="en-US" altLang="zh-TW" dirty="0"/>
                  <a:t>M</a:t>
                </a:r>
                <a:r>
                  <a:rPr lang="zh-TW" altLang="en-US" dirty="0"/>
                  <a:t>個東西的組合數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zh-TW" altLang="en-US" sz="2400" i="1" smtClean="0">
                        <a:latin typeface="Cambria Math" panose="02040503050406030204" pitchFamily="18" charset="0"/>
                      </a:rPr>
                      <m:t>∁</m:t>
                    </m:r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!×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r>
                  <a:rPr lang="zh-TW" altLang="en-US" dirty="0"/>
                  <a:t>輸入： </a:t>
                </a:r>
                <a:r>
                  <a:rPr lang="en-US" altLang="zh-TW" dirty="0"/>
                  <a:t>N</a:t>
                </a:r>
                <a:r>
                  <a:rPr lang="en-US" altLang="zh-TW" dirty="0" smtClean="0"/>
                  <a:t>, M</a:t>
                </a:r>
              </a:p>
              <a:p>
                <a:r>
                  <a:rPr lang="zh-TW" altLang="en-US" dirty="0"/>
                  <a:t>輸出：組合數</a:t>
                </a:r>
                <a:r>
                  <a:rPr lang="en-US" altLang="zh-TW" dirty="0" smtClean="0"/>
                  <a:t>=??</a:t>
                </a:r>
              </a:p>
              <a:p>
                <a:r>
                  <a:rPr lang="zh-TW" altLang="en-US" dirty="0"/>
                  <a:t>思考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法一：暴力解，迴圈算階乘，再乘除，會數字超大！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法二</a:t>
                </a:r>
                <a:r>
                  <a:rPr lang="zh-TW" altLang="en-US" dirty="0" smtClean="0"/>
                  <a:t>：</a:t>
                </a:r>
                <a:r>
                  <a:rPr lang="en-US" altLang="zh-TW" dirty="0"/>
                  <a:t>P</a:t>
                </a:r>
                <a:r>
                  <a:rPr lang="en-US" altLang="zh-TW" dirty="0" smtClean="0"/>
                  <a:t>ascal</a:t>
                </a:r>
                <a:r>
                  <a:rPr lang="zh-TW" altLang="en-US" dirty="0"/>
                  <a:t>三角形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749646"/>
              </p:ext>
            </p:extLst>
          </p:nvPr>
        </p:nvGraphicFramePr>
        <p:xfrm>
          <a:off x="7238162" y="2863078"/>
          <a:ext cx="3657600" cy="3741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371751479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9969307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4078104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56560125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99660812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53390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406613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7299369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92136081"/>
                    </a:ext>
                  </a:extLst>
                </a:gridCol>
              </a:tblGrid>
              <a:tr h="415728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425106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474640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69855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532802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516002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426085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303952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58407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5546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883276" y="5227310"/>
                <a:ext cx="1783693" cy="618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bSup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5!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2!3!</m:t>
                          </m:r>
                        </m:den>
                      </m:f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276" y="5227310"/>
                <a:ext cx="1783693" cy="6183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弧形箭號 (上彎) 5"/>
          <p:cNvSpPr/>
          <p:nvPr/>
        </p:nvSpPr>
        <p:spPr>
          <a:xfrm>
            <a:off x="6336792" y="5733288"/>
            <a:ext cx="2368296" cy="612647"/>
          </a:xfrm>
          <a:prstGeom prst="curvedUpArrow">
            <a:avLst/>
          </a:prstGeom>
          <a:solidFill>
            <a:srgbClr val="92278F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7854696" y="4032504"/>
            <a:ext cx="274320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7854696" y="4423866"/>
            <a:ext cx="274320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8290029" y="4423866"/>
            <a:ext cx="274320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>
            <a:off x="8243294" y="4032504"/>
            <a:ext cx="6626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>
            <a:off x="8249920" y="4423866"/>
            <a:ext cx="6626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>
            <a:off x="8638008" y="4423866"/>
            <a:ext cx="6626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8459815" y="5418820"/>
            <a:ext cx="428153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</a:rPr>
              <a:t>10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18" name="五角星形 17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五角星形 18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五角星形 19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五角星形 20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五角星形 21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4108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促銷大贈送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某烘焙坊推出只要買三塊蛋糕跟兩個蛋塔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可累計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，加送一塊巧克力活動。請幫忙計算該給多少蛋糕、蛋塔及巧克力。</a:t>
            </a:r>
            <a:endParaRPr lang="en-US" altLang="zh-TW" dirty="0" smtClean="0"/>
          </a:p>
          <a:p>
            <a:r>
              <a:rPr lang="zh-TW" altLang="en-US" dirty="0" smtClean="0"/>
              <a:t>輸入：蛋糕  蛋塔  巧克力</a:t>
            </a:r>
            <a:endParaRPr lang="en-US" altLang="zh-TW" dirty="0" smtClean="0"/>
          </a:p>
          <a:p>
            <a:r>
              <a:rPr lang="zh-TW" altLang="en-US" dirty="0" smtClean="0"/>
              <a:t>輸出：蛋糕</a:t>
            </a:r>
            <a:r>
              <a:rPr lang="en-US" altLang="zh-TW" dirty="0" smtClean="0"/>
              <a:t>’</a:t>
            </a:r>
            <a:r>
              <a:rPr lang="zh-TW" altLang="en-US" dirty="0" smtClean="0"/>
              <a:t>  </a:t>
            </a:r>
            <a:r>
              <a:rPr lang="zh-TW" altLang="en-US" dirty="0"/>
              <a:t>蛋</a:t>
            </a:r>
            <a:r>
              <a:rPr lang="zh-TW" altLang="en-US" dirty="0" smtClean="0"/>
              <a:t>塔</a:t>
            </a:r>
            <a:r>
              <a:rPr lang="en-US" altLang="zh-TW" dirty="0" smtClean="0"/>
              <a:t>’</a:t>
            </a:r>
            <a:r>
              <a:rPr lang="zh-TW" altLang="en-US" dirty="0" smtClean="0"/>
              <a:t>  巧克力</a:t>
            </a:r>
            <a:r>
              <a:rPr lang="en-US" altLang="zh-TW" dirty="0" smtClean="0"/>
              <a:t>’</a:t>
            </a:r>
            <a:endParaRPr lang="en-US" altLang="zh-TW" dirty="0"/>
          </a:p>
          <a:p>
            <a:r>
              <a:rPr lang="zh-TW" altLang="en-US" dirty="0" smtClean="0"/>
              <a:t>思考：</a:t>
            </a:r>
            <a:endParaRPr lang="en-US" altLang="zh-TW" dirty="0" smtClean="0"/>
          </a:p>
          <a:p>
            <a:pPr lvl="1"/>
            <a:r>
              <a:rPr lang="zh-TW" altLang="en-US" dirty="0"/>
              <a:t>計算買了</a:t>
            </a:r>
            <a:r>
              <a:rPr lang="en-US" altLang="zh-TW" dirty="0"/>
              <a:t>3</a:t>
            </a:r>
            <a:r>
              <a:rPr lang="zh-TW" altLang="en-US" dirty="0"/>
              <a:t>塊蛋糕的幾</a:t>
            </a:r>
            <a:r>
              <a:rPr lang="zh-TW" altLang="en-US" dirty="0" smtClean="0"/>
              <a:t>倍</a:t>
            </a:r>
            <a:endParaRPr lang="en-US" altLang="zh-TW" dirty="0" smtClean="0"/>
          </a:p>
          <a:p>
            <a:pPr lvl="1"/>
            <a:r>
              <a:rPr lang="zh-TW" altLang="en-US" dirty="0"/>
              <a:t>計算買了</a:t>
            </a:r>
            <a:r>
              <a:rPr lang="en-US" altLang="zh-TW" dirty="0"/>
              <a:t>2</a:t>
            </a:r>
            <a:r>
              <a:rPr lang="zh-TW" altLang="en-US" dirty="0"/>
              <a:t>個蛋塔的幾</a:t>
            </a:r>
            <a:r>
              <a:rPr lang="zh-TW" altLang="en-US" dirty="0" smtClean="0"/>
              <a:t>倍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得知較小者為滿足的套數，就知道該送幾塊巧克力</a:t>
            </a:r>
            <a:endParaRPr lang="en-US" altLang="zh-TW" dirty="0" smtClean="0"/>
          </a:p>
          <a:p>
            <a:pPr lvl="1"/>
            <a:r>
              <a:rPr lang="zh-TW" altLang="en-US" dirty="0"/>
              <a:t>巧克力數量再加上去！</a:t>
            </a:r>
          </a:p>
        </p:txBody>
      </p:sp>
      <p:sp>
        <p:nvSpPr>
          <p:cNvPr id="4" name="五角星形 3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五角星形 4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 descr="卡通蛋糕_万图壁纸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922" y="2726103"/>
            <a:ext cx="850227" cy="85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卡通蛋图片素材_免费卡通蛋PNG设计图片大全_图精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206" y="2887614"/>
            <a:ext cx="528511" cy="52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卡通蛋糕_万图壁纸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483" y="2715762"/>
            <a:ext cx="850227" cy="85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卡通蛋糕_万图壁纸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695" y="2715762"/>
            <a:ext cx="850227" cy="85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卡通蛋图片素材_免费卡通蛋PNG设计图片大全_图精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341" y="2887614"/>
            <a:ext cx="528511" cy="52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82% 純黑巧克力禮盒- Cemas kakanen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4000" b="79200" l="5467" r="94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456" y="2826866"/>
            <a:ext cx="650005" cy="65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向右箭號 8"/>
          <p:cNvSpPr/>
          <p:nvPr/>
        </p:nvSpPr>
        <p:spPr>
          <a:xfrm>
            <a:off x="9122476" y="3072384"/>
            <a:ext cx="359852" cy="1645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Picture 2" descr="卡通蛋糕_万图壁纸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922" y="3477506"/>
            <a:ext cx="850227" cy="85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卡通蛋图片素材_免费卡通蛋PNG设计图片大全_图精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206" y="3639017"/>
            <a:ext cx="528511" cy="52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卡通蛋糕_万图壁纸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483" y="3467165"/>
            <a:ext cx="850227" cy="85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卡通蛋糕_万图壁纸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695" y="3467165"/>
            <a:ext cx="850227" cy="85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卡通蛋图片素材_免费卡通蛋PNG设计图片大全_图精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341" y="3639017"/>
            <a:ext cx="528511" cy="52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82% 純黑巧克力禮盒- Cemas kakanen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4000" b="79200" l="5467" r="94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456" y="3578269"/>
            <a:ext cx="650005" cy="65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向右箭號 21"/>
          <p:cNvSpPr/>
          <p:nvPr/>
        </p:nvSpPr>
        <p:spPr>
          <a:xfrm>
            <a:off x="9122476" y="3823787"/>
            <a:ext cx="359852" cy="1645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424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電腦裡的福點數的有效數字有上限，所以我們要求小數點後第</a:t>
            </a:r>
            <a:r>
              <a:rPr lang="en-US" altLang="zh-TW" dirty="0" smtClean="0"/>
              <a:t>n</a:t>
            </a:r>
            <a:r>
              <a:rPr lang="zh-TW" altLang="en-US" dirty="0" smtClean="0"/>
              <a:t>位數需要另外想辦法計算。</a:t>
            </a:r>
            <a:endParaRPr lang="en-US" altLang="zh-TW" dirty="0" smtClean="0"/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n</a:t>
            </a:r>
          </a:p>
          <a:p>
            <a:r>
              <a:rPr lang="zh-TW" altLang="en-US" dirty="0"/>
              <a:t>輸出：</a:t>
            </a:r>
            <a:r>
              <a:rPr lang="en-US" altLang="zh-TW" dirty="0"/>
              <a:t>1/19</a:t>
            </a:r>
            <a:r>
              <a:rPr lang="zh-TW" altLang="en-US" dirty="0"/>
              <a:t>的小數點後第</a:t>
            </a:r>
            <a:r>
              <a:rPr lang="en-US" altLang="zh-TW" dirty="0"/>
              <a:t>n</a:t>
            </a:r>
            <a:r>
              <a:rPr lang="zh-TW" altLang="en-US" dirty="0" smtClean="0"/>
              <a:t>位數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怎麼算小數點後第</a:t>
            </a:r>
            <a:r>
              <a:rPr lang="en-US" altLang="zh-TW" dirty="0"/>
              <a:t>1</a:t>
            </a:r>
            <a:r>
              <a:rPr lang="zh-TW" altLang="en-US" dirty="0"/>
              <a:t>位數</a:t>
            </a:r>
            <a:r>
              <a:rPr lang="zh-TW" altLang="en-US" dirty="0" smtClean="0"/>
              <a:t>？第</a:t>
            </a:r>
            <a:r>
              <a:rPr lang="en-US" altLang="zh-TW" dirty="0" smtClean="0"/>
              <a:t>2</a:t>
            </a:r>
            <a:r>
              <a:rPr lang="zh-TW" altLang="en-US" dirty="0" smtClean="0"/>
              <a:t>位數？</a:t>
            </a:r>
            <a:endParaRPr lang="en-US" altLang="zh-TW" dirty="0" smtClean="0"/>
          </a:p>
          <a:p>
            <a:pPr lvl="1"/>
            <a:r>
              <a:rPr lang="zh-TW" altLang="en-US" dirty="0"/>
              <a:t>觀察</a:t>
            </a:r>
            <a:r>
              <a:rPr lang="zh-TW" altLang="en-US" dirty="0" smtClean="0"/>
              <a:t>直</a:t>
            </a:r>
            <a:r>
              <a:rPr lang="zh-TW" altLang="en-US" dirty="0"/>
              <a:t>式</a:t>
            </a:r>
            <a:r>
              <a:rPr lang="zh-TW" altLang="en-US" dirty="0" smtClean="0"/>
              <a:t>除法。</a:t>
            </a:r>
            <a:endParaRPr lang="en-US" altLang="zh-TW" dirty="0" smtClean="0"/>
          </a:p>
          <a:p>
            <a:pPr lvl="1"/>
            <a:r>
              <a:rPr lang="zh-TW" altLang="en-US" dirty="0"/>
              <a:t>利用整數除法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分子</a:t>
            </a:r>
            <a:r>
              <a:rPr lang="en-US" altLang="zh-TW" dirty="0" smtClean="0"/>
              <a:t>1</a:t>
            </a:r>
            <a:r>
              <a:rPr lang="zh-TW" altLang="en-US" dirty="0" smtClean="0"/>
              <a:t>先</a:t>
            </a:r>
            <a:r>
              <a:rPr lang="zh-TW" altLang="en-US" dirty="0"/>
              <a:t>乘以</a:t>
            </a:r>
            <a:r>
              <a:rPr lang="en-US" altLang="zh-TW" dirty="0"/>
              <a:t>10</a:t>
            </a:r>
            <a:r>
              <a:rPr lang="zh-TW" altLang="en-US" dirty="0"/>
              <a:t>再</a:t>
            </a:r>
            <a:r>
              <a:rPr lang="zh-TW" altLang="en-US" dirty="0" smtClean="0"/>
              <a:t>除以</a:t>
            </a:r>
            <a:r>
              <a:rPr lang="en-US" altLang="zh-TW" dirty="0" smtClean="0"/>
              <a:t>19</a:t>
            </a:r>
            <a:r>
              <a:rPr lang="zh-TW" altLang="en-US" dirty="0" smtClean="0"/>
              <a:t>得到第一位數。餘數</a:t>
            </a:r>
            <a:r>
              <a:rPr lang="en-US" altLang="zh-TW" dirty="0" smtClean="0"/>
              <a:t>10</a:t>
            </a:r>
            <a:r>
              <a:rPr lang="zh-TW" altLang="en-US" dirty="0" smtClean="0"/>
              <a:t>留到下一步驟。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上一步驟剩下的數再</a:t>
            </a:r>
            <a:r>
              <a:rPr lang="zh-TW" altLang="en-US" dirty="0"/>
              <a:t>乘以</a:t>
            </a:r>
            <a:r>
              <a:rPr lang="en-US" altLang="zh-TW" dirty="0" smtClean="0"/>
              <a:t>10</a:t>
            </a:r>
            <a:r>
              <a:rPr lang="zh-TW" altLang="en-US" dirty="0" smtClean="0"/>
              <a:t>，再次除以</a:t>
            </a:r>
            <a:r>
              <a:rPr lang="en-US" altLang="zh-TW" dirty="0" smtClean="0"/>
              <a:t>19</a:t>
            </a:r>
            <a:r>
              <a:rPr lang="zh-TW" altLang="en-US" dirty="0" smtClean="0"/>
              <a:t>得到第二位數。</a:t>
            </a:r>
            <a:r>
              <a:rPr lang="zh-TW" altLang="en-US" dirty="0"/>
              <a:t>餘數</a:t>
            </a:r>
            <a:r>
              <a:rPr lang="en-US" altLang="zh-TW" dirty="0"/>
              <a:t>10</a:t>
            </a:r>
            <a:r>
              <a:rPr lang="zh-TW" altLang="en-US" dirty="0"/>
              <a:t>留到下一步驟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每一</a:t>
            </a:r>
            <a:r>
              <a:rPr lang="zh-TW" altLang="en-US" dirty="0" smtClean="0"/>
              <a:t>位小數都存放在</a:t>
            </a:r>
            <a:r>
              <a:rPr lang="zh-TW" altLang="en-US" dirty="0"/>
              <a:t>陣列中。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1/19</a:t>
            </a:r>
            <a:r>
              <a:rPr lang="zh-TW" altLang="en-US" dirty="0" smtClean="0"/>
              <a:t>化為小數後的第</a:t>
            </a:r>
            <a:r>
              <a:rPr lang="en-US" altLang="zh-TW" dirty="0" smtClean="0"/>
              <a:t>n</a:t>
            </a:r>
            <a:r>
              <a:rPr lang="zh-TW" altLang="en-US" dirty="0" smtClean="0"/>
              <a:t>位數是多少？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7605008" y="2160589"/>
            <a:ext cx="2139696" cy="1431036"/>
            <a:chOff x="8293608" y="2173986"/>
            <a:chExt cx="2139696" cy="1431036"/>
          </a:xfrm>
        </p:grpSpPr>
        <p:cxnSp>
          <p:nvCxnSpPr>
            <p:cNvPr id="6" name="直線接點 5"/>
            <p:cNvCxnSpPr/>
            <p:nvPr/>
          </p:nvCxnSpPr>
          <p:spPr>
            <a:xfrm>
              <a:off x="8878824" y="2889504"/>
              <a:ext cx="15544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弧形 6"/>
            <p:cNvSpPr/>
            <p:nvPr/>
          </p:nvSpPr>
          <p:spPr>
            <a:xfrm>
              <a:off x="8293608" y="2173986"/>
              <a:ext cx="576072" cy="1431036"/>
            </a:xfrm>
            <a:prstGeom prst="arc">
              <a:avLst>
                <a:gd name="adj1" fmla="val 50413"/>
                <a:gd name="adj2" fmla="val 447395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8254232" y="295902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595864" y="295902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19</a:t>
            </a:r>
            <a:endParaRPr lang="zh-TW" altLang="en-US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263576" y="2506775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0.</a:t>
            </a:r>
            <a:endParaRPr lang="zh-TW" altLang="en-US" b="1" dirty="0"/>
          </a:p>
        </p:txBody>
      </p:sp>
      <p:cxnSp>
        <p:nvCxnSpPr>
          <p:cNvPr id="13" name="直線接點 12"/>
          <p:cNvCxnSpPr/>
          <p:nvPr/>
        </p:nvCxnSpPr>
        <p:spPr>
          <a:xfrm>
            <a:off x="8190224" y="3591625"/>
            <a:ext cx="155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8263576" y="322661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263576" y="361784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483115" y="361784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8483115" y="250245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483564" y="386353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cxnSp>
        <p:nvCxnSpPr>
          <p:cNvPr id="20" name="直線接點 19"/>
          <p:cNvCxnSpPr/>
          <p:nvPr/>
        </p:nvCxnSpPr>
        <p:spPr>
          <a:xfrm>
            <a:off x="8181080" y="4236996"/>
            <a:ext cx="155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8181080" y="4902628"/>
            <a:ext cx="155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8483115" y="425888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258843" y="426321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8717860" y="426321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8717860" y="250677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8485257" y="452002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9</a:t>
            </a:r>
            <a:endParaRPr lang="zh-TW" altLang="en-US" b="1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8721647" y="452002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8721647" y="490019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8957315" y="489898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8955736" y="250039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8717860" y="514616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3</a:t>
            </a:r>
            <a:endParaRPr lang="zh-TW" altLang="en-US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8955741" y="515154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8</a:t>
            </a:r>
            <a:endParaRPr lang="zh-TW" altLang="en-US" b="1" dirty="0"/>
          </a:p>
        </p:txBody>
      </p:sp>
      <p:cxnSp>
        <p:nvCxnSpPr>
          <p:cNvPr id="33" name="直線接點 32"/>
          <p:cNvCxnSpPr/>
          <p:nvPr/>
        </p:nvCxnSpPr>
        <p:spPr>
          <a:xfrm>
            <a:off x="8190224" y="5495607"/>
            <a:ext cx="155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8721647" y="551141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8959528" y="551141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9235287" y="551641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8" name="圓角矩形圖說文字 37"/>
          <p:cNvSpPr/>
          <p:nvPr/>
        </p:nvSpPr>
        <p:spPr>
          <a:xfrm>
            <a:off x="9827200" y="2437534"/>
            <a:ext cx="821094" cy="532051"/>
          </a:xfrm>
          <a:prstGeom prst="wedgeRoundRectCallout">
            <a:avLst>
              <a:gd name="adj1" fmla="val -114452"/>
              <a:gd name="adj2" fmla="val 28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商數</a:t>
            </a:r>
            <a:endParaRPr lang="zh-TW" altLang="en-US" dirty="0"/>
          </a:p>
        </p:txBody>
      </p:sp>
      <p:sp>
        <p:nvSpPr>
          <p:cNvPr id="39" name="圓角矩形圖說文字 38"/>
          <p:cNvSpPr/>
          <p:nvPr/>
        </p:nvSpPr>
        <p:spPr>
          <a:xfrm>
            <a:off x="9866588" y="3568924"/>
            <a:ext cx="1078220" cy="532051"/>
          </a:xfrm>
          <a:prstGeom prst="wedgeRoundRectCallout">
            <a:avLst>
              <a:gd name="adj1" fmla="val -141419"/>
              <a:gd name="adj2" fmla="val -58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餘數</a:t>
            </a:r>
            <a:r>
              <a:rPr lang="en-US" altLang="zh-TW" dirty="0" smtClean="0"/>
              <a:t>x10</a:t>
            </a:r>
            <a:endParaRPr lang="zh-TW" altLang="en-US" dirty="0"/>
          </a:p>
        </p:txBody>
      </p:sp>
      <p:sp>
        <p:nvSpPr>
          <p:cNvPr id="40" name="圓角矩形圖說文字 39"/>
          <p:cNvSpPr/>
          <p:nvPr/>
        </p:nvSpPr>
        <p:spPr>
          <a:xfrm>
            <a:off x="9866588" y="4232867"/>
            <a:ext cx="1078220" cy="532051"/>
          </a:xfrm>
          <a:prstGeom prst="wedgeRoundRectCallout">
            <a:avLst>
              <a:gd name="adj1" fmla="val -118919"/>
              <a:gd name="adj2" fmla="val -94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餘數</a:t>
            </a:r>
            <a:r>
              <a:rPr lang="en-US" altLang="zh-TW" dirty="0" smtClean="0"/>
              <a:t>x10</a:t>
            </a:r>
            <a:endParaRPr lang="zh-TW" altLang="en-US" dirty="0"/>
          </a:p>
        </p:txBody>
      </p:sp>
      <p:sp>
        <p:nvSpPr>
          <p:cNvPr id="41" name="圓角矩形圖說文字 40"/>
          <p:cNvSpPr/>
          <p:nvPr/>
        </p:nvSpPr>
        <p:spPr>
          <a:xfrm>
            <a:off x="9879046" y="4889355"/>
            <a:ext cx="1078220" cy="532051"/>
          </a:xfrm>
          <a:prstGeom prst="wedgeRoundRectCallout">
            <a:avLst>
              <a:gd name="adj1" fmla="val -103343"/>
              <a:gd name="adj2" fmla="val -111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餘數</a:t>
            </a:r>
            <a:r>
              <a:rPr lang="en-US" altLang="zh-TW" dirty="0" smtClean="0"/>
              <a:t>x10</a:t>
            </a:r>
            <a:endParaRPr lang="zh-TW" altLang="en-US" dirty="0"/>
          </a:p>
        </p:txBody>
      </p:sp>
      <p:grpSp>
        <p:nvGrpSpPr>
          <p:cNvPr id="37" name="群組 36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42" name="五角星形 41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五角星形 42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五角星形 43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五角星形 44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五角星形 45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677334" y="1142501"/>
            <a:ext cx="5572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http://zerojudge.tw/ShowProblem?problemid=a240</a:t>
            </a:r>
          </a:p>
        </p:txBody>
      </p:sp>
    </p:spTree>
    <p:extLst>
      <p:ext uri="{BB962C8B-B14F-4D97-AF65-F5344CB8AC3E}">
        <p14:creationId xmlns:p14="http://schemas.microsoft.com/office/powerpoint/2010/main" val="81209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5" grpId="0"/>
      <p:bldP spid="16" grpId="0"/>
      <p:bldP spid="17" grpId="0"/>
      <p:bldP spid="18" grpId="0"/>
      <p:bldP spid="19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4" grpId="0"/>
      <p:bldP spid="35" grpId="0"/>
      <p:bldP spid="36" grpId="0"/>
      <p:bldP spid="38" grpId="0" animBg="1"/>
      <p:bldP spid="39" grpId="0" animBg="1"/>
      <p:bldP spid="40" grpId="0" animBg="1"/>
      <p:bldP spid="4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位元運算之進位篇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給一個十進制數字，請回答這個數字加一時，以二進制看，會進位多少次？</a:t>
            </a:r>
            <a:endParaRPr lang="en-US" altLang="zh-TW" dirty="0" smtClean="0"/>
          </a:p>
          <a:p>
            <a:r>
              <a:rPr lang="zh-TW" altLang="en-US" dirty="0"/>
              <a:t>例如： </a:t>
            </a:r>
            <a:r>
              <a:rPr lang="en-US" altLang="zh-TW" dirty="0" smtClean="0"/>
              <a:t>1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en-US" altLang="zh-TW" dirty="0" smtClean="0"/>
              <a:t>1 ; 4</a:t>
            </a:r>
            <a:r>
              <a:rPr lang="en-US" altLang="zh-TW" dirty="0" smtClean="0">
                <a:sym typeface="Wingdings" panose="05000000000000000000" pitchFamily="2" charset="2"/>
              </a:rPr>
              <a:t>0; 73;  171; 192</a:t>
            </a:r>
          </a:p>
          <a:p>
            <a:r>
              <a:rPr lang="zh-TW" altLang="en-US" dirty="0"/>
              <a:t>輸入：正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輸出：進位</a:t>
            </a:r>
            <a:r>
              <a:rPr lang="zh-TW" altLang="en-US" dirty="0" smtClean="0"/>
              <a:t>次數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怎麼知道數字改二進制後</a:t>
            </a:r>
            <a:r>
              <a:rPr lang="zh-TW" altLang="en-US" dirty="0" smtClean="0"/>
              <a:t>，後面有幾個連續的</a:t>
            </a:r>
            <a:r>
              <a:rPr lang="en-US" altLang="zh-TW" dirty="0" smtClean="0"/>
              <a:t>1</a:t>
            </a:r>
          </a:p>
          <a:p>
            <a:pPr lvl="1"/>
            <a:r>
              <a:rPr lang="zh-TW" altLang="en-US" dirty="0"/>
              <a:t>善用</a:t>
            </a:r>
            <a:r>
              <a:rPr lang="en-US" altLang="zh-TW" dirty="0" smtClean="0"/>
              <a:t>/, %</a:t>
            </a:r>
          </a:p>
          <a:p>
            <a:pPr lvl="1"/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168646"/>
            <a:ext cx="5572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http://zerojudge.tw/ShowProblem?problemid=a414</a:t>
            </a:r>
          </a:p>
        </p:txBody>
      </p:sp>
      <p:grpSp>
        <p:nvGrpSpPr>
          <p:cNvPr id="8" name="群組 7"/>
          <p:cNvGrpSpPr/>
          <p:nvPr/>
        </p:nvGrpSpPr>
        <p:grpSpPr>
          <a:xfrm>
            <a:off x="8108982" y="2577621"/>
            <a:ext cx="1433799" cy="1616921"/>
            <a:chOff x="7673625" y="2461659"/>
            <a:chExt cx="1433799" cy="1616921"/>
          </a:xfrm>
        </p:grpSpPr>
        <p:sp>
          <p:nvSpPr>
            <p:cNvPr id="5" name="文字方塊 4"/>
            <p:cNvSpPr txBox="1"/>
            <p:nvPr/>
          </p:nvSpPr>
          <p:spPr>
            <a:xfrm>
              <a:off x="7673625" y="2746030"/>
              <a:ext cx="125226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2400" dirty="0" smtClean="0"/>
                <a:t>00111</a:t>
              </a:r>
            </a:p>
            <a:p>
              <a:pPr algn="r"/>
              <a:r>
                <a:rPr lang="en-US" altLang="zh-TW" sz="2400" dirty="0" smtClean="0"/>
                <a:t>+        1</a:t>
              </a:r>
              <a:endParaRPr lang="zh-TW" altLang="en-US" sz="2400" dirty="0"/>
            </a:p>
          </p:txBody>
        </p:sp>
        <p:cxnSp>
          <p:nvCxnSpPr>
            <p:cNvPr id="7" name="直線接點 6"/>
            <p:cNvCxnSpPr/>
            <p:nvPr/>
          </p:nvCxnSpPr>
          <p:spPr>
            <a:xfrm flipH="1">
              <a:off x="7673626" y="3577027"/>
              <a:ext cx="143379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/>
            <p:cNvSpPr txBox="1"/>
            <p:nvPr/>
          </p:nvSpPr>
          <p:spPr>
            <a:xfrm>
              <a:off x="7931708" y="3616915"/>
              <a:ext cx="9941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2400" dirty="0" smtClean="0"/>
                <a:t>01000</a:t>
              </a:r>
              <a:endParaRPr lang="zh-TW" altLang="en-US" sz="2400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8112847" y="2461659"/>
              <a:ext cx="6319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600" dirty="0" smtClean="0">
                  <a:solidFill>
                    <a:srgbClr val="FF0000"/>
                  </a:solidFill>
                </a:rPr>
                <a:t>1 1 1</a:t>
              </a:r>
              <a:endParaRPr lang="zh-TW" alt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14" name="五角星形 13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五角星形 14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五角星形 15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五角星形 16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五角星形 17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6050378" y="4424441"/>
            <a:ext cx="1433799" cy="1616921"/>
            <a:chOff x="7673625" y="2461659"/>
            <a:chExt cx="1433799" cy="1616921"/>
          </a:xfrm>
        </p:grpSpPr>
        <p:sp>
          <p:nvSpPr>
            <p:cNvPr id="20" name="文字方塊 19"/>
            <p:cNvSpPr txBox="1"/>
            <p:nvPr/>
          </p:nvSpPr>
          <p:spPr>
            <a:xfrm>
              <a:off x="7673625" y="2746030"/>
              <a:ext cx="125226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2400" dirty="0" smtClean="0"/>
                <a:t>00100</a:t>
              </a:r>
            </a:p>
            <a:p>
              <a:pPr algn="r"/>
              <a:r>
                <a:rPr lang="en-US" altLang="zh-TW" sz="2400" dirty="0" smtClean="0"/>
                <a:t>+        1</a:t>
              </a:r>
              <a:endParaRPr lang="zh-TW" altLang="en-US" sz="2400" dirty="0"/>
            </a:p>
          </p:txBody>
        </p:sp>
        <p:cxnSp>
          <p:nvCxnSpPr>
            <p:cNvPr id="21" name="直線接點 20"/>
            <p:cNvCxnSpPr/>
            <p:nvPr/>
          </p:nvCxnSpPr>
          <p:spPr>
            <a:xfrm flipH="1">
              <a:off x="7673626" y="3577027"/>
              <a:ext cx="143379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21"/>
            <p:cNvSpPr txBox="1"/>
            <p:nvPr/>
          </p:nvSpPr>
          <p:spPr>
            <a:xfrm>
              <a:off x="7931708" y="3616915"/>
              <a:ext cx="9941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2400" dirty="0" smtClean="0"/>
                <a:t>00101</a:t>
              </a:r>
              <a:endParaRPr lang="zh-TW" altLang="en-US" sz="2400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8560020" y="2461659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zh-TW" alt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6050378" y="2577621"/>
            <a:ext cx="1433799" cy="1616921"/>
            <a:chOff x="7673625" y="2461659"/>
            <a:chExt cx="1433799" cy="1616921"/>
          </a:xfrm>
        </p:grpSpPr>
        <p:sp>
          <p:nvSpPr>
            <p:cNvPr id="25" name="文字方塊 24"/>
            <p:cNvSpPr txBox="1"/>
            <p:nvPr/>
          </p:nvSpPr>
          <p:spPr>
            <a:xfrm>
              <a:off x="7673625" y="2746030"/>
              <a:ext cx="125226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2400" dirty="0" smtClean="0"/>
                <a:t>00001</a:t>
              </a:r>
            </a:p>
            <a:p>
              <a:pPr algn="r"/>
              <a:r>
                <a:rPr lang="en-US" altLang="zh-TW" sz="2400" dirty="0" smtClean="0"/>
                <a:t>+        1</a:t>
              </a:r>
              <a:endParaRPr lang="zh-TW" altLang="en-US" sz="2400" dirty="0"/>
            </a:p>
          </p:txBody>
        </p:sp>
        <p:cxnSp>
          <p:nvCxnSpPr>
            <p:cNvPr id="26" name="直線接點 25"/>
            <p:cNvCxnSpPr/>
            <p:nvPr/>
          </p:nvCxnSpPr>
          <p:spPr>
            <a:xfrm flipH="1">
              <a:off x="7673626" y="3577027"/>
              <a:ext cx="143379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字方塊 26"/>
            <p:cNvSpPr txBox="1"/>
            <p:nvPr/>
          </p:nvSpPr>
          <p:spPr>
            <a:xfrm>
              <a:off x="7931708" y="3616915"/>
              <a:ext cx="9941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2400" dirty="0" smtClean="0"/>
                <a:t>00010</a:t>
              </a:r>
              <a:endParaRPr lang="zh-TW" altLang="en-US" sz="2400" dirty="0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8452684" y="2461659"/>
              <a:ext cx="292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600" dirty="0" smtClean="0">
                  <a:solidFill>
                    <a:srgbClr val="FF0000"/>
                  </a:solidFill>
                </a:rPr>
                <a:t>1</a:t>
              </a:r>
              <a:endParaRPr lang="zh-TW" alt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8108982" y="4394392"/>
            <a:ext cx="1433799" cy="1616921"/>
            <a:chOff x="7673625" y="2461659"/>
            <a:chExt cx="1433799" cy="1616921"/>
          </a:xfrm>
        </p:grpSpPr>
        <p:sp>
          <p:nvSpPr>
            <p:cNvPr id="30" name="文字方塊 29"/>
            <p:cNvSpPr txBox="1"/>
            <p:nvPr/>
          </p:nvSpPr>
          <p:spPr>
            <a:xfrm>
              <a:off x="7673625" y="2746030"/>
              <a:ext cx="125226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2400" dirty="0" smtClean="0"/>
                <a:t>10011</a:t>
              </a:r>
            </a:p>
            <a:p>
              <a:pPr algn="r"/>
              <a:r>
                <a:rPr lang="en-US" altLang="zh-TW" sz="2400" dirty="0" smtClean="0"/>
                <a:t>+        1</a:t>
              </a:r>
              <a:endParaRPr lang="zh-TW" altLang="en-US" sz="2400" dirty="0"/>
            </a:p>
          </p:txBody>
        </p:sp>
        <p:cxnSp>
          <p:nvCxnSpPr>
            <p:cNvPr id="31" name="直線接點 30"/>
            <p:cNvCxnSpPr/>
            <p:nvPr/>
          </p:nvCxnSpPr>
          <p:spPr>
            <a:xfrm flipH="1">
              <a:off x="7673626" y="3577027"/>
              <a:ext cx="143379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字方塊 31"/>
            <p:cNvSpPr txBox="1"/>
            <p:nvPr/>
          </p:nvSpPr>
          <p:spPr>
            <a:xfrm>
              <a:off x="7931708" y="3616915"/>
              <a:ext cx="9941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2400" dirty="0" smtClean="0"/>
                <a:t>10100</a:t>
              </a:r>
              <a:endParaRPr lang="zh-TW" altLang="en-US" sz="2400" dirty="0"/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8282765" y="2461659"/>
              <a:ext cx="4619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600" dirty="0" smtClean="0">
                  <a:solidFill>
                    <a:srgbClr val="FF0000"/>
                  </a:solidFill>
                </a:rPr>
                <a:t>1 1</a:t>
              </a:r>
              <a:endParaRPr lang="zh-TW" altLang="en-US" sz="1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744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d478: </a:t>
            </a:r>
            <a:r>
              <a:rPr lang="zh-TW" altLang="en-US" dirty="0"/>
              <a:t>共同的數 </a:t>
            </a:r>
            <a:r>
              <a:rPr lang="en-US" altLang="zh-TW" dirty="0"/>
              <a:t>- </a:t>
            </a:r>
            <a:r>
              <a:rPr lang="zh-TW" altLang="en-US" dirty="0"/>
              <a:t>簡易版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小潘跟小花都有很多個正整數，自己的數不會有重覆出現的，而且都是遞增排列</a:t>
            </a:r>
            <a:r>
              <a:rPr lang="zh-TW" altLang="en-US" dirty="0" smtClean="0"/>
              <a:t>。現在</a:t>
            </a:r>
            <a:r>
              <a:rPr lang="zh-TW" altLang="en-US" dirty="0"/>
              <a:t>她們想要知道</a:t>
            </a:r>
            <a:r>
              <a:rPr lang="zh-TW" altLang="en-US" dirty="0" smtClean="0"/>
              <a:t>，兩</a:t>
            </a:r>
            <a:r>
              <a:rPr lang="zh-TW" altLang="en-US" dirty="0"/>
              <a:t>個人的數有幾個重覆的呢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r>
              <a:rPr lang="zh-TW" altLang="en-US" dirty="0"/>
              <a:t>輸入：兩列分開的</a:t>
            </a:r>
            <a:r>
              <a:rPr lang="zh-TW" altLang="en-US" dirty="0" smtClean="0"/>
              <a:t>整數，而且由小到大排列好了。</a:t>
            </a:r>
            <a:endParaRPr lang="en-US" altLang="zh-TW" dirty="0" smtClean="0"/>
          </a:p>
          <a:p>
            <a:r>
              <a:rPr lang="zh-TW" altLang="en-US" dirty="0"/>
              <a:t>輸出：顯示共同有的</a:t>
            </a:r>
            <a:r>
              <a:rPr lang="zh-TW" altLang="en-US" dirty="0" smtClean="0"/>
              <a:t>數字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暴力解：把兩串數字的每個組合都比較一次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zh-TW" altLang="en-US" dirty="0"/>
              <a:t>有順序是關鍵</a:t>
            </a:r>
            <a:r>
              <a:rPr lang="zh-TW" altLang="en-US" dirty="0" smtClean="0"/>
              <a:t>，可以大幅減少次數！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085334"/>
            <a:ext cx="5579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http://zerojudge.tw/ShowProblem?problemid=d478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24909"/>
              </p:ext>
            </p:extLst>
          </p:nvPr>
        </p:nvGraphicFramePr>
        <p:xfrm>
          <a:off x="5241544" y="4600438"/>
          <a:ext cx="4224492" cy="1440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082">
                  <a:extLst>
                    <a:ext uri="{9D8B030D-6E8A-4147-A177-3AD203B41FA5}">
                      <a16:colId xmlns:a16="http://schemas.microsoft.com/office/drawing/2014/main" val="1697994254"/>
                    </a:ext>
                  </a:extLst>
                </a:gridCol>
                <a:gridCol w="704082">
                  <a:extLst>
                    <a:ext uri="{9D8B030D-6E8A-4147-A177-3AD203B41FA5}">
                      <a16:colId xmlns:a16="http://schemas.microsoft.com/office/drawing/2014/main" val="3594272946"/>
                    </a:ext>
                  </a:extLst>
                </a:gridCol>
                <a:gridCol w="704082">
                  <a:extLst>
                    <a:ext uri="{9D8B030D-6E8A-4147-A177-3AD203B41FA5}">
                      <a16:colId xmlns:a16="http://schemas.microsoft.com/office/drawing/2014/main" val="900236566"/>
                    </a:ext>
                  </a:extLst>
                </a:gridCol>
                <a:gridCol w="704082">
                  <a:extLst>
                    <a:ext uri="{9D8B030D-6E8A-4147-A177-3AD203B41FA5}">
                      <a16:colId xmlns:a16="http://schemas.microsoft.com/office/drawing/2014/main" val="3101132671"/>
                    </a:ext>
                  </a:extLst>
                </a:gridCol>
                <a:gridCol w="704082">
                  <a:extLst>
                    <a:ext uri="{9D8B030D-6E8A-4147-A177-3AD203B41FA5}">
                      <a16:colId xmlns:a16="http://schemas.microsoft.com/office/drawing/2014/main" val="2149797021"/>
                    </a:ext>
                  </a:extLst>
                </a:gridCol>
                <a:gridCol w="704082">
                  <a:extLst>
                    <a:ext uri="{9D8B030D-6E8A-4147-A177-3AD203B41FA5}">
                      <a16:colId xmlns:a16="http://schemas.microsoft.com/office/drawing/2014/main" val="1242546472"/>
                    </a:ext>
                  </a:extLst>
                </a:gridCol>
              </a:tblGrid>
              <a:tr h="7204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410798"/>
                  </a:ext>
                </a:extLst>
              </a:tr>
              <a:tr h="7204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290586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5586984" y="5111496"/>
            <a:ext cx="0" cy="4114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5682343" y="5111496"/>
            <a:ext cx="485192" cy="4114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5682343" y="5111496"/>
            <a:ext cx="1194318" cy="4114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6790633" y="423110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>
            <a:off x="6441233" y="5111496"/>
            <a:ext cx="1116563" cy="4775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7056654" y="5120080"/>
            <a:ext cx="578897" cy="4028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7186443" y="423110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7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>
            <a:off x="7786901" y="5115788"/>
            <a:ext cx="529785" cy="4071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7938251" y="5111496"/>
            <a:ext cx="1109736" cy="4114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7674753" y="42237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結束！</a:t>
            </a:r>
          </a:p>
        </p:txBody>
      </p:sp>
      <p:grpSp>
        <p:nvGrpSpPr>
          <p:cNvPr id="25" name="群組 2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26" name="五角星形 2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五角星形 2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五角星形 2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五角星形 2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五角星形 2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755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局部和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如果輸入一串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個整數，然後求第</a:t>
            </a:r>
            <a:r>
              <a:rPr lang="en-US" altLang="zh-TW" dirty="0" smtClean="0"/>
              <a:t>j</a:t>
            </a:r>
            <a:r>
              <a:rPr lang="zh-TW" altLang="en-US" dirty="0" smtClean="0"/>
              <a:t>個數到第</a:t>
            </a:r>
            <a:r>
              <a:rPr lang="en-US" altLang="zh-TW" dirty="0" smtClean="0"/>
              <a:t>k</a:t>
            </a:r>
            <a:r>
              <a:rPr lang="zh-TW" altLang="en-US" dirty="0" smtClean="0"/>
              <a:t>個數的局部和。</a:t>
            </a:r>
            <a:endParaRPr lang="en-US" altLang="zh-TW" dirty="0" smtClean="0"/>
          </a:p>
          <a:p>
            <a:r>
              <a:rPr lang="zh-TW" altLang="en-US" dirty="0"/>
              <a:t>輸入：一串</a:t>
            </a:r>
            <a:r>
              <a:rPr lang="en-US" altLang="zh-TW" dirty="0"/>
              <a:t>N</a:t>
            </a:r>
            <a:r>
              <a:rPr lang="zh-TW" altLang="en-US" dirty="0"/>
              <a:t>個整數</a:t>
            </a:r>
            <a:r>
              <a:rPr lang="zh-TW" altLang="en-US" dirty="0" smtClean="0"/>
              <a:t>，空白分開；再輸入 多次</a:t>
            </a:r>
            <a:r>
              <a:rPr lang="en-US" altLang="zh-TW" dirty="0" err="1" smtClean="0"/>
              <a:t>j,k</a:t>
            </a:r>
            <a:r>
              <a:rPr lang="zh-TW" altLang="en-US" dirty="0" smtClean="0"/>
              <a:t>範圍</a:t>
            </a:r>
            <a:endParaRPr lang="en-US" altLang="zh-TW" dirty="0" smtClean="0"/>
          </a:p>
          <a:p>
            <a:r>
              <a:rPr lang="zh-TW" altLang="en-US" dirty="0"/>
              <a:t>輸出：局部</a:t>
            </a:r>
            <a:r>
              <a:rPr lang="zh-TW" altLang="en-US" dirty="0" smtClean="0"/>
              <a:t>和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除了直接迴</a:t>
            </a:r>
            <a:r>
              <a:rPr lang="zh-TW" altLang="en-US" dirty="0" smtClean="0"/>
              <a:t>圈每次輸入範圍每次算，有沒有更快的方法？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用數學角度思考</a:t>
            </a:r>
            <a:r>
              <a:rPr lang="en-US" altLang="zh-TW" dirty="0" smtClean="0"/>
              <a:t>a(j)+a(j+1)+….+a(k)=??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可以</a:t>
            </a:r>
            <a:r>
              <a:rPr lang="zh-TW" altLang="en-US" dirty="0"/>
              <a:t>只算一次就</a:t>
            </a:r>
            <a:r>
              <a:rPr lang="zh-TW" altLang="en-US" dirty="0" smtClean="0"/>
              <a:t>好。</a:t>
            </a:r>
            <a:r>
              <a:rPr lang="en-US" altLang="zh-TW" dirty="0" smtClean="0"/>
              <a:t>S(k)-s(j-1</a:t>
            </a:r>
            <a:r>
              <a:rPr lang="en-US" altLang="zh-TW" dirty="0"/>
              <a:t>)</a:t>
            </a:r>
          </a:p>
          <a:p>
            <a:pPr marL="457200" lvl="1" indent="0">
              <a:buNone/>
            </a:pP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085334"/>
            <a:ext cx="5572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http://zerojudge.tw/ShowProblem?problemid=a693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121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踩地雷？！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一個</a:t>
            </a:r>
            <a:r>
              <a:rPr lang="en-US" altLang="zh-TW" dirty="0" smtClean="0"/>
              <a:t>10x10</a:t>
            </a:r>
            <a:r>
              <a:rPr lang="zh-TW" altLang="en-US" dirty="0" smtClean="0"/>
              <a:t>的踩地雷遊戲，給你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個地雷的座標，請顯示每一格的周圍有幾個地雷？</a:t>
            </a:r>
            <a:endParaRPr lang="en-US" altLang="zh-TW" dirty="0" smtClean="0"/>
          </a:p>
          <a:p>
            <a:r>
              <a:rPr lang="zh-TW" altLang="en-US" dirty="0"/>
              <a:t>輸入：</a:t>
            </a:r>
            <a:r>
              <a:rPr lang="en-US" altLang="zh-TW" dirty="0"/>
              <a:t>N</a:t>
            </a:r>
            <a:r>
              <a:rPr lang="zh-TW" altLang="en-US" dirty="0"/>
              <a:t>個地雷的</a:t>
            </a:r>
            <a:r>
              <a:rPr lang="zh-TW" altLang="en-US" dirty="0" smtClean="0"/>
              <a:t>座標</a:t>
            </a:r>
            <a:endParaRPr lang="en-US" altLang="zh-TW" dirty="0" smtClean="0"/>
          </a:p>
          <a:p>
            <a:r>
              <a:rPr lang="zh-TW" altLang="en-US" dirty="0"/>
              <a:t>輸出：</a:t>
            </a:r>
            <a:r>
              <a:rPr lang="en-US" altLang="zh-TW" dirty="0"/>
              <a:t>10x10</a:t>
            </a:r>
            <a:r>
              <a:rPr lang="zh-TW" altLang="en-US" dirty="0"/>
              <a:t>的地雷圖</a:t>
            </a:r>
            <a:r>
              <a:rPr lang="zh-TW" altLang="en-US" dirty="0" smtClean="0"/>
              <a:t>，標示地雷與其他每一格的周圍地雷數。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二</a:t>
            </a:r>
            <a:r>
              <a:rPr lang="zh-TW" altLang="en-US" dirty="0" smtClean="0"/>
              <a:t>維陣列，</a:t>
            </a:r>
            <a:endParaRPr lang="en-US" altLang="zh-TW" dirty="0" smtClean="0"/>
          </a:p>
          <a:p>
            <a:pPr lvl="1"/>
            <a:r>
              <a:rPr lang="zh-TW" altLang="en-US" dirty="0"/>
              <a:t>地雷與空位的表示方法？</a:t>
            </a:r>
          </a:p>
        </p:txBody>
      </p:sp>
      <p:pic>
        <p:nvPicPr>
          <p:cNvPr id="2050" name="Picture 2" descr="查看來源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304" y="2947150"/>
            <a:ext cx="1887829" cy="254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571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53. Maximum Subarray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有整數陣列如</a:t>
            </a:r>
            <a:r>
              <a:rPr lang="en-US" altLang="zh-TW" dirty="0" err="1"/>
              <a:t>nums</a:t>
            </a:r>
            <a:r>
              <a:rPr lang="en-US" altLang="zh-TW" dirty="0"/>
              <a:t> = [-2,1,-3,4,-1,2,1,-</a:t>
            </a:r>
            <a:r>
              <a:rPr lang="en-US" altLang="zh-TW" dirty="0" smtClean="0"/>
              <a:t>5,5]</a:t>
            </a:r>
            <a:r>
              <a:rPr lang="zh-TW" altLang="en-US" dirty="0" smtClean="0"/>
              <a:t>，尋求子陣列的</a:t>
            </a:r>
            <a:r>
              <a:rPr lang="zh-TW" altLang="en-US" dirty="0"/>
              <a:t>最大和</a:t>
            </a:r>
            <a:r>
              <a:rPr lang="zh-TW" altLang="en-US" dirty="0" smtClean="0"/>
              <a:t>的是多少？</a:t>
            </a:r>
            <a:endParaRPr lang="en-US" altLang="zh-TW" dirty="0" smtClean="0"/>
          </a:p>
          <a:p>
            <a:r>
              <a:rPr lang="zh-TW" altLang="en-US" dirty="0"/>
              <a:t>上例中子陣列最大</a:t>
            </a:r>
            <a:r>
              <a:rPr lang="zh-TW" altLang="en-US" dirty="0" smtClean="0"/>
              <a:t>和為</a:t>
            </a:r>
            <a:r>
              <a:rPr lang="en-US" altLang="zh-TW" dirty="0" smtClean="0"/>
              <a:t>6</a:t>
            </a:r>
            <a:r>
              <a:rPr lang="zh-TW" altLang="en-US" dirty="0" smtClean="0"/>
              <a:t>，子陣列是</a:t>
            </a:r>
            <a:r>
              <a:rPr lang="en-US" altLang="zh-TW" dirty="0" smtClean="0"/>
              <a:t>[4,-1,2,1]</a:t>
            </a:r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方法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，暴力解，所有子陣列找出來並加總，找出最大值。</a:t>
            </a:r>
            <a:endParaRPr lang="en-US" altLang="zh-TW" dirty="0" smtClean="0"/>
          </a:p>
          <a:p>
            <a:pPr lvl="2"/>
            <a:r>
              <a:rPr lang="zh-TW" altLang="en-US" dirty="0"/>
              <a:t>所有</a:t>
            </a:r>
            <a:r>
              <a:rPr lang="zh-TW" altLang="en-US" dirty="0" smtClean="0"/>
              <a:t>組合</a:t>
            </a:r>
            <a:r>
              <a:rPr lang="en-US" altLang="zh-TW" dirty="0" smtClean="0"/>
              <a:t>O(n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，再加上算總和迴圈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O(n</a:t>
            </a:r>
            <a:r>
              <a:rPr lang="en-US" altLang="zh-TW" baseline="30000" dirty="0" smtClean="0"/>
              <a:t>3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方</a:t>
            </a:r>
            <a:r>
              <a:rPr lang="zh-TW" altLang="en-US" dirty="0" smtClean="0"/>
              <a:t>法</a:t>
            </a:r>
            <a:r>
              <a:rPr lang="en-US" altLang="zh-TW" dirty="0" smtClean="0"/>
              <a:t>2</a:t>
            </a:r>
            <a:r>
              <a:rPr lang="zh-TW" altLang="en-US" dirty="0" smtClean="0"/>
              <a:t>，也是暴力解，只是算總和可以透過前一次和加新一項取得，不要迴圈</a:t>
            </a:r>
            <a:endParaRPr lang="en-US" altLang="zh-TW" dirty="0" smtClean="0"/>
          </a:p>
          <a:p>
            <a:pPr lvl="2"/>
            <a:r>
              <a:rPr lang="zh-TW" altLang="en-US" dirty="0"/>
              <a:t>所有組合</a:t>
            </a:r>
            <a:r>
              <a:rPr lang="en-US" altLang="zh-TW" dirty="0"/>
              <a:t>O(n</a:t>
            </a:r>
            <a:r>
              <a:rPr lang="en-US" altLang="zh-TW" baseline="30000" dirty="0"/>
              <a:t>2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方法</a:t>
            </a:r>
            <a:r>
              <a:rPr lang="en-US" altLang="zh-TW" dirty="0" smtClean="0"/>
              <a:t>3</a:t>
            </a:r>
            <a:r>
              <a:rPr lang="zh-TW" altLang="en-US" dirty="0" smtClean="0"/>
              <a:t>，用</a:t>
            </a:r>
            <a:r>
              <a:rPr lang="en-US" altLang="zh-TW" dirty="0" smtClean="0"/>
              <a:t>sliding-window</a:t>
            </a:r>
            <a:r>
              <a:rPr lang="zh-TW" altLang="en-US" dirty="0" smtClean="0"/>
              <a:t>概念，只要</a:t>
            </a:r>
            <a:r>
              <a:rPr lang="en-US" altLang="zh-TW" dirty="0" smtClean="0"/>
              <a:t>O(n)</a:t>
            </a:r>
          </a:p>
          <a:p>
            <a:pPr lvl="2"/>
            <a:r>
              <a:rPr lang="zh-TW" altLang="en-US" dirty="0" smtClean="0"/>
              <a:t>詳見下</a:t>
            </a:r>
            <a:r>
              <a:rPr lang="zh-TW" altLang="en-US" dirty="0"/>
              <a:t>頁解說</a:t>
            </a:r>
          </a:p>
        </p:txBody>
      </p:sp>
      <p:sp>
        <p:nvSpPr>
          <p:cNvPr id="4" name="矩形 3"/>
          <p:cNvSpPr/>
          <p:nvPr/>
        </p:nvSpPr>
        <p:spPr>
          <a:xfrm>
            <a:off x="677334" y="1150358"/>
            <a:ext cx="5753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https://leetcode.com/problems/maximum-subarray/</a:t>
            </a: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686099"/>
              </p:ext>
            </p:extLst>
          </p:nvPr>
        </p:nvGraphicFramePr>
        <p:xfrm>
          <a:off x="7298944" y="3094673"/>
          <a:ext cx="29971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533">
                  <a:extLst>
                    <a:ext uri="{9D8B030D-6E8A-4147-A177-3AD203B41FA5}">
                      <a16:colId xmlns:a16="http://schemas.microsoft.com/office/drawing/2014/main" val="198748367"/>
                    </a:ext>
                  </a:extLst>
                </a:gridCol>
                <a:gridCol w="499533">
                  <a:extLst>
                    <a:ext uri="{9D8B030D-6E8A-4147-A177-3AD203B41FA5}">
                      <a16:colId xmlns:a16="http://schemas.microsoft.com/office/drawing/2014/main" val="3498037831"/>
                    </a:ext>
                  </a:extLst>
                </a:gridCol>
                <a:gridCol w="499533">
                  <a:extLst>
                    <a:ext uri="{9D8B030D-6E8A-4147-A177-3AD203B41FA5}">
                      <a16:colId xmlns:a16="http://schemas.microsoft.com/office/drawing/2014/main" val="819099521"/>
                    </a:ext>
                  </a:extLst>
                </a:gridCol>
                <a:gridCol w="499533">
                  <a:extLst>
                    <a:ext uri="{9D8B030D-6E8A-4147-A177-3AD203B41FA5}">
                      <a16:colId xmlns:a16="http://schemas.microsoft.com/office/drawing/2014/main" val="1829380967"/>
                    </a:ext>
                  </a:extLst>
                </a:gridCol>
                <a:gridCol w="499533">
                  <a:extLst>
                    <a:ext uri="{9D8B030D-6E8A-4147-A177-3AD203B41FA5}">
                      <a16:colId xmlns:a16="http://schemas.microsoft.com/office/drawing/2014/main" val="4279142585"/>
                    </a:ext>
                  </a:extLst>
                </a:gridCol>
                <a:gridCol w="499533">
                  <a:extLst>
                    <a:ext uri="{9D8B030D-6E8A-4147-A177-3AD203B41FA5}">
                      <a16:colId xmlns:a16="http://schemas.microsoft.com/office/drawing/2014/main" val="901678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854447"/>
                  </a:ext>
                </a:extLst>
              </a:tr>
            </a:tbl>
          </a:graphicData>
        </a:graphic>
      </p:graphicFrame>
      <p:grpSp>
        <p:nvGrpSpPr>
          <p:cNvPr id="28" name="群組 27"/>
          <p:cNvGrpSpPr/>
          <p:nvPr/>
        </p:nvGrpSpPr>
        <p:grpSpPr>
          <a:xfrm>
            <a:off x="7542033" y="2771632"/>
            <a:ext cx="2511020" cy="646081"/>
            <a:chOff x="2313432" y="3862411"/>
            <a:chExt cx="2511020" cy="646081"/>
          </a:xfrm>
        </p:grpSpPr>
        <p:sp>
          <p:nvSpPr>
            <p:cNvPr id="29" name="弧形 28"/>
            <p:cNvSpPr/>
            <p:nvPr/>
          </p:nvSpPr>
          <p:spPr>
            <a:xfrm>
              <a:off x="2313432" y="3868475"/>
              <a:ext cx="457200" cy="640017"/>
            </a:xfrm>
            <a:prstGeom prst="arc">
              <a:avLst>
                <a:gd name="adj1" fmla="val 10710810"/>
                <a:gd name="adj2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弧形 29"/>
            <p:cNvSpPr/>
            <p:nvPr/>
          </p:nvSpPr>
          <p:spPr>
            <a:xfrm>
              <a:off x="2313432" y="3868475"/>
              <a:ext cx="971252" cy="575755"/>
            </a:xfrm>
            <a:prstGeom prst="arc">
              <a:avLst>
                <a:gd name="adj1" fmla="val 10710810"/>
                <a:gd name="adj2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弧形 30"/>
            <p:cNvSpPr/>
            <p:nvPr/>
          </p:nvSpPr>
          <p:spPr>
            <a:xfrm>
              <a:off x="2313432" y="3868476"/>
              <a:ext cx="1569189" cy="607886"/>
            </a:xfrm>
            <a:prstGeom prst="arc">
              <a:avLst>
                <a:gd name="adj1" fmla="val 10710810"/>
                <a:gd name="adj2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弧形 31"/>
            <p:cNvSpPr/>
            <p:nvPr/>
          </p:nvSpPr>
          <p:spPr>
            <a:xfrm>
              <a:off x="2332979" y="3862411"/>
              <a:ext cx="1987296" cy="581819"/>
            </a:xfrm>
            <a:prstGeom prst="arc">
              <a:avLst>
                <a:gd name="adj1" fmla="val 10710810"/>
                <a:gd name="adj2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弧形 32"/>
            <p:cNvSpPr/>
            <p:nvPr/>
          </p:nvSpPr>
          <p:spPr>
            <a:xfrm>
              <a:off x="2332979" y="3862411"/>
              <a:ext cx="2491473" cy="613951"/>
            </a:xfrm>
            <a:prstGeom prst="arc">
              <a:avLst>
                <a:gd name="adj1" fmla="val 10710810"/>
                <a:gd name="adj2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4" name="群組 33"/>
          <p:cNvGrpSpPr/>
          <p:nvPr/>
        </p:nvGrpSpPr>
        <p:grpSpPr>
          <a:xfrm>
            <a:off x="8086897" y="3174603"/>
            <a:ext cx="1985703" cy="607886"/>
            <a:chOff x="4554061" y="4467274"/>
            <a:chExt cx="1985703" cy="607886"/>
          </a:xfrm>
        </p:grpSpPr>
        <p:sp>
          <p:nvSpPr>
            <p:cNvPr id="35" name="弧形 34"/>
            <p:cNvSpPr/>
            <p:nvPr/>
          </p:nvSpPr>
          <p:spPr>
            <a:xfrm flipV="1">
              <a:off x="4558102" y="4467274"/>
              <a:ext cx="449516" cy="566468"/>
            </a:xfrm>
            <a:prstGeom prst="arc">
              <a:avLst>
                <a:gd name="adj1" fmla="val 10710810"/>
                <a:gd name="adj2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弧形 35"/>
            <p:cNvSpPr/>
            <p:nvPr/>
          </p:nvSpPr>
          <p:spPr>
            <a:xfrm flipV="1">
              <a:off x="4554061" y="4552840"/>
              <a:ext cx="962373" cy="522320"/>
            </a:xfrm>
            <a:prstGeom prst="arc">
              <a:avLst>
                <a:gd name="adj1" fmla="val 10710810"/>
                <a:gd name="adj2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弧形 36"/>
            <p:cNvSpPr/>
            <p:nvPr/>
          </p:nvSpPr>
          <p:spPr>
            <a:xfrm flipV="1">
              <a:off x="4554061" y="4559674"/>
              <a:ext cx="1482985" cy="474068"/>
            </a:xfrm>
            <a:prstGeom prst="arc">
              <a:avLst>
                <a:gd name="adj1" fmla="val 10710810"/>
                <a:gd name="adj2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弧形 37"/>
            <p:cNvSpPr/>
            <p:nvPr/>
          </p:nvSpPr>
          <p:spPr>
            <a:xfrm flipV="1">
              <a:off x="4554061" y="4581248"/>
              <a:ext cx="1985703" cy="493911"/>
            </a:xfrm>
            <a:prstGeom prst="arc">
              <a:avLst>
                <a:gd name="adj1" fmla="val 10710810"/>
                <a:gd name="adj2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9" name="群組 38"/>
          <p:cNvGrpSpPr/>
          <p:nvPr/>
        </p:nvGrpSpPr>
        <p:grpSpPr>
          <a:xfrm>
            <a:off x="8508954" y="2496312"/>
            <a:ext cx="1569189" cy="1244066"/>
            <a:chOff x="8153035" y="2567658"/>
            <a:chExt cx="1569189" cy="1361738"/>
          </a:xfrm>
        </p:grpSpPr>
        <p:sp>
          <p:nvSpPr>
            <p:cNvPr id="40" name="弧形 39"/>
            <p:cNvSpPr/>
            <p:nvPr/>
          </p:nvSpPr>
          <p:spPr>
            <a:xfrm>
              <a:off x="8153035" y="2567658"/>
              <a:ext cx="457200" cy="1361738"/>
            </a:xfrm>
            <a:prstGeom prst="arc">
              <a:avLst>
                <a:gd name="adj1" fmla="val 10710810"/>
                <a:gd name="adj2" fmla="val 0"/>
              </a:avLst>
            </a:prstGeom>
            <a:ln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弧形 40"/>
            <p:cNvSpPr/>
            <p:nvPr/>
          </p:nvSpPr>
          <p:spPr>
            <a:xfrm>
              <a:off x="8153035" y="2640124"/>
              <a:ext cx="971252" cy="1225010"/>
            </a:xfrm>
            <a:prstGeom prst="arc">
              <a:avLst>
                <a:gd name="adj1" fmla="val 10710810"/>
                <a:gd name="adj2" fmla="val 0"/>
              </a:avLst>
            </a:prstGeom>
            <a:ln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弧形 41"/>
            <p:cNvSpPr/>
            <p:nvPr/>
          </p:nvSpPr>
          <p:spPr>
            <a:xfrm>
              <a:off x="8153035" y="2603891"/>
              <a:ext cx="1569189" cy="1293374"/>
            </a:xfrm>
            <a:prstGeom prst="arc">
              <a:avLst>
                <a:gd name="adj1" fmla="val 10710810"/>
                <a:gd name="adj2" fmla="val 0"/>
              </a:avLst>
            </a:prstGeom>
            <a:ln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3" name="群組 42"/>
          <p:cNvGrpSpPr/>
          <p:nvPr/>
        </p:nvGrpSpPr>
        <p:grpSpPr>
          <a:xfrm>
            <a:off x="9077426" y="2982001"/>
            <a:ext cx="962373" cy="1044071"/>
            <a:chOff x="8690278" y="3134959"/>
            <a:chExt cx="962373" cy="1044071"/>
          </a:xfrm>
        </p:grpSpPr>
        <p:sp>
          <p:nvSpPr>
            <p:cNvPr id="44" name="弧形 43"/>
            <p:cNvSpPr/>
            <p:nvPr/>
          </p:nvSpPr>
          <p:spPr>
            <a:xfrm flipV="1">
              <a:off x="8694319" y="3134959"/>
              <a:ext cx="449516" cy="1039519"/>
            </a:xfrm>
            <a:prstGeom prst="arc">
              <a:avLst>
                <a:gd name="adj1" fmla="val 10710810"/>
                <a:gd name="adj2" fmla="val 0"/>
              </a:avLst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弧形 44"/>
            <p:cNvSpPr/>
            <p:nvPr/>
          </p:nvSpPr>
          <p:spPr>
            <a:xfrm flipV="1">
              <a:off x="8690278" y="3220526"/>
              <a:ext cx="962373" cy="958504"/>
            </a:xfrm>
            <a:prstGeom prst="arc">
              <a:avLst>
                <a:gd name="adj1" fmla="val 10710810"/>
                <a:gd name="adj2" fmla="val 0"/>
              </a:avLst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6" name="弧形 45"/>
          <p:cNvSpPr/>
          <p:nvPr/>
        </p:nvSpPr>
        <p:spPr>
          <a:xfrm>
            <a:off x="9540844" y="2319931"/>
            <a:ext cx="457200" cy="1361738"/>
          </a:xfrm>
          <a:prstGeom prst="arc">
            <a:avLst>
              <a:gd name="adj1" fmla="val 10710810"/>
              <a:gd name="adj2" fmla="val 0"/>
            </a:avLst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536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53. Maximum </a:t>
            </a:r>
            <a:r>
              <a:rPr lang="en-US" altLang="zh-TW" dirty="0" smtClean="0"/>
              <a:t>Subarray(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num</a:t>
            </a:r>
            <a:r>
              <a:rPr lang="en-US" altLang="zh-TW" dirty="0" smtClean="0"/>
              <a:t>[0]</a:t>
            </a:r>
          </a:p>
          <a:p>
            <a:r>
              <a:rPr lang="en-US" altLang="zh-TW" dirty="0" err="1" smtClean="0"/>
              <a:t>currentSub</a:t>
            </a:r>
            <a:r>
              <a:rPr lang="en-US" altLang="zh-TW" dirty="0" smtClean="0"/>
              <a:t> = 0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965790"/>
              </p:ext>
            </p:extLst>
          </p:nvPr>
        </p:nvGraphicFramePr>
        <p:xfrm>
          <a:off x="3765105" y="3820728"/>
          <a:ext cx="5255766" cy="560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74">
                  <a:extLst>
                    <a:ext uri="{9D8B030D-6E8A-4147-A177-3AD203B41FA5}">
                      <a16:colId xmlns:a16="http://schemas.microsoft.com/office/drawing/2014/main" val="1937224481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769659460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386064882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235809109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560010028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614066733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995652448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188850388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749429544"/>
                    </a:ext>
                  </a:extLst>
                </a:gridCol>
              </a:tblGrid>
              <a:tr h="56049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3359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492203" y="3336302"/>
            <a:ext cx="1781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-2</a:t>
            </a:r>
            <a:endParaRPr lang="zh-TW" altLang="en-US" dirty="0"/>
          </a:p>
        </p:txBody>
      </p:sp>
      <p:sp>
        <p:nvSpPr>
          <p:cNvPr id="6" name="向右箭號 5"/>
          <p:cNvSpPr/>
          <p:nvPr/>
        </p:nvSpPr>
        <p:spPr>
          <a:xfrm rot="16200000">
            <a:off x="3867912" y="4507992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492203" y="3336301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79520" y="3829050"/>
            <a:ext cx="556260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046220" y="3339554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1" name="向右箭號 10"/>
          <p:cNvSpPr/>
          <p:nvPr/>
        </p:nvSpPr>
        <p:spPr>
          <a:xfrm rot="16200000">
            <a:off x="4453435" y="4483395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590057" y="3349460"/>
            <a:ext cx="1781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-2</a:t>
            </a:r>
            <a:endParaRPr lang="zh-TW" altLang="en-US" dirty="0"/>
          </a:p>
        </p:txBody>
      </p:sp>
      <p:sp>
        <p:nvSpPr>
          <p:cNvPr id="13" name="向右箭號 12"/>
          <p:cNvSpPr/>
          <p:nvPr/>
        </p:nvSpPr>
        <p:spPr>
          <a:xfrm rot="16200000">
            <a:off x="4997272" y="4493301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586907" y="3343044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353612" y="3829050"/>
            <a:ext cx="1144217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202699" y="3339554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4</a:t>
            </a:r>
            <a:endParaRPr lang="zh-TW" altLang="en-US" dirty="0"/>
          </a:p>
        </p:txBody>
      </p:sp>
      <p:sp>
        <p:nvSpPr>
          <p:cNvPr id="17" name="向右箭號 16"/>
          <p:cNvSpPr/>
          <p:nvPr/>
        </p:nvSpPr>
        <p:spPr>
          <a:xfrm rot="16200000">
            <a:off x="5609914" y="4483395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5789017" y="3349459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9" name="向右箭號 18"/>
          <p:cNvSpPr/>
          <p:nvPr/>
        </p:nvSpPr>
        <p:spPr>
          <a:xfrm rot="16200000">
            <a:off x="6196232" y="4493300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6398433" y="3339553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5</a:t>
            </a:r>
            <a:endParaRPr lang="zh-TW" altLang="en-US" dirty="0"/>
          </a:p>
        </p:txBody>
      </p:sp>
      <p:sp>
        <p:nvSpPr>
          <p:cNvPr id="21" name="向右箭號 20"/>
          <p:cNvSpPr/>
          <p:nvPr/>
        </p:nvSpPr>
        <p:spPr>
          <a:xfrm rot="16200000">
            <a:off x="6805648" y="4483394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6991127" y="3336301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23" name="向右箭號 22"/>
          <p:cNvSpPr/>
          <p:nvPr/>
        </p:nvSpPr>
        <p:spPr>
          <a:xfrm rot="16200000">
            <a:off x="7398342" y="4480142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7547042" y="3336300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5" name="向右箭號 24"/>
          <p:cNvSpPr/>
          <p:nvPr/>
        </p:nvSpPr>
        <p:spPr>
          <a:xfrm rot="16200000">
            <a:off x="7954257" y="4480141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8147558" y="3336299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27" name="向右箭號 26"/>
          <p:cNvSpPr/>
          <p:nvPr/>
        </p:nvSpPr>
        <p:spPr>
          <a:xfrm rot="16200000">
            <a:off x="8554773" y="4480140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5396662" y="2477889"/>
            <a:ext cx="1308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=-2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396662" y="2507502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=1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5396662" y="2497596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=4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402004" y="2479883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=5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396662" y="2467983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=6</a:t>
            </a:r>
            <a:endParaRPr lang="zh-TW" altLang="en-US" dirty="0"/>
          </a:p>
        </p:txBody>
      </p:sp>
      <p:sp>
        <p:nvSpPr>
          <p:cNvPr id="34" name="右大括弧 33"/>
          <p:cNvSpPr/>
          <p:nvPr/>
        </p:nvSpPr>
        <p:spPr>
          <a:xfrm rot="5400000">
            <a:off x="6962537" y="2960060"/>
            <a:ext cx="611706" cy="347067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4926166" y="3355875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16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 animBg="1"/>
      <p:bldP spid="31" grpId="0" animBg="1"/>
      <p:bldP spid="33" grpId="0" animBg="1"/>
      <p:bldP spid="34" grpId="0" animBg="1"/>
      <p:bldP spid="3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3717862"/>
              </p:ext>
            </p:extLst>
          </p:nvPr>
        </p:nvGraphicFramePr>
        <p:xfrm>
          <a:off x="6668118" y="3133572"/>
          <a:ext cx="2989070" cy="2083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814">
                  <a:extLst>
                    <a:ext uri="{9D8B030D-6E8A-4147-A177-3AD203B41FA5}">
                      <a16:colId xmlns:a16="http://schemas.microsoft.com/office/drawing/2014/main" val="2782609545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230184666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1209561542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529075048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1513312955"/>
                    </a:ext>
                  </a:extLst>
                </a:gridCol>
              </a:tblGrid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321694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286061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40099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629791"/>
                  </a:ext>
                </a:extLst>
              </a:tr>
            </a:tbl>
          </a:graphicData>
        </a:graphic>
      </p:graphicFrame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給一個整數二維陣列，如右圖，每一格的數字為經過這個位置的成本，請找一條成本最低的路線從左上角到右下角，算出成本是多少？</a:t>
            </a:r>
            <a:r>
              <a:rPr lang="zh-TW" altLang="en-US" dirty="0" smtClean="0">
                <a:solidFill>
                  <a:srgbClr val="FF0000"/>
                </a:solidFill>
              </a:rPr>
              <a:t>只能往右往下走。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方法</a:t>
            </a:r>
            <a:r>
              <a:rPr lang="en-US" altLang="zh-TW" dirty="0" smtClean="0"/>
              <a:t>1</a:t>
            </a:r>
            <a:r>
              <a:rPr lang="zh-TW" altLang="en-US" dirty="0" smtClean="0"/>
              <a:t>：暴力解，把所有路線加一次，找出最小值。</a:t>
            </a:r>
            <a:endParaRPr lang="en-US" altLang="zh-TW" dirty="0" smtClean="0"/>
          </a:p>
          <a:p>
            <a:pPr lvl="1"/>
            <a:r>
              <a:rPr lang="zh-TW" altLang="en-US" dirty="0"/>
              <a:t>方法</a:t>
            </a:r>
            <a:r>
              <a:rPr lang="en-US" altLang="zh-TW" dirty="0"/>
              <a:t>2</a:t>
            </a:r>
            <a:r>
              <a:rPr lang="zh-TW" altLang="en-US" dirty="0" smtClean="0"/>
              <a:t>：用</a:t>
            </a:r>
            <a:r>
              <a:rPr lang="zh-TW" altLang="en-US" b="1" dirty="0" smtClean="0"/>
              <a:t>迭代累加法</a:t>
            </a:r>
            <a:r>
              <a:rPr lang="zh-TW" altLang="en-US" dirty="0" smtClean="0"/>
              <a:t>算出走到每一格的最低成本</a:t>
            </a:r>
            <a:endParaRPr lang="en-US" altLang="zh-TW" dirty="0"/>
          </a:p>
          <a:p>
            <a:r>
              <a:rPr lang="zh-TW" altLang="en-US" dirty="0" smtClean="0"/>
              <a:t>如右</a:t>
            </a:r>
            <a:r>
              <a:rPr lang="zh-TW" altLang="en-US" dirty="0"/>
              <a:t>陣列</a:t>
            </a:r>
            <a:r>
              <a:rPr lang="zh-TW" altLang="en-US" dirty="0" smtClean="0"/>
              <a:t>，粉紅色格子為最低成本路線。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64. Minimum Path Sum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8377" y="1085334"/>
            <a:ext cx="5788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https://leetcode.com/problems/minimum-path-sum/</a:t>
            </a:r>
          </a:p>
        </p:txBody>
      </p:sp>
      <p:graphicFrame>
        <p:nvGraphicFramePr>
          <p:cNvPr id="8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1424292"/>
              </p:ext>
            </p:extLst>
          </p:nvPr>
        </p:nvGraphicFramePr>
        <p:xfrm>
          <a:off x="6668118" y="3133572"/>
          <a:ext cx="2989070" cy="2083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814">
                  <a:extLst>
                    <a:ext uri="{9D8B030D-6E8A-4147-A177-3AD203B41FA5}">
                      <a16:colId xmlns:a16="http://schemas.microsoft.com/office/drawing/2014/main" val="2782609545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230184666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1209561542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529075048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1513312955"/>
                    </a:ext>
                  </a:extLst>
                </a:gridCol>
              </a:tblGrid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321694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286061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40099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629791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6697981" y="3196595"/>
            <a:ext cx="53324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290553" y="3196595"/>
            <a:ext cx="54443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902875" y="3196595"/>
            <a:ext cx="53199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5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496301" y="3196595"/>
            <a:ext cx="52640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9089730" y="3196595"/>
            <a:ext cx="52640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694170" y="3706803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701790" y="4255443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4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701790" y="4764187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5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288530" y="3706803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4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894125" y="3715935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5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8496301" y="3706803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9084403" y="3715935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297937" y="4253979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9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894084" y="4253979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7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8499342" y="4253979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8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9084403" y="4253979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9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7297937" y="4764187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7897113" y="4764187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8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8490974" y="4764187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9084403" y="4761591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17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最大水壩容量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Leetcode</a:t>
            </a:r>
            <a:r>
              <a:rPr lang="en-US" altLang="zh-TW" dirty="0" smtClean="0"/>
              <a:t> 11 </a:t>
            </a:r>
            <a:r>
              <a:rPr lang="en-US" altLang="zh-TW" b="1" dirty="0"/>
              <a:t>Container With Most Water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235" y="1930400"/>
            <a:ext cx="5986653" cy="4507935"/>
          </a:xfrm>
          <a:prstGeom prst="rect">
            <a:avLst/>
          </a:prstGeom>
        </p:spPr>
      </p:pic>
      <p:grpSp>
        <p:nvGrpSpPr>
          <p:cNvPr id="12" name="群組 11"/>
          <p:cNvGrpSpPr/>
          <p:nvPr/>
        </p:nvGrpSpPr>
        <p:grpSpPr>
          <a:xfrm>
            <a:off x="677334" y="1557356"/>
            <a:ext cx="1840308" cy="237744"/>
            <a:chOff x="677334" y="1557356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677334" y="1557356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097280" y="1557356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899240" y="1557356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243322" y="1557356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1479294" y="1557356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655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232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至少比幾場？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811602" cy="3880773"/>
          </a:xfrm>
        </p:spPr>
        <p:txBody>
          <a:bodyPr/>
          <a:lstStyle/>
          <a:p>
            <a:r>
              <a:rPr lang="en-US" altLang="zh-TW" dirty="0" smtClean="0"/>
              <a:t>N</a:t>
            </a:r>
            <a:r>
              <a:rPr lang="zh-TW" altLang="en-US" dirty="0" smtClean="0"/>
              <a:t>位選手參加桌球單打競賽，採單淘汰制，至少需要比幾場才能決定出冠軍？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endParaRPr lang="en-US" altLang="zh-TW" dirty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：比賽場數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zh-TW" altLang="en-US" dirty="0" smtClean="0"/>
              <a:t>從</a:t>
            </a:r>
            <a:r>
              <a:rPr lang="en-US" altLang="zh-TW" dirty="0" smtClean="0"/>
              <a:t>N=2</a:t>
            </a:r>
            <a:r>
              <a:rPr lang="zh-TW" altLang="en-US" dirty="0" smtClean="0"/>
              <a:t>開始思考</a:t>
            </a:r>
            <a:r>
              <a:rPr lang="zh-TW" altLang="en-US" dirty="0"/>
              <a:t>幾場</a:t>
            </a:r>
            <a:r>
              <a:rPr lang="en-US" altLang="zh-TW" dirty="0"/>
              <a:t>?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N=3</a:t>
            </a:r>
            <a:r>
              <a:rPr lang="zh-TW" altLang="en-US" dirty="0" smtClean="0"/>
              <a:t>幾場？</a:t>
            </a:r>
            <a:r>
              <a:rPr lang="en-US" altLang="zh-TW" dirty="0" smtClean="0"/>
              <a:t>N=4</a:t>
            </a:r>
            <a:r>
              <a:rPr lang="zh-TW" altLang="en-US" dirty="0" smtClean="0"/>
              <a:t>幾場</a:t>
            </a:r>
            <a:r>
              <a:rPr lang="en-US" altLang="zh-TW" dirty="0" smtClean="0"/>
              <a:t>?</a:t>
            </a:r>
          </a:p>
          <a:p>
            <a:pPr lvl="1"/>
            <a:r>
              <a:rPr lang="zh-TW" altLang="en-US" dirty="0" smtClean="0"/>
              <a:t>歸納法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6358188" y="2999232"/>
            <a:ext cx="548640" cy="429768"/>
          </a:xfrm>
          <a:prstGeom prst="ellipse">
            <a:avLst/>
          </a:prstGeom>
          <a:solidFill>
            <a:schemeClr val="bg1"/>
          </a:solidFill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5006641" y="3659595"/>
            <a:ext cx="548640" cy="429768"/>
          </a:xfrm>
          <a:prstGeom prst="ellipse">
            <a:avLst/>
          </a:prstGeom>
          <a:solidFill>
            <a:schemeClr val="bg1"/>
          </a:solidFill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7719550" y="3596657"/>
            <a:ext cx="548640" cy="429768"/>
          </a:xfrm>
          <a:prstGeom prst="ellipse">
            <a:avLst/>
          </a:prstGeom>
          <a:solidFill>
            <a:schemeClr val="bg1"/>
          </a:solidFill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>
            <a:stCxn id="5" idx="3"/>
            <a:endCxn id="6" idx="7"/>
          </p:cNvCxnSpPr>
          <p:nvPr/>
        </p:nvCxnSpPr>
        <p:spPr>
          <a:xfrm flipH="1">
            <a:off x="5474935" y="3366062"/>
            <a:ext cx="963599" cy="356471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5" idx="5"/>
            <a:endCxn id="7" idx="1"/>
          </p:cNvCxnSpPr>
          <p:nvPr/>
        </p:nvCxnSpPr>
        <p:spPr>
          <a:xfrm>
            <a:off x="6826482" y="3366062"/>
            <a:ext cx="973414" cy="293533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4292059" y="4282539"/>
            <a:ext cx="548640" cy="429768"/>
          </a:xfrm>
          <a:prstGeom prst="ellipse">
            <a:avLst/>
          </a:prstGeom>
          <a:solidFill>
            <a:schemeClr val="bg1"/>
          </a:solidFill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5647627" y="4282539"/>
            <a:ext cx="548640" cy="429768"/>
          </a:xfrm>
          <a:prstGeom prst="ellipse">
            <a:avLst/>
          </a:prstGeom>
          <a:solidFill>
            <a:schemeClr val="bg1"/>
          </a:solidFill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/>
          <p:cNvCxnSpPr>
            <a:stCxn id="6" idx="3"/>
            <a:endCxn id="20" idx="7"/>
          </p:cNvCxnSpPr>
          <p:nvPr/>
        </p:nvCxnSpPr>
        <p:spPr>
          <a:xfrm flipH="1">
            <a:off x="4760353" y="4026425"/>
            <a:ext cx="326634" cy="319052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6" idx="5"/>
            <a:endCxn id="21" idx="1"/>
          </p:cNvCxnSpPr>
          <p:nvPr/>
        </p:nvCxnSpPr>
        <p:spPr>
          <a:xfrm>
            <a:off x="5474935" y="4026425"/>
            <a:ext cx="253038" cy="319052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/>
          <p:cNvSpPr/>
          <p:nvPr/>
        </p:nvSpPr>
        <p:spPr>
          <a:xfrm>
            <a:off x="7009042" y="4282539"/>
            <a:ext cx="548640" cy="429768"/>
          </a:xfrm>
          <a:prstGeom prst="ellipse">
            <a:avLst/>
          </a:prstGeom>
          <a:solidFill>
            <a:schemeClr val="bg1"/>
          </a:solidFill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8462164" y="4220282"/>
            <a:ext cx="548640" cy="429768"/>
          </a:xfrm>
          <a:prstGeom prst="ellipse">
            <a:avLst/>
          </a:prstGeom>
          <a:solidFill>
            <a:schemeClr val="bg1"/>
          </a:solidFill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單箭頭接點 27"/>
          <p:cNvCxnSpPr>
            <a:stCxn id="7" idx="3"/>
            <a:endCxn id="26" idx="7"/>
          </p:cNvCxnSpPr>
          <p:nvPr/>
        </p:nvCxnSpPr>
        <p:spPr>
          <a:xfrm flipH="1">
            <a:off x="7477336" y="3963487"/>
            <a:ext cx="322560" cy="38199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5"/>
            <a:endCxn id="27" idx="1"/>
          </p:cNvCxnSpPr>
          <p:nvPr/>
        </p:nvCxnSpPr>
        <p:spPr>
          <a:xfrm>
            <a:off x="8187844" y="3963487"/>
            <a:ext cx="354666" cy="319733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/>
          <p:cNvSpPr/>
          <p:nvPr/>
        </p:nvSpPr>
        <p:spPr>
          <a:xfrm>
            <a:off x="3841528" y="4934014"/>
            <a:ext cx="548640" cy="429768"/>
          </a:xfrm>
          <a:prstGeom prst="ellipse">
            <a:avLst/>
          </a:prstGeom>
          <a:solidFill>
            <a:schemeClr val="bg1"/>
          </a:solidFill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4" name="直線單箭頭接點 43"/>
          <p:cNvCxnSpPr>
            <a:stCxn id="20" idx="3"/>
            <a:endCxn id="43" idx="0"/>
          </p:cNvCxnSpPr>
          <p:nvPr/>
        </p:nvCxnSpPr>
        <p:spPr>
          <a:xfrm flipH="1">
            <a:off x="4115848" y="4649369"/>
            <a:ext cx="256557" cy="284645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橢圓 47"/>
          <p:cNvSpPr/>
          <p:nvPr/>
        </p:nvSpPr>
        <p:spPr>
          <a:xfrm>
            <a:off x="4646725" y="4917758"/>
            <a:ext cx="548640" cy="429768"/>
          </a:xfrm>
          <a:prstGeom prst="ellipse">
            <a:avLst/>
          </a:prstGeom>
          <a:solidFill>
            <a:schemeClr val="bg1"/>
          </a:solidFill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9" name="直線單箭頭接點 48"/>
          <p:cNvCxnSpPr>
            <a:stCxn id="20" idx="5"/>
            <a:endCxn id="48" idx="0"/>
          </p:cNvCxnSpPr>
          <p:nvPr/>
        </p:nvCxnSpPr>
        <p:spPr>
          <a:xfrm>
            <a:off x="4760353" y="4649369"/>
            <a:ext cx="160692" cy="268389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橢圓 80"/>
          <p:cNvSpPr/>
          <p:nvPr/>
        </p:nvSpPr>
        <p:spPr>
          <a:xfrm>
            <a:off x="5309344" y="4955327"/>
            <a:ext cx="548640" cy="429768"/>
          </a:xfrm>
          <a:prstGeom prst="ellipse">
            <a:avLst/>
          </a:prstGeom>
          <a:solidFill>
            <a:schemeClr val="bg1"/>
          </a:solidFill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2" name="直線單箭頭接點 81"/>
          <p:cNvCxnSpPr>
            <a:stCxn id="21" idx="3"/>
            <a:endCxn id="81" idx="0"/>
          </p:cNvCxnSpPr>
          <p:nvPr/>
        </p:nvCxnSpPr>
        <p:spPr>
          <a:xfrm flipH="1">
            <a:off x="5583664" y="4649369"/>
            <a:ext cx="144309" cy="305958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橢圓 82"/>
          <p:cNvSpPr/>
          <p:nvPr/>
        </p:nvSpPr>
        <p:spPr>
          <a:xfrm>
            <a:off x="6013455" y="4923777"/>
            <a:ext cx="548640" cy="429768"/>
          </a:xfrm>
          <a:prstGeom prst="ellipse">
            <a:avLst/>
          </a:prstGeom>
          <a:solidFill>
            <a:schemeClr val="bg1"/>
          </a:solidFill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4" name="直線單箭頭接點 83"/>
          <p:cNvCxnSpPr>
            <a:stCxn id="21" idx="5"/>
            <a:endCxn id="83" idx="0"/>
          </p:cNvCxnSpPr>
          <p:nvPr/>
        </p:nvCxnSpPr>
        <p:spPr>
          <a:xfrm>
            <a:off x="6115921" y="4649369"/>
            <a:ext cx="171854" cy="274408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橢圓 86"/>
          <p:cNvSpPr/>
          <p:nvPr/>
        </p:nvSpPr>
        <p:spPr>
          <a:xfrm>
            <a:off x="6636736" y="4934014"/>
            <a:ext cx="548640" cy="429768"/>
          </a:xfrm>
          <a:prstGeom prst="ellipse">
            <a:avLst/>
          </a:prstGeom>
          <a:solidFill>
            <a:schemeClr val="bg1"/>
          </a:solidFill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8" name="直線單箭頭接點 87"/>
          <p:cNvCxnSpPr>
            <a:stCxn id="26" idx="3"/>
            <a:endCxn id="87" idx="0"/>
          </p:cNvCxnSpPr>
          <p:nvPr/>
        </p:nvCxnSpPr>
        <p:spPr>
          <a:xfrm flipH="1">
            <a:off x="6911056" y="4649369"/>
            <a:ext cx="178332" cy="284645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橢圓 88"/>
          <p:cNvSpPr/>
          <p:nvPr/>
        </p:nvSpPr>
        <p:spPr>
          <a:xfrm>
            <a:off x="7381584" y="4926686"/>
            <a:ext cx="548640" cy="429768"/>
          </a:xfrm>
          <a:prstGeom prst="ellipse">
            <a:avLst/>
          </a:prstGeom>
          <a:solidFill>
            <a:schemeClr val="bg1"/>
          </a:solidFill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0" name="直線單箭頭接點 89"/>
          <p:cNvCxnSpPr>
            <a:stCxn id="26" idx="5"/>
            <a:endCxn id="89" idx="0"/>
          </p:cNvCxnSpPr>
          <p:nvPr/>
        </p:nvCxnSpPr>
        <p:spPr>
          <a:xfrm>
            <a:off x="7477336" y="4649369"/>
            <a:ext cx="178568" cy="277317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橢圓 100"/>
          <p:cNvSpPr/>
          <p:nvPr/>
        </p:nvSpPr>
        <p:spPr>
          <a:xfrm>
            <a:off x="8048374" y="4933069"/>
            <a:ext cx="548640" cy="429768"/>
          </a:xfrm>
          <a:prstGeom prst="ellipse">
            <a:avLst/>
          </a:prstGeom>
          <a:solidFill>
            <a:schemeClr val="bg1"/>
          </a:solidFill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2" name="直線單箭頭接點 101"/>
          <p:cNvCxnSpPr>
            <a:stCxn id="27" idx="3"/>
            <a:endCxn id="101" idx="0"/>
          </p:cNvCxnSpPr>
          <p:nvPr/>
        </p:nvCxnSpPr>
        <p:spPr>
          <a:xfrm flipH="1">
            <a:off x="8322694" y="4587112"/>
            <a:ext cx="219816" cy="345957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橢圓 102"/>
          <p:cNvSpPr/>
          <p:nvPr/>
        </p:nvSpPr>
        <p:spPr>
          <a:xfrm>
            <a:off x="8972869" y="4926686"/>
            <a:ext cx="548640" cy="429768"/>
          </a:xfrm>
          <a:prstGeom prst="ellipse">
            <a:avLst/>
          </a:prstGeom>
          <a:solidFill>
            <a:schemeClr val="bg1"/>
          </a:solidFill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4" name="直線單箭頭接點 103"/>
          <p:cNvCxnSpPr>
            <a:stCxn id="27" idx="5"/>
            <a:endCxn id="103" idx="0"/>
          </p:cNvCxnSpPr>
          <p:nvPr/>
        </p:nvCxnSpPr>
        <p:spPr>
          <a:xfrm>
            <a:off x="8930458" y="4587112"/>
            <a:ext cx="316731" cy="339574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五角星形 32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五角星形 33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五角星形 34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五角星形 35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五角星形 36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031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0" grpId="0" animBg="1"/>
      <p:bldP spid="21" grpId="0" animBg="1"/>
      <p:bldP spid="26" grpId="0" animBg="1"/>
      <p:bldP spid="27" grpId="0" animBg="1"/>
      <p:bldP spid="43" grpId="0" animBg="1"/>
      <p:bldP spid="48" grpId="0" animBg="1"/>
      <p:bldP spid="81" grpId="0" animBg="1"/>
      <p:bldP spid="83" grpId="0" animBg="1"/>
      <p:bldP spid="87" grpId="0" animBg="1"/>
      <p:bldP spid="89" grpId="0" animBg="1"/>
      <p:bldP spid="101" grpId="0" animBg="1"/>
      <p:bldP spid="10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其他題目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c084: 00275 - Expanding </a:t>
            </a:r>
            <a:r>
              <a:rPr lang="en-US" altLang="zh-TW" dirty="0" smtClean="0"/>
              <a:t>Fractions</a:t>
            </a:r>
          </a:p>
          <a:p>
            <a:pPr lvl="1"/>
            <a:r>
              <a:rPr lang="zh-TW" altLang="en-US" dirty="0"/>
              <a:t>https://zerojudge.tw/ShowProblem?problemid=c</a:t>
            </a:r>
            <a:r>
              <a:rPr lang="zh-TW" altLang="en-US" dirty="0" smtClean="0"/>
              <a:t>084</a:t>
            </a:r>
            <a:endParaRPr lang="en-US" altLang="zh-TW" dirty="0" smtClean="0"/>
          </a:p>
          <a:p>
            <a:r>
              <a:rPr lang="en-US" altLang="zh-TW" dirty="0" smtClean="0"/>
              <a:t>d044</a:t>
            </a:r>
            <a:r>
              <a:rPr lang="en-US" altLang="zh-TW" dirty="0"/>
              <a:t>: 00640 - Self Numbers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http</a:t>
            </a:r>
            <a:r>
              <a:rPr lang="en-US" altLang="zh-TW" dirty="0"/>
              <a:t>://zerojudge.tw/ShowProblem?problemid=d044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68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字串練習題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961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解碼器</a:t>
            </a:r>
            <a:r>
              <a:rPr lang="en-US" altLang="zh-TW" dirty="0" smtClean="0"/>
              <a:t>(Caesar Cipher)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小皮跟小乖上課傳紙條，但是加密了！已知他們用的是很簡單的</a:t>
            </a:r>
            <a:r>
              <a:rPr lang="en-US" altLang="zh-TW" dirty="0"/>
              <a:t>Caesar </a:t>
            </a:r>
            <a:r>
              <a:rPr lang="en-US" altLang="zh-TW" dirty="0" smtClean="0"/>
              <a:t>Cipher</a:t>
            </a:r>
            <a:r>
              <a:rPr lang="zh-TW" altLang="en-US" dirty="0" smtClean="0"/>
              <a:t>如右圖。請寫程式試著把這段祕文解出來。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err="1"/>
              <a:t>Whdfkhu</a:t>
            </a:r>
            <a:r>
              <a:rPr lang="en-US" altLang="zh-TW" dirty="0"/>
              <a:t> lv </a:t>
            </a:r>
            <a:r>
              <a:rPr lang="en-US" altLang="zh-TW" dirty="0" err="1"/>
              <a:t>yhub</a:t>
            </a:r>
            <a:r>
              <a:rPr lang="en-US" altLang="zh-TW" dirty="0"/>
              <a:t> </a:t>
            </a:r>
            <a:r>
              <a:rPr lang="en-US" altLang="zh-TW" dirty="0" err="1"/>
              <a:t>qlfh</a:t>
            </a:r>
            <a:r>
              <a:rPr lang="en-US" altLang="zh-TW" dirty="0"/>
              <a:t>.</a:t>
            </a:r>
            <a:endParaRPr lang="zh-TW" altLang="en-US" dirty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	k=1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???</a:t>
            </a:r>
            <a:br>
              <a:rPr lang="en-US" altLang="zh-TW" dirty="0" smtClean="0"/>
            </a:br>
            <a:r>
              <a:rPr lang="en-US" altLang="zh-TW" dirty="0" smtClean="0"/>
              <a:t>		k=2</a:t>
            </a:r>
            <a:r>
              <a:rPr lang="en-US" altLang="zh-TW" dirty="0" smtClean="0">
                <a:sym typeface="Wingdings" panose="05000000000000000000" pitchFamily="2" charset="2"/>
              </a:rPr>
              <a:t>???</a:t>
            </a:r>
            <a:br>
              <a:rPr lang="en-US" altLang="zh-TW" dirty="0" smtClean="0">
                <a:sym typeface="Wingdings" panose="05000000000000000000" pitchFamily="2" charset="2"/>
              </a:rPr>
            </a:br>
            <a:r>
              <a:rPr lang="en-US" altLang="zh-TW" dirty="0" smtClean="0">
                <a:sym typeface="Wingdings" panose="05000000000000000000" pitchFamily="2" charset="2"/>
              </a:rPr>
              <a:t>		</a:t>
            </a:r>
            <a:r>
              <a:rPr lang="en-US" altLang="zh-TW" dirty="0" smtClean="0"/>
              <a:t>k=2</a:t>
            </a:r>
            <a:r>
              <a:rPr lang="en-US" altLang="zh-TW" dirty="0">
                <a:sym typeface="Wingdings" panose="05000000000000000000" pitchFamily="2" charset="2"/>
              </a:rPr>
              <a:t>???</a:t>
            </a:r>
            <a:endParaRPr lang="en-US" altLang="zh-TW" dirty="0"/>
          </a:p>
          <a:p>
            <a:r>
              <a:rPr lang="zh-TW" altLang="en-US" dirty="0" smtClean="0"/>
              <a:t>思考：</a:t>
            </a:r>
            <a:endParaRPr lang="en-US" altLang="zh-TW" dirty="0" smtClean="0"/>
          </a:p>
          <a:p>
            <a:pPr lvl="1"/>
            <a:r>
              <a:rPr lang="zh-TW" altLang="en-US" dirty="0"/>
              <a:t>設法找出偏</a:t>
            </a:r>
            <a:r>
              <a:rPr lang="zh-TW" altLang="en-US" dirty="0" smtClean="0"/>
              <a:t>移植</a:t>
            </a:r>
            <a:r>
              <a:rPr lang="en-US" altLang="zh-TW" dirty="0" smtClean="0"/>
              <a:t>k</a:t>
            </a:r>
            <a:r>
              <a:rPr lang="zh-TW" altLang="en-US" dirty="0" smtClean="0"/>
              <a:t>，如右例的</a:t>
            </a:r>
            <a:r>
              <a:rPr lang="en-US" altLang="zh-TW" dirty="0" smtClean="0"/>
              <a:t>k=3</a:t>
            </a:r>
          </a:p>
          <a:p>
            <a:pPr lvl="1"/>
            <a:r>
              <a:rPr lang="zh-TW" altLang="en-US" dirty="0"/>
              <a:t>各種</a:t>
            </a:r>
            <a:r>
              <a:rPr lang="en-US" altLang="zh-TW" dirty="0"/>
              <a:t>k</a:t>
            </a:r>
            <a:r>
              <a:rPr lang="zh-TW" altLang="en-US" dirty="0"/>
              <a:t>值都嘗試</a:t>
            </a:r>
            <a:r>
              <a:rPr lang="zh-TW" altLang="en-US" dirty="0" smtClean="0"/>
              <a:t>一次，輸出由人判讀。</a:t>
            </a:r>
            <a:endParaRPr lang="zh-TW" altLang="en-US" dirty="0"/>
          </a:p>
        </p:txBody>
      </p:sp>
      <p:pic>
        <p:nvPicPr>
          <p:cNvPr id="1026" name="Picture 2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575" y="2713098"/>
            <a:ext cx="4248474" cy="1789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312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迴文</a:t>
            </a:r>
            <a:br>
              <a:rPr lang="zh-TW" altLang="en-US" b="1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輸入一段英文字串</a:t>
            </a:r>
            <a:r>
              <a:rPr lang="zh-TW" altLang="en-US" dirty="0" smtClean="0"/>
              <a:t>，請判斷他是不是迴文？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err="1" smtClean="0"/>
              <a:t>abccddccba</a:t>
            </a:r>
            <a:r>
              <a:rPr lang="zh-TW" altLang="en-US" dirty="0" smtClean="0"/>
              <a:t>或</a:t>
            </a:r>
            <a:r>
              <a:rPr lang="en-US" altLang="zh-TW" dirty="0" err="1" smtClean="0"/>
              <a:t>abcdba</a:t>
            </a:r>
            <a:endParaRPr lang="en-US" altLang="zh-TW" dirty="0" smtClean="0"/>
          </a:p>
          <a:p>
            <a:r>
              <a:rPr lang="zh-TW" altLang="en-US" dirty="0"/>
              <a:t>輸出：是迴</a:t>
            </a:r>
            <a:r>
              <a:rPr lang="zh-TW" altLang="en-US" dirty="0" smtClean="0"/>
              <a:t>文 或 不是迴文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如果是迴文</a:t>
            </a:r>
            <a:r>
              <a:rPr lang="zh-TW" altLang="en-US" dirty="0" smtClean="0"/>
              <a:t>，頭</a:t>
            </a:r>
            <a:r>
              <a:rPr lang="en-US" altLang="zh-TW" dirty="0" smtClean="0"/>
              <a:t>1</a:t>
            </a:r>
            <a:r>
              <a:rPr lang="zh-TW" altLang="en-US" dirty="0" smtClean="0"/>
              <a:t>尾</a:t>
            </a:r>
            <a:r>
              <a:rPr lang="en-US" altLang="zh-TW" dirty="0" smtClean="0"/>
              <a:t>1</a:t>
            </a:r>
            <a:r>
              <a:rPr lang="zh-TW" altLang="en-US" dirty="0" smtClean="0"/>
              <a:t>相同，頭</a:t>
            </a:r>
            <a:r>
              <a:rPr lang="en-US" altLang="zh-TW" dirty="0" smtClean="0"/>
              <a:t>2</a:t>
            </a:r>
            <a:r>
              <a:rPr lang="zh-TW" altLang="en-US" dirty="0" smtClean="0"/>
              <a:t>尾</a:t>
            </a:r>
            <a:r>
              <a:rPr lang="en-US" altLang="zh-TW" dirty="0" smtClean="0"/>
              <a:t>2</a:t>
            </a:r>
            <a:r>
              <a:rPr lang="zh-TW" altLang="en-US" dirty="0" smtClean="0"/>
              <a:t>相同</a:t>
            </a:r>
            <a:r>
              <a:rPr lang="en-US" altLang="zh-TW" dirty="0" smtClean="0"/>
              <a:t>……</a:t>
            </a:r>
          </a:p>
          <a:p>
            <a:pPr lvl="1"/>
            <a:r>
              <a:rPr lang="zh-TW" altLang="en-US" dirty="0"/>
              <a:t>用迴圈指標一頭一尾比較即可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5" name="五角星形 4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五角星形 5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272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11</a:t>
            </a:r>
            <a:r>
              <a:rPr lang="zh-TW" altLang="en-US" dirty="0" smtClean="0"/>
              <a:t>的倍數</a:t>
            </a:r>
            <a:r>
              <a:rPr lang="zh-TW" altLang="en-US" dirty="0"/>
              <a:t>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給一個超長數字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可能</a:t>
            </a:r>
            <a:r>
              <a:rPr lang="en-US" altLang="zh-TW" dirty="0" smtClean="0"/>
              <a:t>100</a:t>
            </a:r>
            <a:r>
              <a:rPr lang="zh-TW" altLang="en-US" dirty="0" smtClean="0"/>
              <a:t>位數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，判斷他是不是</a:t>
            </a:r>
            <a:r>
              <a:rPr lang="en-US" altLang="zh-TW" dirty="0" smtClean="0"/>
              <a:t>11</a:t>
            </a:r>
            <a:r>
              <a:rPr lang="zh-TW" altLang="en-US" dirty="0" smtClean="0"/>
              <a:t>的倍數？</a:t>
            </a:r>
            <a:endParaRPr lang="en-US" altLang="zh-TW" dirty="0" smtClean="0"/>
          </a:p>
          <a:p>
            <a:r>
              <a:rPr lang="zh-TW" altLang="en-US" dirty="0"/>
              <a:t>輸入：超長位數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輸出：是或</a:t>
            </a:r>
            <a:r>
              <a:rPr lang="zh-TW" altLang="en-US" dirty="0" smtClean="0"/>
              <a:t>不是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變數用整數或長整數都不夠用！</a:t>
            </a:r>
            <a:endParaRPr lang="en-US" altLang="zh-TW" dirty="0" smtClean="0"/>
          </a:p>
          <a:p>
            <a:pPr lvl="1"/>
            <a:r>
              <a:rPr lang="zh-TW" altLang="en-US" dirty="0"/>
              <a:t>用字串讀</a:t>
            </a:r>
            <a:r>
              <a:rPr lang="zh-TW" altLang="en-US" dirty="0" smtClean="0"/>
              <a:t>進來，一位數一位數處理。</a:t>
            </a:r>
            <a:endParaRPr lang="en-US" altLang="zh-TW" dirty="0" smtClean="0"/>
          </a:p>
          <a:p>
            <a:pPr lvl="1"/>
            <a:r>
              <a:rPr lang="zh-TW" altLang="en-US" b="1" dirty="0"/>
              <a:t>奇數</a:t>
            </a:r>
            <a:r>
              <a:rPr lang="zh-TW" altLang="en-US" b="1" dirty="0" smtClean="0"/>
              <a:t>位的和</a:t>
            </a:r>
            <a:r>
              <a:rPr lang="zh-TW" altLang="en-US" dirty="0" smtClean="0"/>
              <a:t>與</a:t>
            </a:r>
            <a:r>
              <a:rPr lang="zh-TW" altLang="en-US" b="1" dirty="0" smtClean="0"/>
              <a:t>偶數位的和</a:t>
            </a:r>
            <a:r>
              <a:rPr lang="zh-TW" altLang="en-US" dirty="0" smtClean="0"/>
              <a:t>相差為</a:t>
            </a:r>
            <a:r>
              <a:rPr lang="en-US" altLang="zh-TW" dirty="0" smtClean="0"/>
              <a:t>11</a:t>
            </a:r>
            <a:r>
              <a:rPr lang="zh-TW" altLang="en-US" dirty="0" smtClean="0"/>
              <a:t>的倍數，則是</a:t>
            </a:r>
            <a:r>
              <a:rPr lang="en-US" altLang="zh-TW" dirty="0" smtClean="0"/>
              <a:t>11</a:t>
            </a:r>
            <a:r>
              <a:rPr lang="zh-TW" altLang="en-US" dirty="0" smtClean="0"/>
              <a:t>的倍數，否則不是。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5" name="五角星形 4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五角星形 5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576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秘密差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將一個十進位正整數的奇數位數的和稱為 </a:t>
            </a:r>
            <a:r>
              <a:rPr lang="en-US" altLang="zh-TW" dirty="0"/>
              <a:t>A</a:t>
            </a:r>
            <a:r>
              <a:rPr lang="zh-TW" altLang="en-US" dirty="0"/>
              <a:t>，偶數位數的和稱為 </a:t>
            </a:r>
            <a:r>
              <a:rPr lang="en-US" altLang="zh-TW" dirty="0"/>
              <a:t>B</a:t>
            </a:r>
            <a:r>
              <a:rPr lang="zh-TW" altLang="en-US" dirty="0"/>
              <a:t>，則 </a:t>
            </a:r>
            <a:r>
              <a:rPr lang="en-US" altLang="zh-TW" dirty="0"/>
              <a:t>A </a:t>
            </a:r>
            <a:r>
              <a:rPr lang="zh-TW" altLang="en-US" dirty="0"/>
              <a:t>與 </a:t>
            </a:r>
            <a:r>
              <a:rPr lang="en-US" altLang="zh-TW" dirty="0"/>
              <a:t>B </a:t>
            </a:r>
            <a:r>
              <a:rPr lang="zh-TW" altLang="en-US" dirty="0"/>
              <a:t>的絕 對差值</a:t>
            </a:r>
            <a:r>
              <a:rPr lang="en-US" altLang="zh-TW" dirty="0"/>
              <a:t>|A</a:t>
            </a:r>
            <a:r>
              <a:rPr lang="zh-TW" altLang="en-US" dirty="0"/>
              <a:t>－</a:t>
            </a:r>
            <a:r>
              <a:rPr lang="en-US" altLang="zh-TW" dirty="0"/>
              <a:t>B|</a:t>
            </a:r>
            <a:r>
              <a:rPr lang="zh-TW" altLang="en-US" dirty="0"/>
              <a:t>稱為這個正整數的秘密差。 </a:t>
            </a:r>
          </a:p>
          <a:p>
            <a:r>
              <a:rPr lang="zh-TW" altLang="en-US" dirty="0"/>
              <a:t>例如：</a:t>
            </a:r>
            <a:r>
              <a:rPr lang="en-US" altLang="zh-TW" dirty="0"/>
              <a:t>263541 </a:t>
            </a:r>
            <a:r>
              <a:rPr lang="zh-TW" altLang="en-US" dirty="0"/>
              <a:t>的奇數位數的和 </a:t>
            </a:r>
            <a:r>
              <a:rPr lang="en-US" altLang="zh-TW" dirty="0"/>
              <a:t>A = 6+5+1 = 12</a:t>
            </a:r>
            <a:r>
              <a:rPr lang="zh-TW" altLang="en-US" dirty="0"/>
              <a:t>，偶數位數的和 </a:t>
            </a:r>
            <a:r>
              <a:rPr lang="en-US" altLang="zh-TW" dirty="0"/>
              <a:t>B = 2+3+4 = 9</a:t>
            </a:r>
            <a:r>
              <a:rPr lang="zh-TW" altLang="en-US" dirty="0"/>
              <a:t>，所以 </a:t>
            </a:r>
            <a:r>
              <a:rPr lang="en-US" altLang="zh-TW" dirty="0"/>
              <a:t>263541 </a:t>
            </a:r>
            <a:r>
              <a:rPr lang="zh-TW" altLang="en-US" dirty="0"/>
              <a:t>的秘密差是</a:t>
            </a:r>
            <a:r>
              <a:rPr lang="en-US" altLang="zh-TW" dirty="0"/>
              <a:t>|12</a:t>
            </a:r>
            <a:r>
              <a:rPr lang="zh-TW" altLang="en-US" dirty="0"/>
              <a:t>－</a:t>
            </a:r>
            <a:r>
              <a:rPr lang="en-US" altLang="zh-TW" dirty="0"/>
              <a:t>9|= 3</a:t>
            </a:r>
            <a:r>
              <a:rPr lang="zh-TW" altLang="en-US" dirty="0"/>
              <a:t>。 </a:t>
            </a:r>
          </a:p>
          <a:p>
            <a:r>
              <a:rPr lang="zh-TW" altLang="en-US" dirty="0"/>
              <a:t>給定一個十進位正整數 </a:t>
            </a:r>
            <a:r>
              <a:rPr lang="en-US" altLang="zh-TW" dirty="0"/>
              <a:t>X</a:t>
            </a:r>
            <a:r>
              <a:rPr lang="zh-TW" altLang="en-US" dirty="0"/>
              <a:t>，請找出 </a:t>
            </a:r>
            <a:r>
              <a:rPr lang="en-US" altLang="zh-TW" dirty="0"/>
              <a:t>X </a:t>
            </a:r>
            <a:r>
              <a:rPr lang="zh-TW" altLang="en-US" dirty="0"/>
              <a:t>的秘密差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輸入：正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輸出：秘密</a:t>
            </a:r>
            <a:r>
              <a:rPr lang="zh-TW" altLang="en-US" dirty="0" smtClean="0"/>
              <a:t>差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如何</a:t>
            </a:r>
            <a:r>
              <a:rPr lang="zh-TW" altLang="en-US" dirty="0"/>
              <a:t>取的奇數位數與偶數</a:t>
            </a:r>
            <a:r>
              <a:rPr lang="zh-TW" altLang="en-US" dirty="0" smtClean="0"/>
              <a:t>位數</a:t>
            </a:r>
            <a:r>
              <a:rPr lang="en-US" altLang="zh-TW" dirty="0" smtClean="0">
                <a:sym typeface="Wingdings" panose="05000000000000000000" pitchFamily="2" charset="2"/>
              </a:rPr>
              <a:t>%</a:t>
            </a: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分別加起來。</a:t>
            </a:r>
            <a:endParaRPr lang="en-US" altLang="zh-TW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108533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106</a:t>
            </a:r>
            <a:r>
              <a:rPr lang="zh-TW" altLang="en-US" dirty="0" smtClean="0"/>
              <a:t>年</a:t>
            </a:r>
            <a:r>
              <a:rPr lang="en-US" altLang="zh-TW" dirty="0" smtClean="0"/>
              <a:t>3</a:t>
            </a:r>
            <a:r>
              <a:rPr lang="zh-TW" altLang="en-US" dirty="0" smtClean="0"/>
              <a:t>月</a:t>
            </a:r>
            <a:r>
              <a:rPr lang="en-US" altLang="zh-TW" dirty="0" smtClean="0"/>
              <a:t>4</a:t>
            </a:r>
            <a:r>
              <a:rPr lang="zh-TW" altLang="en-US" dirty="0" smtClean="0"/>
              <a:t>日</a:t>
            </a:r>
            <a:r>
              <a:rPr lang="en-US" altLang="zh-TW" dirty="0" smtClean="0"/>
              <a:t>APCS</a:t>
            </a:r>
            <a:r>
              <a:rPr lang="zh-TW" altLang="en-US" dirty="0" smtClean="0"/>
              <a:t>實作題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804672" y="1617472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60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怪奇數列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S1=1</a:t>
            </a:r>
            <a:br>
              <a:rPr lang="en-US" altLang="zh-TW" dirty="0" smtClean="0"/>
            </a:br>
            <a:r>
              <a:rPr lang="en-US" altLang="zh-TW" dirty="0" smtClean="0"/>
              <a:t>S2=11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S3=21</a:t>
            </a:r>
            <a:br>
              <a:rPr lang="en-US" altLang="zh-TW" dirty="0" smtClean="0"/>
            </a:br>
            <a:r>
              <a:rPr lang="en-US" altLang="zh-TW" dirty="0" smtClean="0"/>
              <a:t>S4=1211</a:t>
            </a:r>
            <a:br>
              <a:rPr lang="en-US" altLang="zh-TW" dirty="0" smtClean="0"/>
            </a:br>
            <a:r>
              <a:rPr lang="en-US" altLang="zh-TW" dirty="0" smtClean="0"/>
              <a:t>S5=111221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S6=312211</a:t>
            </a:r>
            <a:br>
              <a:rPr lang="en-US" altLang="zh-TW" dirty="0" smtClean="0"/>
            </a:br>
            <a:r>
              <a:rPr lang="en-US" altLang="zh-TW" dirty="0" smtClean="0"/>
              <a:t>S7=13112221</a:t>
            </a:r>
            <a:br>
              <a:rPr lang="en-US" altLang="zh-TW" dirty="0" smtClean="0"/>
            </a:br>
            <a:r>
              <a:rPr lang="en-US" altLang="zh-TW" dirty="0" smtClean="0"/>
              <a:t>S8=1113213211</a:t>
            </a:r>
          </a:p>
          <a:p>
            <a:r>
              <a:rPr lang="zh-TW" altLang="en-US" dirty="0"/>
              <a:t>請找出</a:t>
            </a:r>
            <a:r>
              <a:rPr lang="en-US" altLang="zh-TW" dirty="0"/>
              <a:t>Sn</a:t>
            </a:r>
            <a:r>
              <a:rPr lang="en-US" altLang="zh-TW" dirty="0" smtClean="0"/>
              <a:t>, n &lt;30</a:t>
            </a:r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找出規律後</a:t>
            </a:r>
            <a:r>
              <a:rPr lang="zh-TW" altLang="en-US" dirty="0" smtClean="0"/>
              <a:t>，再看看怎麼產生！</a:t>
            </a:r>
            <a:endParaRPr lang="en-US" altLang="zh-TW" dirty="0" smtClean="0"/>
          </a:p>
          <a:p>
            <a:pPr lvl="1"/>
            <a:r>
              <a:rPr lang="zh-TW" altLang="en-US" dirty="0"/>
              <a:t>每一個都建立在前一個結果上產生</a:t>
            </a:r>
            <a:endParaRPr lang="en-US" altLang="zh-TW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5859624" y="2455159"/>
            <a:ext cx="36487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從</a:t>
            </a:r>
            <a:r>
              <a:rPr lang="en-US" altLang="zh-TW" dirty="0" smtClean="0">
                <a:solidFill>
                  <a:srgbClr val="FF0000"/>
                </a:solidFill>
              </a:rPr>
              <a:t>S2</a:t>
            </a:r>
            <a:r>
              <a:rPr lang="zh-TW" altLang="en-US" dirty="0" smtClean="0">
                <a:solidFill>
                  <a:srgbClr val="FF0000"/>
                </a:solidFill>
              </a:rPr>
              <a:t>開始每兩個數字一組這樣唸：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S2=1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    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S3=2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S4=1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2,1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S5=1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1,1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2,2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S6=3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1,2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2,1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8" name="五角星形 7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五角星形 11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466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我們長得像嗎？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兩個字串如果所有的字都一樣只是位置不同，就叫做兩個很像，否則就是不像。例如： </a:t>
            </a:r>
            <a:r>
              <a:rPr lang="en-US" altLang="zh-TW" dirty="0" err="1" smtClean="0"/>
              <a:t>abopw</a:t>
            </a:r>
            <a:r>
              <a:rPr lang="zh-TW" altLang="en-US" dirty="0" smtClean="0"/>
              <a:t>跟 </a:t>
            </a:r>
            <a:r>
              <a:rPr lang="en-US" altLang="zh-TW" dirty="0" err="1" smtClean="0"/>
              <a:t>owpab</a:t>
            </a:r>
            <a:r>
              <a:rPr lang="zh-TW" altLang="en-US" dirty="0" smtClean="0"/>
              <a:t>為像；</a:t>
            </a:r>
            <a:r>
              <a:rPr lang="en-US" altLang="zh-TW" dirty="0" err="1" smtClean="0"/>
              <a:t>abopw</a:t>
            </a:r>
            <a:r>
              <a:rPr lang="zh-TW" altLang="en-US" dirty="0" smtClean="0"/>
              <a:t>跟</a:t>
            </a:r>
            <a:r>
              <a:rPr lang="en-US" altLang="zh-TW" dirty="0" err="1" smtClean="0"/>
              <a:t>okwba</a:t>
            </a:r>
            <a:r>
              <a:rPr lang="zh-TW" altLang="en-US" dirty="0" smtClean="0"/>
              <a:t>就不像。差在</a:t>
            </a:r>
            <a:r>
              <a:rPr lang="en-US" altLang="zh-TW" dirty="0" smtClean="0"/>
              <a:t>p</a:t>
            </a:r>
            <a:r>
              <a:rPr lang="zh-TW" altLang="en-US" dirty="0" smtClean="0"/>
              <a:t>變</a:t>
            </a:r>
            <a:r>
              <a:rPr lang="en-US" altLang="zh-TW" dirty="0" smtClean="0"/>
              <a:t>k</a:t>
            </a:r>
            <a:r>
              <a:rPr lang="zh-TW" altLang="en-US" dirty="0" smtClean="0"/>
              <a:t>了。</a:t>
            </a:r>
            <a:endParaRPr lang="en-US" altLang="zh-TW" dirty="0" smtClean="0"/>
          </a:p>
          <a:p>
            <a:r>
              <a:rPr lang="zh-TW" altLang="en-US" dirty="0"/>
              <a:t>輸入：兩</a:t>
            </a:r>
            <a:r>
              <a:rPr lang="zh-TW" altLang="en-US" dirty="0" smtClean="0"/>
              <a:t>字串，字串只有小寫</a:t>
            </a:r>
            <a:r>
              <a:rPr lang="en-US" altLang="zh-TW" dirty="0" err="1" smtClean="0"/>
              <a:t>a~z</a:t>
            </a:r>
            <a:endParaRPr lang="en-US" altLang="zh-TW" dirty="0" smtClean="0"/>
          </a:p>
          <a:p>
            <a:r>
              <a:rPr lang="zh-TW" altLang="en-US" dirty="0"/>
              <a:t>輸出：像或</a:t>
            </a:r>
            <a:r>
              <a:rPr lang="zh-TW" altLang="en-US" dirty="0" smtClean="0"/>
              <a:t>不像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用表格</a:t>
            </a:r>
            <a:r>
              <a:rPr lang="en-US" altLang="zh-TW" dirty="0"/>
              <a:t>(</a:t>
            </a:r>
            <a:r>
              <a:rPr lang="zh-TW" altLang="en-US" dirty="0"/>
              <a:t>陣列</a:t>
            </a:r>
            <a:r>
              <a:rPr lang="en-US" altLang="zh-TW" dirty="0"/>
              <a:t>)</a:t>
            </a:r>
            <a:r>
              <a:rPr lang="zh-TW" altLang="en-US" dirty="0"/>
              <a:t>紀錄第一字串所有的</a:t>
            </a:r>
            <a:r>
              <a:rPr lang="zh-TW" altLang="en-US" dirty="0" smtClean="0"/>
              <a:t>字出現次數</a:t>
            </a:r>
            <a:endParaRPr lang="en-US" altLang="zh-TW" dirty="0" smtClean="0"/>
          </a:p>
          <a:p>
            <a:pPr lvl="1"/>
            <a:r>
              <a:rPr lang="zh-TW" altLang="en-US" dirty="0"/>
              <a:t>第二個字串去</a:t>
            </a:r>
            <a:r>
              <a:rPr lang="zh-TW" altLang="en-US" dirty="0" smtClean="0"/>
              <a:t>減掉表格相應的字次數</a:t>
            </a:r>
            <a:endParaRPr lang="en-US" altLang="zh-TW" dirty="0" smtClean="0"/>
          </a:p>
          <a:p>
            <a:pPr lvl="1"/>
            <a:r>
              <a:rPr lang="zh-TW" altLang="en-US" dirty="0"/>
              <a:t>如果表格中有非</a:t>
            </a:r>
            <a:r>
              <a:rPr lang="en-US" altLang="zh-TW" dirty="0"/>
              <a:t>0</a:t>
            </a:r>
            <a:r>
              <a:rPr lang="zh-TW" altLang="en-US" dirty="0"/>
              <a:t>就是不像</a:t>
            </a:r>
            <a:r>
              <a:rPr lang="zh-TW" altLang="en-US" dirty="0" smtClean="0"/>
              <a:t>，如果全</a:t>
            </a:r>
            <a:r>
              <a:rPr lang="en-US" altLang="zh-TW" dirty="0" smtClean="0"/>
              <a:t>0</a:t>
            </a:r>
            <a:r>
              <a:rPr lang="zh-TW" altLang="en-US" dirty="0" smtClean="0"/>
              <a:t>就是像。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712476"/>
              </p:ext>
            </p:extLst>
          </p:nvPr>
        </p:nvGraphicFramePr>
        <p:xfrm>
          <a:off x="6096000" y="4787811"/>
          <a:ext cx="4527420" cy="805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742">
                  <a:extLst>
                    <a:ext uri="{9D8B030D-6E8A-4147-A177-3AD203B41FA5}">
                      <a16:colId xmlns:a16="http://schemas.microsoft.com/office/drawing/2014/main" val="2520038459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2759615174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3237921099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1862442681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473349898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3203211261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1638460387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1476903204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3532532424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2385636866"/>
                    </a:ext>
                  </a:extLst>
                </a:gridCol>
              </a:tblGrid>
              <a:tr h="32266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rgbClr val="FF0000"/>
                          </a:solidFill>
                        </a:rPr>
                        <a:t>i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j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890722"/>
                  </a:ext>
                </a:extLst>
              </a:tr>
              <a:tr h="4395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944713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6724158" y="4186384"/>
            <a:ext cx="1811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字串</a:t>
            </a:r>
            <a:r>
              <a:rPr lang="en-US" altLang="zh-TW" sz="2000" dirty="0" smtClean="0"/>
              <a:t>1: </a:t>
            </a:r>
            <a:r>
              <a:rPr lang="en-US" altLang="zh-TW" sz="2000" dirty="0" err="1" smtClean="0"/>
              <a:t>bbcegg</a:t>
            </a:r>
            <a:endParaRPr lang="zh-TW" altLang="en-US" sz="2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6620379" y="5190445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072499" y="5190445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7971659" y="5190445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8870819" y="5184200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773626" y="5769716"/>
            <a:ext cx="1811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字串</a:t>
            </a:r>
            <a:r>
              <a:rPr lang="en-US" altLang="zh-TW" sz="2000" dirty="0" smtClean="0"/>
              <a:t>2: </a:t>
            </a:r>
            <a:r>
              <a:rPr lang="en-US" altLang="zh-TW" sz="2000" dirty="0" err="1" smtClean="0"/>
              <a:t>eggbcb</a:t>
            </a:r>
            <a:endParaRPr lang="zh-TW" altLang="en-US" sz="2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620379" y="5190822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072499" y="5184200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980418" y="5178160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887074" y="5163807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771787" y="5769716"/>
            <a:ext cx="1803699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</a:rPr>
              <a:t>字串</a:t>
            </a:r>
            <a:r>
              <a:rPr lang="en-US" altLang="zh-TW" sz="2000" dirty="0" smtClean="0">
                <a:solidFill>
                  <a:srgbClr val="FF0000"/>
                </a:solidFill>
              </a:rPr>
              <a:t>2: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eggacb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122732" y="5190445"/>
            <a:ext cx="391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-1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618540" y="5180589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072499" y="5178160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7975569" y="5182737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878315" y="5180612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grpSp>
        <p:nvGrpSpPr>
          <p:cNvPr id="21" name="群組 20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22" name="五角星形 21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五角星形 22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五角星形 23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五角星形 24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五角星形 25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7" name="文字方塊 26"/>
          <p:cNvSpPr txBox="1"/>
          <p:nvPr/>
        </p:nvSpPr>
        <p:spPr>
          <a:xfrm>
            <a:off x="677334" y="1142501"/>
            <a:ext cx="3193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Leetcode</a:t>
            </a:r>
            <a:r>
              <a:rPr lang="en-US" altLang="zh-TW" dirty="0" smtClean="0"/>
              <a:t> 242 </a:t>
            </a:r>
            <a:r>
              <a:rPr lang="en-US" altLang="zh-TW" b="1" dirty="0"/>
              <a:t>Valid Anagram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113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d139: Compressed String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有一種字串壓縮的方法是將重覆出現的字母，以「數字 </a:t>
            </a:r>
            <a:r>
              <a:rPr lang="en-US" altLang="zh-TW" dirty="0"/>
              <a:t>+ </a:t>
            </a:r>
            <a:r>
              <a:rPr lang="zh-TW" altLang="en-US" dirty="0"/>
              <a:t>字母」的方式表示。例如：</a:t>
            </a:r>
            <a:r>
              <a:rPr lang="en-US" altLang="zh-TW" dirty="0"/>
              <a:t>AAABBC </a:t>
            </a:r>
            <a:r>
              <a:rPr lang="zh-TW" altLang="en-US" dirty="0"/>
              <a:t>即以 </a:t>
            </a:r>
            <a:r>
              <a:rPr lang="en-US" altLang="zh-TW" dirty="0"/>
              <a:t>3ABBC </a:t>
            </a:r>
            <a:r>
              <a:rPr lang="zh-TW" altLang="en-US" dirty="0"/>
              <a:t>表示，這樣就可以節省一個字元的空間。而其中的 </a:t>
            </a:r>
            <a:r>
              <a:rPr lang="en-US" altLang="zh-TW" dirty="0"/>
              <a:t>BB</a:t>
            </a:r>
            <a:r>
              <a:rPr lang="zh-TW" altLang="en-US" dirty="0"/>
              <a:t>，若以 </a:t>
            </a:r>
            <a:r>
              <a:rPr lang="en-US" altLang="zh-TW" dirty="0"/>
              <a:t>2B </a:t>
            </a:r>
            <a:r>
              <a:rPr lang="zh-TW" altLang="en-US" dirty="0"/>
              <a:t>表示，一樣是兩個字元，因此，仍以 </a:t>
            </a:r>
            <a:r>
              <a:rPr lang="en-US" altLang="zh-TW" dirty="0"/>
              <a:t>BB </a:t>
            </a:r>
            <a:r>
              <a:rPr lang="zh-TW" altLang="en-US" dirty="0"/>
              <a:t>表示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範例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AAABCDDEFFFF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3ABCDDE4F</a:t>
            </a:r>
            <a:endParaRPr lang="en-US" altLang="zh-TW" dirty="0"/>
          </a:p>
          <a:p>
            <a:pPr lvl="1"/>
            <a:r>
              <a:rPr lang="en-US" altLang="zh-TW" dirty="0" smtClean="0"/>
              <a:t>CCCCCCCCCCBC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10CBC</a:t>
            </a:r>
          </a:p>
          <a:p>
            <a:r>
              <a:rPr lang="zh-TW" altLang="en-US" dirty="0">
                <a:sym typeface="Wingdings" panose="05000000000000000000" pitchFamily="2" charset="2"/>
              </a:rPr>
              <a:t>輸入：一大寫</a:t>
            </a:r>
            <a:r>
              <a:rPr lang="zh-TW" altLang="en-US" dirty="0" smtClean="0">
                <a:sym typeface="Wingdings" panose="05000000000000000000" pitchFamily="2" charset="2"/>
              </a:rPr>
              <a:t>字串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輸出：壓縮</a:t>
            </a:r>
            <a:r>
              <a:rPr lang="zh-TW" altLang="en-US" dirty="0" smtClean="0">
                <a:sym typeface="Wingdings" panose="05000000000000000000" pitchFamily="2" charset="2"/>
              </a:rPr>
              <a:t>結果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思考</a:t>
            </a:r>
            <a:r>
              <a:rPr lang="zh-TW" altLang="en-US" dirty="0" smtClean="0">
                <a:sym typeface="Wingdings" panose="05000000000000000000" pitchFamily="2" charset="2"/>
              </a:rPr>
              <a:t>：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 smtClean="0"/>
              <a:t>怎麼計算</a:t>
            </a:r>
            <a:r>
              <a:rPr lang="zh-TW" altLang="en-US" dirty="0"/>
              <a:t>連續字元出現</a:t>
            </a:r>
            <a:r>
              <a:rPr lang="zh-TW" altLang="en-US" dirty="0" smtClean="0"/>
              <a:t>次數？往前往後記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一邊</a:t>
            </a:r>
            <a:r>
              <a:rPr lang="zh-TW" altLang="en-US" dirty="0"/>
              <a:t>計算一邊</a:t>
            </a:r>
            <a:r>
              <a:rPr lang="zh-TW" altLang="en-US" dirty="0" smtClean="0"/>
              <a:t>輸出才省時喔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172939"/>
            <a:ext cx="5579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http://zerojudge.tw/ShowProblem?problemid=d139</a:t>
            </a:r>
          </a:p>
        </p:txBody>
      </p:sp>
      <p:grpSp>
        <p:nvGrpSpPr>
          <p:cNvPr id="7" name="群組 6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8" name="五角星形 7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五角星形 11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346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你會是迴文嗎？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給你一串大寫英文字母，他們可以形成迴文嗎？</a:t>
            </a:r>
            <a:endParaRPr lang="en-US" altLang="zh-TW" dirty="0" smtClean="0"/>
          </a:p>
          <a:p>
            <a:r>
              <a:rPr lang="zh-TW" altLang="en-US" dirty="0"/>
              <a:t>輸入：一個大寫英文</a:t>
            </a:r>
            <a:r>
              <a:rPr lang="zh-TW" altLang="en-US" dirty="0" smtClean="0"/>
              <a:t>字串</a:t>
            </a:r>
            <a:endParaRPr lang="en-US" altLang="zh-TW" dirty="0" smtClean="0"/>
          </a:p>
          <a:p>
            <a:r>
              <a:rPr lang="zh-TW" altLang="en-US" dirty="0"/>
              <a:t>輸出：可以或不</a:t>
            </a:r>
            <a:r>
              <a:rPr lang="zh-TW" altLang="en-US" dirty="0" smtClean="0"/>
              <a:t>可以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迴文特徵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多觀察</a:t>
            </a:r>
            <a:r>
              <a:rPr lang="zh-TW" altLang="en-US" dirty="0"/>
              <a:t>幾個迴</a:t>
            </a:r>
            <a:r>
              <a:rPr lang="zh-TW" altLang="en-US" dirty="0" smtClean="0"/>
              <a:t>文</a:t>
            </a:r>
            <a:endParaRPr lang="en-US" altLang="zh-TW" dirty="0" smtClean="0"/>
          </a:p>
          <a:p>
            <a:pPr lvl="1"/>
            <a:r>
              <a:rPr lang="zh-TW" altLang="en-US" dirty="0"/>
              <a:t>歸納一下關係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452064"/>
              </p:ext>
            </p:extLst>
          </p:nvPr>
        </p:nvGraphicFramePr>
        <p:xfrm>
          <a:off x="5208135" y="2815273"/>
          <a:ext cx="1764113" cy="3497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113">
                  <a:extLst>
                    <a:ext uri="{9D8B030D-6E8A-4147-A177-3AD203B41FA5}">
                      <a16:colId xmlns:a16="http://schemas.microsoft.com/office/drawing/2014/main" val="2489285829"/>
                    </a:ext>
                  </a:extLst>
                </a:gridCol>
              </a:tblGrid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ABCCBA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7550902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ABCDCBA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5819884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AABCCBAA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4017304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AABABAA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9034685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CCCCACCCC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9647583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BBBCCBBB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004588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DCCAAACCD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33403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非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)ABCA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519161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非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)ABCD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06877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905113"/>
              </p:ext>
            </p:extLst>
          </p:nvPr>
        </p:nvGraphicFramePr>
        <p:xfrm>
          <a:off x="6972248" y="2433320"/>
          <a:ext cx="3491096" cy="387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774">
                  <a:extLst>
                    <a:ext uri="{9D8B030D-6E8A-4147-A177-3AD203B41FA5}">
                      <a16:colId xmlns:a16="http://schemas.microsoft.com/office/drawing/2014/main" val="1418703617"/>
                    </a:ext>
                  </a:extLst>
                </a:gridCol>
                <a:gridCol w="872774">
                  <a:extLst>
                    <a:ext uri="{9D8B030D-6E8A-4147-A177-3AD203B41FA5}">
                      <a16:colId xmlns:a16="http://schemas.microsoft.com/office/drawing/2014/main" val="3649516703"/>
                    </a:ext>
                  </a:extLst>
                </a:gridCol>
                <a:gridCol w="872774">
                  <a:extLst>
                    <a:ext uri="{9D8B030D-6E8A-4147-A177-3AD203B41FA5}">
                      <a16:colId xmlns:a16="http://schemas.microsoft.com/office/drawing/2014/main" val="719935096"/>
                    </a:ext>
                  </a:extLst>
                </a:gridCol>
                <a:gridCol w="872774">
                  <a:extLst>
                    <a:ext uri="{9D8B030D-6E8A-4147-A177-3AD203B41FA5}">
                      <a16:colId xmlns:a16="http://schemas.microsoft.com/office/drawing/2014/main" val="434086977"/>
                    </a:ext>
                  </a:extLst>
                </a:gridCol>
              </a:tblGrid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648834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781520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898669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184595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092680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235256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27958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292299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929813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573462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9842500" y="3266440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238717" y="4034312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238717" y="4430777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7238717" y="5199549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8115300" y="5582920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8978900" y="5593080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7238717" y="5984409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8115300" y="5974941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9002830" y="5983563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9842500" y="5984409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群組 15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17" name="五角星形 16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五角星形 17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五角星形 18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五角星形 19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五角星形 20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344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可樂盡量喝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某商點推出三個可樂瓶可以換一瓶新可樂的活動。例如；買了</a:t>
            </a:r>
            <a:r>
              <a:rPr lang="en-US" altLang="zh-TW" dirty="0" smtClean="0"/>
              <a:t>8</a:t>
            </a:r>
            <a:r>
              <a:rPr lang="zh-TW" altLang="en-US" dirty="0" smtClean="0"/>
              <a:t>罐可樂，你最終可以喝到</a:t>
            </a:r>
            <a:r>
              <a:rPr lang="en-US" altLang="zh-TW" dirty="0" smtClean="0"/>
              <a:t>11</a:t>
            </a:r>
            <a:r>
              <a:rPr lang="zh-TW" altLang="en-US" dirty="0" smtClean="0"/>
              <a:t>瓶。但是，如果你先跟朋友借一個空瓶，你卻有機會喝到</a:t>
            </a:r>
            <a:r>
              <a:rPr lang="en-US" altLang="zh-TW" dirty="0" smtClean="0"/>
              <a:t>12</a:t>
            </a:r>
            <a:r>
              <a:rPr lang="zh-TW" altLang="en-US" dirty="0" smtClean="0"/>
              <a:t>瓶，最終還可以還朋友一個空瓶。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：買</a:t>
            </a:r>
            <a:r>
              <a:rPr lang="en-US" altLang="zh-TW" dirty="0" smtClean="0"/>
              <a:t>N</a:t>
            </a:r>
            <a:r>
              <a:rPr lang="zh-TW" altLang="en-US" dirty="0" smtClean="0"/>
              <a:t>瓶</a:t>
            </a:r>
            <a:endParaRPr lang="en-US" altLang="zh-TW" dirty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：喝到？</a:t>
            </a:r>
            <a:r>
              <a:rPr lang="zh-TW" altLang="en-US" dirty="0"/>
              <a:t>瓶</a:t>
            </a:r>
            <a:endParaRPr lang="en-US" altLang="zh-TW" dirty="0"/>
          </a:p>
          <a:p>
            <a:r>
              <a:rPr lang="zh-TW" altLang="en-US" dirty="0"/>
              <a:t>思考：</a:t>
            </a:r>
            <a:endParaRPr lang="en-US" altLang="zh-TW" dirty="0"/>
          </a:p>
          <a:p>
            <a:pPr lvl="1"/>
            <a:r>
              <a:rPr lang="zh-TW" altLang="en-US" dirty="0"/>
              <a:t>從</a:t>
            </a:r>
            <a:r>
              <a:rPr lang="en-US" altLang="zh-TW" dirty="0" smtClean="0"/>
              <a:t>N=1</a:t>
            </a:r>
            <a:r>
              <a:rPr lang="zh-TW" altLang="en-US" dirty="0" smtClean="0"/>
              <a:t>開始思考</a:t>
            </a:r>
            <a:r>
              <a:rPr lang="zh-TW" altLang="en-US" dirty="0"/>
              <a:t>喝到</a:t>
            </a:r>
            <a:r>
              <a:rPr lang="zh-TW" altLang="en-US" dirty="0" smtClean="0"/>
              <a:t>幾瓶</a:t>
            </a:r>
            <a:r>
              <a:rPr lang="en-US" altLang="zh-TW" dirty="0" smtClean="0"/>
              <a:t>?</a:t>
            </a:r>
            <a:endParaRPr lang="en-US" altLang="zh-TW" dirty="0"/>
          </a:p>
          <a:p>
            <a:pPr lvl="1"/>
            <a:r>
              <a:rPr lang="en-US" altLang="zh-TW" dirty="0" smtClean="0"/>
              <a:t>N=2</a:t>
            </a:r>
            <a:r>
              <a:rPr lang="zh-TW" altLang="en-US" dirty="0"/>
              <a:t>幾瓶</a:t>
            </a:r>
            <a:r>
              <a:rPr lang="zh-TW" altLang="en-US" dirty="0" smtClean="0"/>
              <a:t>？</a:t>
            </a:r>
            <a:r>
              <a:rPr lang="en-US" altLang="zh-TW" dirty="0" smtClean="0"/>
              <a:t>N=3</a:t>
            </a:r>
            <a:r>
              <a:rPr lang="zh-TW" altLang="en-US" dirty="0"/>
              <a:t>幾瓶</a:t>
            </a:r>
            <a:r>
              <a:rPr lang="en-US" altLang="zh-TW" dirty="0" smtClean="0"/>
              <a:t>?</a:t>
            </a:r>
          </a:p>
          <a:p>
            <a:pPr lvl="1"/>
            <a:r>
              <a:rPr lang="zh-TW" altLang="en-US" dirty="0"/>
              <a:t>歸納法</a:t>
            </a:r>
          </a:p>
          <a:p>
            <a:pPr marL="457200" lvl="1" indent="0">
              <a:buNone/>
            </a:pPr>
            <a:endParaRPr lang="zh-TW" altLang="en-US" dirty="0"/>
          </a:p>
          <a:p>
            <a:pPr lvl="1"/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414" y="3114267"/>
            <a:ext cx="1643265" cy="195225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3586" y="3114267"/>
            <a:ext cx="1930070" cy="195225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433281" y="324433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8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433281" y="38438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411677" y="451274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直線接點 9"/>
          <p:cNvCxnSpPr/>
          <p:nvPr/>
        </p:nvCxnSpPr>
        <p:spPr>
          <a:xfrm flipH="1" flipV="1">
            <a:off x="6923314" y="4954555"/>
            <a:ext cx="895739" cy="93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十字形 10"/>
          <p:cNvSpPr/>
          <p:nvPr/>
        </p:nvSpPr>
        <p:spPr>
          <a:xfrm>
            <a:off x="6961515" y="4492835"/>
            <a:ext cx="357734" cy="370581"/>
          </a:xfrm>
          <a:prstGeom prst="plus">
            <a:avLst>
              <a:gd name="adj" fmla="val 458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7298629" y="503163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0172237" y="321477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8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0172237" y="381429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0150633" y="448318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7" name="直線接點 16"/>
          <p:cNvCxnSpPr/>
          <p:nvPr/>
        </p:nvCxnSpPr>
        <p:spPr>
          <a:xfrm flipH="1" flipV="1">
            <a:off x="9662270" y="4924994"/>
            <a:ext cx="895739" cy="93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十字形 17"/>
          <p:cNvSpPr/>
          <p:nvPr/>
        </p:nvSpPr>
        <p:spPr>
          <a:xfrm>
            <a:off x="9700471" y="4463274"/>
            <a:ext cx="357734" cy="370581"/>
          </a:xfrm>
          <a:prstGeom prst="plus">
            <a:avLst>
              <a:gd name="adj" fmla="val 458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10037585" y="500207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0" name="五角星形 19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五角星形 20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五角星形 21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五角星形 22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五角星形 23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205151"/>
              </p:ext>
            </p:extLst>
          </p:nvPr>
        </p:nvGraphicFramePr>
        <p:xfrm>
          <a:off x="3955626" y="3074351"/>
          <a:ext cx="1643472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433">
                  <a:extLst>
                    <a:ext uri="{9D8B030D-6E8A-4147-A177-3AD203B41FA5}">
                      <a16:colId xmlns:a16="http://schemas.microsoft.com/office/drawing/2014/main" val="3077410428"/>
                    </a:ext>
                  </a:extLst>
                </a:gridCol>
                <a:gridCol w="440876">
                  <a:extLst>
                    <a:ext uri="{9D8B030D-6E8A-4147-A177-3AD203B41FA5}">
                      <a16:colId xmlns:a16="http://schemas.microsoft.com/office/drawing/2014/main" val="2128256075"/>
                    </a:ext>
                  </a:extLst>
                </a:gridCol>
                <a:gridCol w="428364">
                  <a:extLst>
                    <a:ext uri="{9D8B030D-6E8A-4147-A177-3AD203B41FA5}">
                      <a16:colId xmlns:a16="http://schemas.microsoft.com/office/drawing/2014/main" val="455521858"/>
                    </a:ext>
                  </a:extLst>
                </a:gridCol>
                <a:gridCol w="374799">
                  <a:extLst>
                    <a:ext uri="{9D8B030D-6E8A-4147-A177-3AD203B41FA5}">
                      <a16:colId xmlns:a16="http://schemas.microsoft.com/office/drawing/2014/main" val="2510064329"/>
                    </a:ext>
                  </a:extLst>
                </a:gridCol>
              </a:tblGrid>
              <a:tr h="3613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218675"/>
                  </a:ext>
                </a:extLst>
              </a:tr>
              <a:tr h="3613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9618"/>
                  </a:ext>
                </a:extLst>
              </a:tr>
              <a:tr h="3613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011178"/>
                  </a:ext>
                </a:extLst>
              </a:tr>
              <a:tr h="3613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505486"/>
                  </a:ext>
                </a:extLst>
              </a:tr>
              <a:tr h="3613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213939"/>
                  </a:ext>
                </a:extLst>
              </a:tr>
              <a:tr h="3613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554616"/>
                  </a:ext>
                </a:extLst>
              </a:tr>
              <a:tr h="3613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790664"/>
                  </a:ext>
                </a:extLst>
              </a:tr>
              <a:tr h="3613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272321"/>
                  </a:ext>
                </a:extLst>
              </a:tr>
              <a:tr h="3613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540495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3955626" y="274493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solidFill>
                  <a:srgbClr val="FF0000"/>
                </a:solidFill>
              </a:rPr>
              <a:t>買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4373957" y="274493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喝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4822374" y="274493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借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5183600" y="274493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剩</a:t>
            </a:r>
          </a:p>
        </p:txBody>
      </p:sp>
    </p:spTree>
    <p:extLst>
      <p:ext uri="{BB962C8B-B14F-4D97-AF65-F5344CB8AC3E}">
        <p14:creationId xmlns:p14="http://schemas.microsoft.com/office/powerpoint/2010/main" val="291525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機器寶寶回家嗎？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機器人接收一連串控制指令上</a:t>
            </a:r>
            <a:r>
              <a:rPr lang="en-US" altLang="zh-TW" dirty="0" smtClean="0"/>
              <a:t>(U)</a:t>
            </a:r>
            <a:r>
              <a:rPr lang="zh-TW" altLang="en-US" dirty="0" smtClean="0"/>
              <a:t>、下</a:t>
            </a:r>
            <a:r>
              <a:rPr lang="en-US" altLang="zh-TW" dirty="0" smtClean="0"/>
              <a:t>(D)</a:t>
            </a:r>
            <a:r>
              <a:rPr lang="zh-TW" altLang="en-US" dirty="0" smtClean="0"/>
              <a:t>、左</a:t>
            </a:r>
            <a:r>
              <a:rPr lang="en-US" altLang="zh-TW" dirty="0" smtClean="0"/>
              <a:t>(L)</a:t>
            </a:r>
            <a:r>
              <a:rPr lang="zh-TW" altLang="en-US" dirty="0" smtClean="0"/>
              <a:t>、右</a:t>
            </a:r>
            <a:r>
              <a:rPr lang="en-US" altLang="zh-TW" dirty="0" smtClean="0"/>
              <a:t>(R)</a:t>
            </a:r>
            <a:r>
              <a:rPr lang="zh-TW" altLang="en-US" dirty="0" smtClean="0"/>
              <a:t>，以字串形式輸入。</a:t>
            </a:r>
            <a:endParaRPr lang="en-US" altLang="zh-TW" dirty="0" smtClean="0"/>
          </a:p>
          <a:p>
            <a:r>
              <a:rPr lang="zh-TW" altLang="en-US" dirty="0"/>
              <a:t>判斷機器人會不會回到</a:t>
            </a:r>
            <a:r>
              <a:rPr lang="zh-TW" altLang="en-US" dirty="0" smtClean="0"/>
              <a:t>出發點？</a:t>
            </a:r>
            <a:endParaRPr lang="en-US" altLang="zh-TW" dirty="0" smtClean="0"/>
          </a:p>
          <a:p>
            <a:r>
              <a:rPr lang="zh-TW" altLang="en-US" dirty="0"/>
              <a:t>不考慮機器人面向哪邊</a:t>
            </a:r>
            <a:r>
              <a:rPr lang="zh-TW" altLang="en-US" dirty="0" smtClean="0"/>
              <a:t>，也就是上下左右是以我們旁觀人的角度去看。</a:t>
            </a:r>
            <a:endParaRPr lang="en-US" altLang="zh-TW" dirty="0" smtClean="0"/>
          </a:p>
          <a:p>
            <a:r>
              <a:rPr lang="zh-TW" altLang="en-US" dirty="0" smtClean="0"/>
              <a:t>判斷</a:t>
            </a:r>
            <a:r>
              <a:rPr lang="zh-TW" altLang="en-US" dirty="0"/>
              <a:t>技巧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上與下是相對的</a:t>
            </a:r>
            <a:r>
              <a:rPr lang="zh-TW" altLang="en-US" dirty="0" smtClean="0"/>
              <a:t>，兩者次數要一樣多次。同理左右也是一樣。</a:t>
            </a:r>
            <a:endParaRPr lang="en-US" altLang="zh-TW" dirty="0" smtClean="0"/>
          </a:p>
          <a:p>
            <a:pPr lvl="1"/>
            <a:r>
              <a:rPr lang="zh-TW" altLang="en-US" dirty="0"/>
              <a:t>如果上下次數一樣</a:t>
            </a:r>
            <a:r>
              <a:rPr lang="zh-TW" altLang="en-US" dirty="0" smtClean="0"/>
              <a:t>，且左右次數一樣，那麼機器人就會回到原出發點。</a:t>
            </a:r>
            <a:endParaRPr lang="en-US" altLang="zh-TW" dirty="0" smtClean="0"/>
          </a:p>
        </p:txBody>
      </p:sp>
      <p:sp>
        <p:nvSpPr>
          <p:cNvPr id="4" name="矩形 3"/>
          <p:cNvSpPr/>
          <p:nvPr/>
        </p:nvSpPr>
        <p:spPr>
          <a:xfrm>
            <a:off x="677334" y="1270000"/>
            <a:ext cx="3057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212121"/>
                </a:solidFill>
                <a:latin typeface="-apple-system"/>
              </a:rPr>
              <a:t>657. Robot Return to Origin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677334" y="1631777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28104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遞迴函式</a:t>
            </a:r>
            <a:r>
              <a:rPr lang="en-US" altLang="zh-TW" dirty="0" smtClean="0"/>
              <a:t>(Recursive function)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970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6667" y1="4444" x2="46667" y2="4444"/>
                        <a14:foregroundMark x1="60000" y1="40889" x2="60000" y2="40889"/>
                        <a14:foregroundMark x1="60889" y1="52444" x2="60889" y2="52444"/>
                        <a14:foregroundMark x1="60444" y1="54222" x2="60444" y2="54222"/>
                        <a14:foregroundMark x1="60444" y1="49333" x2="60444" y2="49333"/>
                        <a14:foregroundMark x1="60444" y1="46667" x2="60444" y2="46667"/>
                        <a14:foregroundMark x1="60000" y1="41778" x2="60000" y2="41778"/>
                        <a14:foregroundMark x1="60444" y1="44889" x2="60444" y2="44889"/>
                        <a14:foregroundMark x1="60444" y1="43556" x2="60444" y2="43556"/>
                        <a14:foregroundMark x1="34667" y1="54222" x2="34667" y2="54222"/>
                        <a14:foregroundMark x1="34222" y1="55111" x2="34222" y2="55111"/>
                        <a14:foregroundMark x1="34222" y1="52000" x2="34222" y2="52000"/>
                        <a14:foregroundMark x1="34222" y1="51111" x2="34222" y2="51111"/>
                        <a14:foregroundMark x1="34222" y1="50222" x2="34222" y2="49778"/>
                        <a14:foregroundMark x1="34667" y1="48000" x2="34667" y2="48000"/>
                        <a14:foregroundMark x1="35111" y1="47111" x2="35111" y2="47111"/>
                        <a14:foregroundMark x1="35111" y1="45333" x2="35111" y2="45333"/>
                        <a14:foregroundMark x1="35556" y1="44444" x2="35556" y2="44444"/>
                        <a14:foregroundMark x1="35556" y1="43556" x2="35556" y2="43556"/>
                        <a14:foregroundMark x1="35556" y1="42667" x2="35556" y2="42667"/>
                        <a14:foregroundMark x1="36000" y1="41333" x2="36000" y2="41333"/>
                        <a14:foregroundMark x1="35556" y1="39556" x2="35556" y2="39556"/>
                        <a14:foregroundMark x1="35111" y1="41333" x2="35111" y2="42222"/>
                        <a14:foregroundMark x1="35111" y1="42667" x2="35111" y2="42667"/>
                        <a14:foregroundMark x1="34667" y1="43111" x2="34667" y2="43111"/>
                        <a14:foregroundMark x1="35556" y1="39556" x2="35556" y2="39556"/>
                        <a14:foregroundMark x1="35556" y1="39111" x2="35556" y2="39111"/>
                        <a14:foregroundMark x1="32889" y1="52000" x2="32889" y2="52000"/>
                        <a14:foregroundMark x1="33333" y1="48444" x2="33333" y2="48444"/>
                        <a14:foregroundMark x1="42222" y1="18222" x2="42222" y2="18222"/>
                        <a14:foregroundMark x1="42222" y1="16444" x2="42667" y2="16000"/>
                        <a14:foregroundMark x1="42667" y1="14222" x2="42667" y2="14222"/>
                        <a14:foregroundMark x1="42667" y1="13333" x2="42667" y2="13333"/>
                        <a14:foregroundMark x1="53333" y1="15111" x2="53333" y2="16444"/>
                        <a14:foregroundMark x1="53333" y1="17778" x2="53333" y2="19556"/>
                        <a14:foregroundMark x1="54222" y1="22222" x2="54222" y2="22667"/>
                        <a14:foregroundMark x1="54667" y1="23556" x2="54667" y2="24444"/>
                        <a14:foregroundMark x1="56000" y1="29778" x2="56000" y2="29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796596" y="2149157"/>
            <a:ext cx="730996" cy="730996"/>
          </a:xfrm>
          <a:prstGeom prst="rect">
            <a:avLst/>
          </a:prstGeom>
        </p:spPr>
      </p:pic>
      <p:grpSp>
        <p:nvGrpSpPr>
          <p:cNvPr id="20" name="群組 19"/>
          <p:cNvGrpSpPr/>
          <p:nvPr/>
        </p:nvGrpSpPr>
        <p:grpSpPr>
          <a:xfrm>
            <a:off x="176552" y="2102651"/>
            <a:ext cx="1022919" cy="738724"/>
            <a:chOff x="677334" y="2189487"/>
            <a:chExt cx="1022919" cy="738724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97778">
                          <a14:backgroundMark x1="60889" y1="77778" x2="60889" y2="77778"/>
                          <a14:backgroundMark x1="61778" y1="72889" x2="61778" y2="72889"/>
                          <a14:backgroundMark x1="62222" y1="70222" x2="62222" y2="70222"/>
                          <a14:backgroundMark x1="60889" y1="80444" x2="60889" y2="80444"/>
                          <a14:backgroundMark x1="58222" y1="99556" x2="58222" y2="99556"/>
                          <a14:backgroundMark x1="56444" y1="6222" x2="56444" y2="622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677334" y="2189487"/>
              <a:ext cx="730996" cy="730996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97778">
                          <a14:backgroundMark x1="60889" y1="77778" x2="60889" y2="77778"/>
                          <a14:backgroundMark x1="61778" y1="72889" x2="61778" y2="72889"/>
                          <a14:backgroundMark x1="62222" y1="70222" x2="62222" y2="70222"/>
                          <a14:backgroundMark x1="60889" y1="80444" x2="60889" y2="80444"/>
                          <a14:backgroundMark x1="58222" y1="99556" x2="58222" y2="99556"/>
                          <a14:backgroundMark x1="56444" y1="6222" x2="56444" y2="622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969257" y="2197215"/>
              <a:ext cx="730996" cy="730996"/>
            </a:xfrm>
            <a:prstGeom prst="rect">
              <a:avLst/>
            </a:prstGeom>
          </p:spPr>
        </p:pic>
      </p:grpSp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213114" y="2183620"/>
            <a:ext cx="730996" cy="730996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51783" y="3276045"/>
            <a:ext cx="730996" cy="730996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426697" y="2165700"/>
            <a:ext cx="730996" cy="730996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133227" y="2167166"/>
            <a:ext cx="730996" cy="730996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839757" y="2164622"/>
            <a:ext cx="730996" cy="730996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3648873" y="2183620"/>
            <a:ext cx="730996" cy="730996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3355403" y="2183620"/>
            <a:ext cx="730996" cy="730996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3929172" y="2183620"/>
            <a:ext cx="730996" cy="730996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3648873" y="3350615"/>
            <a:ext cx="730996" cy="730996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6667" y1="4444" x2="46667" y2="4444"/>
                        <a14:foregroundMark x1="60000" y1="40889" x2="60000" y2="40889"/>
                        <a14:foregroundMark x1="60889" y1="52444" x2="60889" y2="52444"/>
                        <a14:foregroundMark x1="60444" y1="54222" x2="60444" y2="54222"/>
                        <a14:foregroundMark x1="60444" y1="49333" x2="60444" y2="49333"/>
                        <a14:foregroundMark x1="60444" y1="46667" x2="60444" y2="46667"/>
                        <a14:foregroundMark x1="60000" y1="41778" x2="60000" y2="41778"/>
                        <a14:foregroundMark x1="60444" y1="44889" x2="60444" y2="44889"/>
                        <a14:foregroundMark x1="60444" y1="43556" x2="60444" y2="43556"/>
                        <a14:foregroundMark x1="34667" y1="54222" x2="34667" y2="54222"/>
                        <a14:foregroundMark x1="34222" y1="55111" x2="34222" y2="55111"/>
                        <a14:foregroundMark x1="34222" y1="52000" x2="34222" y2="52000"/>
                        <a14:foregroundMark x1="34222" y1="51111" x2="34222" y2="51111"/>
                        <a14:foregroundMark x1="34222" y1="50222" x2="34222" y2="49778"/>
                        <a14:foregroundMark x1="34667" y1="48000" x2="34667" y2="48000"/>
                        <a14:foregroundMark x1="35111" y1="47111" x2="35111" y2="47111"/>
                        <a14:foregroundMark x1="35111" y1="45333" x2="35111" y2="45333"/>
                        <a14:foregroundMark x1="35556" y1="44444" x2="35556" y2="44444"/>
                        <a14:foregroundMark x1="35556" y1="43556" x2="35556" y2="43556"/>
                        <a14:foregroundMark x1="35556" y1="42667" x2="35556" y2="42667"/>
                        <a14:foregroundMark x1="36000" y1="41333" x2="36000" y2="41333"/>
                        <a14:foregroundMark x1="35556" y1="39556" x2="35556" y2="39556"/>
                        <a14:foregroundMark x1="35111" y1="41333" x2="35111" y2="42222"/>
                        <a14:foregroundMark x1="35111" y1="42667" x2="35111" y2="42667"/>
                        <a14:foregroundMark x1="34667" y1="43111" x2="34667" y2="43111"/>
                        <a14:foregroundMark x1="35556" y1="39556" x2="35556" y2="39556"/>
                        <a14:foregroundMark x1="35556" y1="39111" x2="35556" y2="39111"/>
                        <a14:foregroundMark x1="32889" y1="52000" x2="32889" y2="52000"/>
                        <a14:foregroundMark x1="33333" y1="48444" x2="33333" y2="48444"/>
                        <a14:foregroundMark x1="42222" y1="18222" x2="42222" y2="18222"/>
                        <a14:foregroundMark x1="42222" y1="16444" x2="42667" y2="16000"/>
                        <a14:foregroundMark x1="42667" y1="14222" x2="42667" y2="14222"/>
                        <a14:foregroundMark x1="42667" y1="13333" x2="42667" y2="13333"/>
                        <a14:foregroundMark x1="53333" y1="15111" x2="53333" y2="16444"/>
                        <a14:foregroundMark x1="53333" y1="17778" x2="53333" y2="19556"/>
                        <a14:foregroundMark x1="54222" y1="22222" x2="54222" y2="22667"/>
                        <a14:foregroundMark x1="54667" y1="23556" x2="54667" y2="24444"/>
                        <a14:foregroundMark x1="56000" y1="29778" x2="56000" y2="29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252497" y="3347610"/>
            <a:ext cx="730996" cy="730996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6667" y1="4444" x2="46667" y2="4444"/>
                        <a14:foregroundMark x1="60000" y1="40889" x2="60000" y2="40889"/>
                        <a14:foregroundMark x1="60889" y1="52444" x2="60889" y2="52444"/>
                        <a14:foregroundMark x1="60444" y1="54222" x2="60444" y2="54222"/>
                        <a14:foregroundMark x1="60444" y1="49333" x2="60444" y2="49333"/>
                        <a14:foregroundMark x1="60444" y1="46667" x2="60444" y2="46667"/>
                        <a14:foregroundMark x1="60000" y1="41778" x2="60000" y2="41778"/>
                        <a14:foregroundMark x1="60444" y1="44889" x2="60444" y2="44889"/>
                        <a14:foregroundMark x1="60444" y1="43556" x2="60444" y2="43556"/>
                        <a14:foregroundMark x1="34667" y1="54222" x2="34667" y2="54222"/>
                        <a14:foregroundMark x1="34222" y1="55111" x2="34222" y2="55111"/>
                        <a14:foregroundMark x1="34222" y1="52000" x2="34222" y2="52000"/>
                        <a14:foregroundMark x1="34222" y1="51111" x2="34222" y2="51111"/>
                        <a14:foregroundMark x1="34222" y1="50222" x2="34222" y2="49778"/>
                        <a14:foregroundMark x1="34667" y1="48000" x2="34667" y2="48000"/>
                        <a14:foregroundMark x1="35111" y1="47111" x2="35111" y2="47111"/>
                        <a14:foregroundMark x1="35111" y1="45333" x2="35111" y2="45333"/>
                        <a14:foregroundMark x1="35556" y1="44444" x2="35556" y2="44444"/>
                        <a14:foregroundMark x1="35556" y1="43556" x2="35556" y2="43556"/>
                        <a14:foregroundMark x1="35556" y1="42667" x2="35556" y2="42667"/>
                        <a14:foregroundMark x1="36000" y1="41333" x2="36000" y2="41333"/>
                        <a14:foregroundMark x1="35556" y1="39556" x2="35556" y2="39556"/>
                        <a14:foregroundMark x1="35111" y1="41333" x2="35111" y2="42222"/>
                        <a14:foregroundMark x1="35111" y1="42667" x2="35111" y2="42667"/>
                        <a14:foregroundMark x1="34667" y1="43111" x2="34667" y2="43111"/>
                        <a14:foregroundMark x1="35556" y1="39556" x2="35556" y2="39556"/>
                        <a14:foregroundMark x1="35556" y1="39111" x2="35556" y2="39111"/>
                        <a14:foregroundMark x1="32889" y1="52000" x2="32889" y2="52000"/>
                        <a14:foregroundMark x1="33333" y1="48444" x2="33333" y2="48444"/>
                        <a14:foregroundMark x1="42222" y1="18222" x2="42222" y2="18222"/>
                        <a14:foregroundMark x1="42222" y1="16444" x2="42667" y2="16000"/>
                        <a14:foregroundMark x1="42667" y1="14222" x2="42667" y2="14222"/>
                        <a14:foregroundMark x1="42667" y1="13333" x2="42667" y2="13333"/>
                        <a14:foregroundMark x1="53333" y1="15111" x2="53333" y2="16444"/>
                        <a14:foregroundMark x1="53333" y1="17778" x2="53333" y2="19556"/>
                        <a14:foregroundMark x1="54222" y1="22222" x2="54222" y2="22667"/>
                        <a14:foregroundMark x1="54667" y1="23556" x2="54667" y2="24444"/>
                        <a14:foregroundMark x1="56000" y1="29778" x2="56000" y2="29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538484" y="2183620"/>
            <a:ext cx="730996" cy="730996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6667" y1="4444" x2="46667" y2="4444"/>
                        <a14:foregroundMark x1="60000" y1="40889" x2="60000" y2="40889"/>
                        <a14:foregroundMark x1="60889" y1="52444" x2="60889" y2="52444"/>
                        <a14:foregroundMark x1="60444" y1="54222" x2="60444" y2="54222"/>
                        <a14:foregroundMark x1="60444" y1="49333" x2="60444" y2="49333"/>
                        <a14:foregroundMark x1="60444" y1="46667" x2="60444" y2="46667"/>
                        <a14:foregroundMark x1="60000" y1="41778" x2="60000" y2="41778"/>
                        <a14:foregroundMark x1="60444" y1="44889" x2="60444" y2="44889"/>
                        <a14:foregroundMark x1="60444" y1="43556" x2="60444" y2="43556"/>
                        <a14:foregroundMark x1="34667" y1="54222" x2="34667" y2="54222"/>
                        <a14:foregroundMark x1="34222" y1="55111" x2="34222" y2="55111"/>
                        <a14:foregroundMark x1="34222" y1="52000" x2="34222" y2="52000"/>
                        <a14:foregroundMark x1="34222" y1="51111" x2="34222" y2="51111"/>
                        <a14:foregroundMark x1="34222" y1="50222" x2="34222" y2="49778"/>
                        <a14:foregroundMark x1="34667" y1="48000" x2="34667" y2="48000"/>
                        <a14:foregroundMark x1="35111" y1="47111" x2="35111" y2="47111"/>
                        <a14:foregroundMark x1="35111" y1="45333" x2="35111" y2="45333"/>
                        <a14:foregroundMark x1="35556" y1="44444" x2="35556" y2="44444"/>
                        <a14:foregroundMark x1="35556" y1="43556" x2="35556" y2="43556"/>
                        <a14:foregroundMark x1="35556" y1="42667" x2="35556" y2="42667"/>
                        <a14:foregroundMark x1="36000" y1="41333" x2="36000" y2="41333"/>
                        <a14:foregroundMark x1="35556" y1="39556" x2="35556" y2="39556"/>
                        <a14:foregroundMark x1="35111" y1="41333" x2="35111" y2="42222"/>
                        <a14:foregroundMark x1="35111" y1="42667" x2="35111" y2="42667"/>
                        <a14:foregroundMark x1="34667" y1="43111" x2="34667" y2="43111"/>
                        <a14:foregroundMark x1="35556" y1="39556" x2="35556" y2="39556"/>
                        <a14:foregroundMark x1="35556" y1="39111" x2="35556" y2="39111"/>
                        <a14:foregroundMark x1="32889" y1="52000" x2="32889" y2="52000"/>
                        <a14:foregroundMark x1="33333" y1="48444" x2="33333" y2="48444"/>
                        <a14:foregroundMark x1="42222" y1="18222" x2="42222" y2="18222"/>
                        <a14:foregroundMark x1="42222" y1="16444" x2="42667" y2="16000"/>
                        <a14:foregroundMark x1="42667" y1="14222" x2="42667" y2="14222"/>
                        <a14:foregroundMark x1="42667" y1="13333" x2="42667" y2="13333"/>
                        <a14:foregroundMark x1="53333" y1="15111" x2="53333" y2="16444"/>
                        <a14:foregroundMark x1="53333" y1="17778" x2="53333" y2="19556"/>
                        <a14:foregroundMark x1="54222" y1="22222" x2="54222" y2="22667"/>
                        <a14:foregroundMark x1="54667" y1="23556" x2="54667" y2="24444"/>
                        <a14:foregroundMark x1="56000" y1="29778" x2="56000" y2="29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578612" y="3317995"/>
            <a:ext cx="730996" cy="730996"/>
          </a:xfrm>
          <a:prstGeom prst="rect">
            <a:avLst/>
          </a:prstGeom>
        </p:spPr>
      </p:pic>
      <p:sp>
        <p:nvSpPr>
          <p:cNvPr id="26" name="右大括弧 25"/>
          <p:cNvSpPr/>
          <p:nvPr/>
        </p:nvSpPr>
        <p:spPr>
          <a:xfrm rot="5400000">
            <a:off x="666459" y="2704255"/>
            <a:ext cx="318336" cy="74768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右大括弧 26"/>
          <p:cNvSpPr/>
          <p:nvPr/>
        </p:nvSpPr>
        <p:spPr>
          <a:xfrm rot="5400000">
            <a:off x="2335645" y="2765985"/>
            <a:ext cx="318336" cy="74768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右大括弧 27"/>
          <p:cNvSpPr/>
          <p:nvPr/>
        </p:nvSpPr>
        <p:spPr>
          <a:xfrm rot="5400000">
            <a:off x="3846857" y="2787988"/>
            <a:ext cx="318336" cy="74768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右大括弧 28"/>
          <p:cNvSpPr/>
          <p:nvPr/>
        </p:nvSpPr>
        <p:spPr>
          <a:xfrm rot="5400000">
            <a:off x="4301091" y="3868581"/>
            <a:ext cx="347951" cy="93808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331888" y="2183620"/>
            <a:ext cx="730996" cy="730996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5767647" y="2183620"/>
            <a:ext cx="730996" cy="730996"/>
          </a:xfrm>
          <a:prstGeom prst="rect">
            <a:avLst/>
          </a:prstGeom>
        </p:spPr>
      </p:pic>
      <p:pic>
        <p:nvPicPr>
          <p:cNvPr id="32" name="圖片 3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5474177" y="2183620"/>
            <a:ext cx="730996" cy="730996"/>
          </a:xfrm>
          <a:prstGeom prst="rect">
            <a:avLst/>
          </a:prstGeom>
        </p:spPr>
      </p:pic>
      <p:pic>
        <p:nvPicPr>
          <p:cNvPr id="33" name="圖片 3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047946" y="2183620"/>
            <a:ext cx="730996" cy="730996"/>
          </a:xfrm>
          <a:prstGeom prst="rect">
            <a:avLst/>
          </a:prstGeom>
        </p:spPr>
      </p:pic>
      <p:pic>
        <p:nvPicPr>
          <p:cNvPr id="34" name="圖片 3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5767647" y="3350615"/>
            <a:ext cx="730996" cy="730996"/>
          </a:xfrm>
          <a:prstGeom prst="rect">
            <a:avLst/>
          </a:prstGeom>
        </p:spPr>
      </p:pic>
      <p:pic>
        <p:nvPicPr>
          <p:cNvPr id="35" name="圖片 3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6667" y1="4444" x2="46667" y2="4444"/>
                        <a14:foregroundMark x1="60000" y1="40889" x2="60000" y2="40889"/>
                        <a14:foregroundMark x1="60889" y1="52444" x2="60889" y2="52444"/>
                        <a14:foregroundMark x1="60444" y1="54222" x2="60444" y2="54222"/>
                        <a14:foregroundMark x1="60444" y1="49333" x2="60444" y2="49333"/>
                        <a14:foregroundMark x1="60444" y1="46667" x2="60444" y2="46667"/>
                        <a14:foregroundMark x1="60000" y1="41778" x2="60000" y2="41778"/>
                        <a14:foregroundMark x1="60444" y1="44889" x2="60444" y2="44889"/>
                        <a14:foregroundMark x1="60444" y1="43556" x2="60444" y2="43556"/>
                        <a14:foregroundMark x1="34667" y1="54222" x2="34667" y2="54222"/>
                        <a14:foregroundMark x1="34222" y1="55111" x2="34222" y2="55111"/>
                        <a14:foregroundMark x1="34222" y1="52000" x2="34222" y2="52000"/>
                        <a14:foregroundMark x1="34222" y1="51111" x2="34222" y2="51111"/>
                        <a14:foregroundMark x1="34222" y1="50222" x2="34222" y2="49778"/>
                        <a14:foregroundMark x1="34667" y1="48000" x2="34667" y2="48000"/>
                        <a14:foregroundMark x1="35111" y1="47111" x2="35111" y2="47111"/>
                        <a14:foregroundMark x1="35111" y1="45333" x2="35111" y2="45333"/>
                        <a14:foregroundMark x1="35556" y1="44444" x2="35556" y2="44444"/>
                        <a14:foregroundMark x1="35556" y1="43556" x2="35556" y2="43556"/>
                        <a14:foregroundMark x1="35556" y1="42667" x2="35556" y2="42667"/>
                        <a14:foregroundMark x1="36000" y1="41333" x2="36000" y2="41333"/>
                        <a14:foregroundMark x1="35556" y1="39556" x2="35556" y2="39556"/>
                        <a14:foregroundMark x1="35111" y1="41333" x2="35111" y2="42222"/>
                        <a14:foregroundMark x1="35111" y1="42667" x2="35111" y2="42667"/>
                        <a14:foregroundMark x1="34667" y1="43111" x2="34667" y2="43111"/>
                        <a14:foregroundMark x1="35556" y1="39556" x2="35556" y2="39556"/>
                        <a14:foregroundMark x1="35556" y1="39111" x2="35556" y2="39111"/>
                        <a14:foregroundMark x1="32889" y1="52000" x2="32889" y2="52000"/>
                        <a14:foregroundMark x1="33333" y1="48444" x2="33333" y2="48444"/>
                        <a14:foregroundMark x1="42222" y1="18222" x2="42222" y2="18222"/>
                        <a14:foregroundMark x1="42222" y1="16444" x2="42667" y2="16000"/>
                        <a14:foregroundMark x1="42667" y1="14222" x2="42667" y2="14222"/>
                        <a14:foregroundMark x1="42667" y1="13333" x2="42667" y2="13333"/>
                        <a14:foregroundMark x1="53333" y1="15111" x2="53333" y2="16444"/>
                        <a14:foregroundMark x1="53333" y1="17778" x2="53333" y2="19556"/>
                        <a14:foregroundMark x1="54222" y1="22222" x2="54222" y2="22667"/>
                        <a14:foregroundMark x1="54667" y1="23556" x2="54667" y2="24444"/>
                        <a14:foregroundMark x1="56000" y1="29778" x2="56000" y2="29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371271" y="3347610"/>
            <a:ext cx="730996" cy="730996"/>
          </a:xfrm>
          <a:prstGeom prst="rect">
            <a:avLst/>
          </a:prstGeom>
        </p:spPr>
      </p:pic>
      <p:pic>
        <p:nvPicPr>
          <p:cNvPr id="38" name="圖片 3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6667" y1="4444" x2="46667" y2="4444"/>
                        <a14:foregroundMark x1="60000" y1="40889" x2="60000" y2="40889"/>
                        <a14:foregroundMark x1="60889" y1="52444" x2="60889" y2="52444"/>
                        <a14:foregroundMark x1="60444" y1="54222" x2="60444" y2="54222"/>
                        <a14:foregroundMark x1="60444" y1="49333" x2="60444" y2="49333"/>
                        <a14:foregroundMark x1="60444" y1="46667" x2="60444" y2="46667"/>
                        <a14:foregroundMark x1="60000" y1="41778" x2="60000" y2="41778"/>
                        <a14:foregroundMark x1="60444" y1="44889" x2="60444" y2="44889"/>
                        <a14:foregroundMark x1="60444" y1="43556" x2="60444" y2="43556"/>
                        <a14:foregroundMark x1="34667" y1="54222" x2="34667" y2="54222"/>
                        <a14:foregroundMark x1="34222" y1="55111" x2="34222" y2="55111"/>
                        <a14:foregroundMark x1="34222" y1="52000" x2="34222" y2="52000"/>
                        <a14:foregroundMark x1="34222" y1="51111" x2="34222" y2="51111"/>
                        <a14:foregroundMark x1="34222" y1="50222" x2="34222" y2="49778"/>
                        <a14:foregroundMark x1="34667" y1="48000" x2="34667" y2="48000"/>
                        <a14:foregroundMark x1="35111" y1="47111" x2="35111" y2="47111"/>
                        <a14:foregroundMark x1="35111" y1="45333" x2="35111" y2="45333"/>
                        <a14:foregroundMark x1="35556" y1="44444" x2="35556" y2="44444"/>
                        <a14:foregroundMark x1="35556" y1="43556" x2="35556" y2="43556"/>
                        <a14:foregroundMark x1="35556" y1="42667" x2="35556" y2="42667"/>
                        <a14:foregroundMark x1="36000" y1="41333" x2="36000" y2="41333"/>
                        <a14:foregroundMark x1="35556" y1="39556" x2="35556" y2="39556"/>
                        <a14:foregroundMark x1="35111" y1="41333" x2="35111" y2="42222"/>
                        <a14:foregroundMark x1="35111" y1="42667" x2="35111" y2="42667"/>
                        <a14:foregroundMark x1="34667" y1="43111" x2="34667" y2="43111"/>
                        <a14:foregroundMark x1="35556" y1="39556" x2="35556" y2="39556"/>
                        <a14:foregroundMark x1="35556" y1="39111" x2="35556" y2="39111"/>
                        <a14:foregroundMark x1="32889" y1="52000" x2="32889" y2="52000"/>
                        <a14:foregroundMark x1="33333" y1="48444" x2="33333" y2="48444"/>
                        <a14:foregroundMark x1="42222" y1="18222" x2="42222" y2="18222"/>
                        <a14:foregroundMark x1="42222" y1="16444" x2="42667" y2="16000"/>
                        <a14:foregroundMark x1="42667" y1="14222" x2="42667" y2="14222"/>
                        <a14:foregroundMark x1="42667" y1="13333" x2="42667" y2="13333"/>
                        <a14:foregroundMark x1="53333" y1="15111" x2="53333" y2="16444"/>
                        <a14:foregroundMark x1="53333" y1="17778" x2="53333" y2="19556"/>
                        <a14:foregroundMark x1="54222" y1="22222" x2="54222" y2="22667"/>
                        <a14:foregroundMark x1="54667" y1="23556" x2="54667" y2="24444"/>
                        <a14:foregroundMark x1="56000" y1="29778" x2="56000" y2="29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661564" y="3339026"/>
            <a:ext cx="730996" cy="730996"/>
          </a:xfrm>
          <a:prstGeom prst="rect">
            <a:avLst/>
          </a:prstGeom>
        </p:spPr>
      </p:pic>
      <p:sp>
        <p:nvSpPr>
          <p:cNvPr id="39" name="右大括弧 38"/>
          <p:cNvSpPr/>
          <p:nvPr/>
        </p:nvSpPr>
        <p:spPr>
          <a:xfrm rot="5400000">
            <a:off x="5965631" y="2787988"/>
            <a:ext cx="318336" cy="74768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右大括弧 39"/>
          <p:cNvSpPr/>
          <p:nvPr/>
        </p:nvSpPr>
        <p:spPr>
          <a:xfrm rot="5400000">
            <a:off x="6419865" y="3868581"/>
            <a:ext cx="347951" cy="93808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1" name="圖片 4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655401" y="2192204"/>
            <a:ext cx="730996" cy="730996"/>
          </a:xfrm>
          <a:prstGeom prst="rect">
            <a:avLst/>
          </a:prstGeom>
        </p:spPr>
      </p:pic>
      <p:pic>
        <p:nvPicPr>
          <p:cNvPr id="44" name="圖片 4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425276" y="2175036"/>
            <a:ext cx="730996" cy="730996"/>
          </a:xfrm>
          <a:prstGeom prst="rect">
            <a:avLst/>
          </a:prstGeom>
        </p:spPr>
      </p:pic>
      <p:pic>
        <p:nvPicPr>
          <p:cNvPr id="45" name="圖片 4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7861035" y="2175036"/>
            <a:ext cx="730996" cy="730996"/>
          </a:xfrm>
          <a:prstGeom prst="rect">
            <a:avLst/>
          </a:prstGeom>
        </p:spPr>
      </p:pic>
      <p:pic>
        <p:nvPicPr>
          <p:cNvPr id="46" name="圖片 4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7567565" y="2175036"/>
            <a:ext cx="730996" cy="730996"/>
          </a:xfrm>
          <a:prstGeom prst="rect">
            <a:avLst/>
          </a:prstGeom>
        </p:spPr>
      </p:pic>
      <p:pic>
        <p:nvPicPr>
          <p:cNvPr id="47" name="圖片 4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141334" y="2175036"/>
            <a:ext cx="730996" cy="730996"/>
          </a:xfrm>
          <a:prstGeom prst="rect">
            <a:avLst/>
          </a:prstGeom>
        </p:spPr>
      </p:pic>
      <p:pic>
        <p:nvPicPr>
          <p:cNvPr id="48" name="圖片 4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7861035" y="3342031"/>
            <a:ext cx="730996" cy="730996"/>
          </a:xfrm>
          <a:prstGeom prst="rect">
            <a:avLst/>
          </a:prstGeom>
        </p:spPr>
      </p:pic>
      <p:pic>
        <p:nvPicPr>
          <p:cNvPr id="51" name="圖片 5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6667" y1="4444" x2="46667" y2="4444"/>
                        <a14:foregroundMark x1="60000" y1="40889" x2="60000" y2="40889"/>
                        <a14:foregroundMark x1="60889" y1="52444" x2="60889" y2="52444"/>
                        <a14:foregroundMark x1="60444" y1="54222" x2="60444" y2="54222"/>
                        <a14:foregroundMark x1="60444" y1="49333" x2="60444" y2="49333"/>
                        <a14:foregroundMark x1="60444" y1="46667" x2="60444" y2="46667"/>
                        <a14:foregroundMark x1="60000" y1="41778" x2="60000" y2="41778"/>
                        <a14:foregroundMark x1="60444" y1="44889" x2="60444" y2="44889"/>
                        <a14:foregroundMark x1="60444" y1="43556" x2="60444" y2="43556"/>
                        <a14:foregroundMark x1="34667" y1="54222" x2="34667" y2="54222"/>
                        <a14:foregroundMark x1="34222" y1="55111" x2="34222" y2="55111"/>
                        <a14:foregroundMark x1="34222" y1="52000" x2="34222" y2="52000"/>
                        <a14:foregroundMark x1="34222" y1="51111" x2="34222" y2="51111"/>
                        <a14:foregroundMark x1="34222" y1="50222" x2="34222" y2="49778"/>
                        <a14:foregroundMark x1="34667" y1="48000" x2="34667" y2="48000"/>
                        <a14:foregroundMark x1="35111" y1="47111" x2="35111" y2="47111"/>
                        <a14:foregroundMark x1="35111" y1="45333" x2="35111" y2="45333"/>
                        <a14:foregroundMark x1="35556" y1="44444" x2="35556" y2="44444"/>
                        <a14:foregroundMark x1="35556" y1="43556" x2="35556" y2="43556"/>
                        <a14:foregroundMark x1="35556" y1="42667" x2="35556" y2="42667"/>
                        <a14:foregroundMark x1="36000" y1="41333" x2="36000" y2="41333"/>
                        <a14:foregroundMark x1="35556" y1="39556" x2="35556" y2="39556"/>
                        <a14:foregroundMark x1="35111" y1="41333" x2="35111" y2="42222"/>
                        <a14:foregroundMark x1="35111" y1="42667" x2="35111" y2="42667"/>
                        <a14:foregroundMark x1="34667" y1="43111" x2="34667" y2="43111"/>
                        <a14:foregroundMark x1="35556" y1="39556" x2="35556" y2="39556"/>
                        <a14:foregroundMark x1="35556" y1="39111" x2="35556" y2="39111"/>
                        <a14:foregroundMark x1="32889" y1="52000" x2="32889" y2="52000"/>
                        <a14:foregroundMark x1="33333" y1="48444" x2="33333" y2="48444"/>
                        <a14:foregroundMark x1="42222" y1="18222" x2="42222" y2="18222"/>
                        <a14:foregroundMark x1="42222" y1="16444" x2="42667" y2="16000"/>
                        <a14:foregroundMark x1="42667" y1="14222" x2="42667" y2="14222"/>
                        <a14:foregroundMark x1="42667" y1="13333" x2="42667" y2="13333"/>
                        <a14:foregroundMark x1="53333" y1="15111" x2="53333" y2="16444"/>
                        <a14:foregroundMark x1="53333" y1="17778" x2="53333" y2="19556"/>
                        <a14:foregroundMark x1="54222" y1="22222" x2="54222" y2="22667"/>
                        <a14:foregroundMark x1="54667" y1="23556" x2="54667" y2="24444"/>
                        <a14:foregroundMark x1="56000" y1="29778" x2="56000" y2="29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9410816" y="2175036"/>
            <a:ext cx="730996" cy="730996"/>
          </a:xfrm>
          <a:prstGeom prst="rect">
            <a:avLst/>
          </a:prstGeom>
        </p:spPr>
      </p:pic>
      <p:pic>
        <p:nvPicPr>
          <p:cNvPr id="52" name="圖片 5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6667" y1="4444" x2="46667" y2="4444"/>
                        <a14:foregroundMark x1="60000" y1="40889" x2="60000" y2="40889"/>
                        <a14:foregroundMark x1="60889" y1="52444" x2="60889" y2="52444"/>
                        <a14:foregroundMark x1="60444" y1="54222" x2="60444" y2="54222"/>
                        <a14:foregroundMark x1="60444" y1="49333" x2="60444" y2="49333"/>
                        <a14:foregroundMark x1="60444" y1="46667" x2="60444" y2="46667"/>
                        <a14:foregroundMark x1="60000" y1="41778" x2="60000" y2="41778"/>
                        <a14:foregroundMark x1="60444" y1="44889" x2="60444" y2="44889"/>
                        <a14:foregroundMark x1="60444" y1="43556" x2="60444" y2="43556"/>
                        <a14:foregroundMark x1="34667" y1="54222" x2="34667" y2="54222"/>
                        <a14:foregroundMark x1="34222" y1="55111" x2="34222" y2="55111"/>
                        <a14:foregroundMark x1="34222" y1="52000" x2="34222" y2="52000"/>
                        <a14:foregroundMark x1="34222" y1="51111" x2="34222" y2="51111"/>
                        <a14:foregroundMark x1="34222" y1="50222" x2="34222" y2="49778"/>
                        <a14:foregroundMark x1="34667" y1="48000" x2="34667" y2="48000"/>
                        <a14:foregroundMark x1="35111" y1="47111" x2="35111" y2="47111"/>
                        <a14:foregroundMark x1="35111" y1="45333" x2="35111" y2="45333"/>
                        <a14:foregroundMark x1="35556" y1="44444" x2="35556" y2="44444"/>
                        <a14:foregroundMark x1="35556" y1="43556" x2="35556" y2="43556"/>
                        <a14:foregroundMark x1="35556" y1="42667" x2="35556" y2="42667"/>
                        <a14:foregroundMark x1="36000" y1="41333" x2="36000" y2="41333"/>
                        <a14:foregroundMark x1="35556" y1="39556" x2="35556" y2="39556"/>
                        <a14:foregroundMark x1="35111" y1="41333" x2="35111" y2="42222"/>
                        <a14:foregroundMark x1="35111" y1="42667" x2="35111" y2="42667"/>
                        <a14:foregroundMark x1="34667" y1="43111" x2="34667" y2="43111"/>
                        <a14:foregroundMark x1="35556" y1="39556" x2="35556" y2="39556"/>
                        <a14:foregroundMark x1="35556" y1="39111" x2="35556" y2="39111"/>
                        <a14:foregroundMark x1="32889" y1="52000" x2="32889" y2="52000"/>
                        <a14:foregroundMark x1="33333" y1="48444" x2="33333" y2="48444"/>
                        <a14:foregroundMark x1="42222" y1="18222" x2="42222" y2="18222"/>
                        <a14:foregroundMark x1="42222" y1="16444" x2="42667" y2="16000"/>
                        <a14:foregroundMark x1="42667" y1="14222" x2="42667" y2="14222"/>
                        <a14:foregroundMark x1="42667" y1="13333" x2="42667" y2="13333"/>
                        <a14:foregroundMark x1="53333" y1="15111" x2="53333" y2="16444"/>
                        <a14:foregroundMark x1="53333" y1="17778" x2="53333" y2="19556"/>
                        <a14:foregroundMark x1="54222" y1="22222" x2="54222" y2="22667"/>
                        <a14:foregroundMark x1="54667" y1="23556" x2="54667" y2="24444"/>
                        <a14:foregroundMark x1="56000" y1="29778" x2="56000" y2="29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9466485" y="3311585"/>
            <a:ext cx="730996" cy="730996"/>
          </a:xfrm>
          <a:prstGeom prst="rect">
            <a:avLst/>
          </a:prstGeom>
        </p:spPr>
      </p:pic>
      <p:sp>
        <p:nvSpPr>
          <p:cNvPr id="53" name="右大括弧 52"/>
          <p:cNvSpPr/>
          <p:nvPr/>
        </p:nvSpPr>
        <p:spPr>
          <a:xfrm rot="5400000">
            <a:off x="8059019" y="2779404"/>
            <a:ext cx="318336" cy="74768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右大括弧 53"/>
          <p:cNvSpPr/>
          <p:nvPr/>
        </p:nvSpPr>
        <p:spPr>
          <a:xfrm rot="5400000">
            <a:off x="8871384" y="3501866"/>
            <a:ext cx="307400" cy="161379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5" name="圖片 5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720475" y="2164622"/>
            <a:ext cx="730996" cy="730996"/>
          </a:xfrm>
          <a:prstGeom prst="rect">
            <a:avLst/>
          </a:prstGeom>
        </p:spPr>
      </p:pic>
      <p:pic>
        <p:nvPicPr>
          <p:cNvPr id="58" name="圖片 5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9072180" y="2159880"/>
            <a:ext cx="730996" cy="730996"/>
          </a:xfrm>
          <a:prstGeom prst="rect">
            <a:avLst/>
          </a:prstGeom>
        </p:spPr>
      </p:pic>
      <p:pic>
        <p:nvPicPr>
          <p:cNvPr id="59" name="圖片 5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744516" y="3321187"/>
            <a:ext cx="730996" cy="730996"/>
          </a:xfrm>
          <a:prstGeom prst="rect">
            <a:avLst/>
          </a:prstGeom>
        </p:spPr>
      </p:pic>
      <p:sp>
        <p:nvSpPr>
          <p:cNvPr id="60" name="右大括弧 59"/>
          <p:cNvSpPr/>
          <p:nvPr/>
        </p:nvSpPr>
        <p:spPr>
          <a:xfrm rot="5400000">
            <a:off x="8935180" y="2783628"/>
            <a:ext cx="318336" cy="74768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1" name="圖片 6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217924" y="4697009"/>
            <a:ext cx="730996" cy="730996"/>
          </a:xfrm>
          <a:prstGeom prst="rect">
            <a:avLst/>
          </a:prstGeom>
        </p:spPr>
      </p:pic>
      <p:pic>
        <p:nvPicPr>
          <p:cNvPr id="62" name="圖片 6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080872" y="4708595"/>
            <a:ext cx="730996" cy="730996"/>
          </a:xfrm>
          <a:prstGeom prst="rect">
            <a:avLst/>
          </a:prstGeom>
        </p:spPr>
      </p:pic>
      <p:pic>
        <p:nvPicPr>
          <p:cNvPr id="63" name="圖片 6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120969" y="3368805"/>
            <a:ext cx="730996" cy="730996"/>
          </a:xfrm>
          <a:prstGeom prst="rect">
            <a:avLst/>
          </a:prstGeom>
        </p:spPr>
      </p:pic>
      <p:pic>
        <p:nvPicPr>
          <p:cNvPr id="64" name="圖片 6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679820" y="4544502"/>
            <a:ext cx="730996" cy="73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22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條件判斷</a:t>
            </a:r>
            <a:r>
              <a:rPr lang="zh-TW" altLang="en-US" dirty="0"/>
              <a:t>練習題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89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你的美國時間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台灣的時間比美國快</a:t>
                </a:r>
                <a:r>
                  <a:rPr lang="en-US" altLang="zh-TW" dirty="0" smtClean="0"/>
                  <a:t>15</a:t>
                </a:r>
                <a:r>
                  <a:rPr lang="zh-TW" altLang="en-US" dirty="0" smtClean="0"/>
                  <a:t>小時，請寫一個程式，幫忙把台灣時間轉為美國時間。</a:t>
                </a:r>
                <a:r>
                  <a:rPr lang="en-US" altLang="zh-TW" dirty="0" smtClean="0"/>
                  <a:t>(24</a:t>
                </a:r>
                <a:r>
                  <a:rPr lang="zh-TW" altLang="en-US" dirty="0" smtClean="0"/>
                  <a:t>小時制</a:t>
                </a:r>
                <a:r>
                  <a:rPr lang="en-US" altLang="zh-TW" dirty="0" smtClean="0"/>
                  <a:t>)</a:t>
                </a:r>
              </a:p>
              <a:p>
                <a:r>
                  <a:rPr lang="zh-TW" altLang="en-US" dirty="0"/>
                  <a:t>輸入：台灣時間 </a:t>
                </a:r>
                <a:r>
                  <a:rPr lang="en-US" altLang="zh-TW" dirty="0"/>
                  <a:t>0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23</a:t>
                </a:r>
                <a:endParaRPr lang="zh-TW" altLang="en-US" dirty="0"/>
              </a:p>
              <a:p>
                <a:r>
                  <a:rPr lang="zh-TW" altLang="en-US" dirty="0" smtClean="0"/>
                  <a:t>輸出：</a:t>
                </a:r>
                <a:r>
                  <a:rPr lang="en-US" altLang="zh-TW" dirty="0"/>
                  <a:t>0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zh-TW" altLang="en-US" dirty="0"/>
                      <m:t>美國時間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 smtClean="0"/>
                  <a:t>23</a:t>
                </a:r>
              </a:p>
              <a:p>
                <a:r>
                  <a:rPr lang="zh-TW" altLang="en-US" dirty="0"/>
                  <a:t>思考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舉例：</a:t>
                </a:r>
                <a:r>
                  <a:rPr lang="en-US" altLang="zh-TW" dirty="0" smtClean="0"/>
                  <a:t>h=20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</a:t>
                </a:r>
                <a:r>
                  <a:rPr lang="zh-TW" altLang="en-US" dirty="0" smtClean="0">
                    <a:sym typeface="Wingdings" panose="05000000000000000000" pitchFamily="2" charset="2"/>
                  </a:rPr>
                  <a:t>美國時間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=5</a:t>
                </a:r>
              </a:p>
              <a:p>
                <a:pPr lvl="1"/>
                <a:r>
                  <a:rPr lang="en-US" altLang="zh-TW" dirty="0" smtClean="0">
                    <a:sym typeface="Wingdings" panose="05000000000000000000" pitchFamily="2" charset="2"/>
                  </a:rPr>
                  <a:t>h=10</a:t>
                </a:r>
                <a:r>
                  <a:rPr lang="zh-TW" altLang="en-US" dirty="0">
                    <a:sym typeface="Wingdings" panose="05000000000000000000" pitchFamily="2" charset="2"/>
                  </a:rPr>
                  <a:t>美國時間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=19</a:t>
                </a:r>
              </a:p>
              <a:p>
                <a:pPr lvl="1"/>
                <a:endParaRPr lang="en-US" altLang="zh-TW" dirty="0">
                  <a:sym typeface="Wingdings" panose="05000000000000000000" pitchFamily="2" charset="2"/>
                </a:endParaRPr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98120"/>
              </p:ext>
            </p:extLst>
          </p:nvPr>
        </p:nvGraphicFramePr>
        <p:xfrm>
          <a:off x="5558971" y="2613328"/>
          <a:ext cx="1774890" cy="37599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87445">
                  <a:extLst>
                    <a:ext uri="{9D8B030D-6E8A-4147-A177-3AD203B41FA5}">
                      <a16:colId xmlns:a16="http://schemas.microsoft.com/office/drawing/2014/main" val="3164666425"/>
                    </a:ext>
                  </a:extLst>
                </a:gridCol>
                <a:gridCol w="887445">
                  <a:extLst>
                    <a:ext uri="{9D8B030D-6E8A-4147-A177-3AD203B41FA5}">
                      <a16:colId xmlns:a16="http://schemas.microsoft.com/office/drawing/2014/main" val="540284801"/>
                    </a:ext>
                  </a:extLst>
                </a:gridCol>
              </a:tblGrid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台灣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美國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465450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342104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146132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785259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34771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6589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609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0665423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681677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03627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518731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050637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212877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180158"/>
              </p:ext>
            </p:extLst>
          </p:nvPr>
        </p:nvGraphicFramePr>
        <p:xfrm>
          <a:off x="7719105" y="2613328"/>
          <a:ext cx="1774890" cy="37599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87445">
                  <a:extLst>
                    <a:ext uri="{9D8B030D-6E8A-4147-A177-3AD203B41FA5}">
                      <a16:colId xmlns:a16="http://schemas.microsoft.com/office/drawing/2014/main" val="3164666425"/>
                    </a:ext>
                  </a:extLst>
                </a:gridCol>
                <a:gridCol w="887445">
                  <a:extLst>
                    <a:ext uri="{9D8B030D-6E8A-4147-A177-3AD203B41FA5}">
                      <a16:colId xmlns:a16="http://schemas.microsoft.com/office/drawing/2014/main" val="540284801"/>
                    </a:ext>
                  </a:extLst>
                </a:gridCol>
              </a:tblGrid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台灣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美國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465450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342104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146132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785259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34771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6589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609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0665423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681677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03627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518731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050637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2128770"/>
                  </a:ext>
                </a:extLst>
              </a:tr>
            </a:tbl>
          </a:graphicData>
        </a:graphic>
      </p:graphicFrame>
      <p:cxnSp>
        <p:nvCxnSpPr>
          <p:cNvPr id="7" name="直線接點 6"/>
          <p:cNvCxnSpPr/>
          <p:nvPr/>
        </p:nvCxnSpPr>
        <p:spPr>
          <a:xfrm>
            <a:off x="5365102" y="5495731"/>
            <a:ext cx="2090057" cy="93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五角星形 7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五角星形 9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五角星形 10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五角星形 11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34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多面向">
  <a:themeElements>
    <a:clrScheme name="紫蘿蘭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8948</TotalTime>
  <Words>5587</Words>
  <Application>Microsoft Office PowerPoint</Application>
  <PresentationFormat>寬螢幕</PresentationFormat>
  <Paragraphs>1194</Paragraphs>
  <Slides>61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61</vt:i4>
      </vt:variant>
    </vt:vector>
  </HeadingPairs>
  <TitlesOfParts>
    <vt:vector size="71" baseType="lpstr">
      <vt:lpstr>-apple-system</vt:lpstr>
      <vt:lpstr>微軟正黑體</vt:lpstr>
      <vt:lpstr>新細明體</vt:lpstr>
      <vt:lpstr>Arial</vt:lpstr>
      <vt:lpstr>Calibri</vt:lpstr>
      <vt:lpstr>Cambria Math</vt:lpstr>
      <vt:lpstr>Trebuchet MS</vt:lpstr>
      <vt:lpstr>Wingdings</vt:lpstr>
      <vt:lpstr>Wingdings 3</vt:lpstr>
      <vt:lpstr>多面向</vt:lpstr>
      <vt:lpstr>邏輯思考訓練題</vt:lpstr>
      <vt:lpstr>基本變數與運算練習題</vt:lpstr>
      <vt:lpstr>切巧克力</vt:lpstr>
      <vt:lpstr>促銷大贈送</vt:lpstr>
      <vt:lpstr>至少比幾場？</vt:lpstr>
      <vt:lpstr>可樂盡量喝</vt:lpstr>
      <vt:lpstr>PowerPoint 簡報</vt:lpstr>
      <vt:lpstr>條件判斷練習題</vt:lpstr>
      <vt:lpstr>你的美國時間</vt:lpstr>
      <vt:lpstr>橫衝直撞的皇后</vt:lpstr>
      <vt:lpstr>時針分針差幾度？</vt:lpstr>
      <vt:lpstr>摺紙鶴</vt:lpstr>
      <vt:lpstr>今年是閏年嗎？</vt:lpstr>
      <vt:lpstr>迴圈練習題</vt:lpstr>
      <vt:lpstr>N!有幾個0?</vt:lpstr>
      <vt:lpstr>續前題</vt:lpstr>
      <vt:lpstr>完全數(Perfect number)</vt:lpstr>
      <vt:lpstr>求最大公因數</vt:lpstr>
      <vt:lpstr>求N個數的最大公因數</vt:lpstr>
      <vt:lpstr>最小公倍數</vt:lpstr>
      <vt:lpstr>求N個數的最小公倍數</vt:lpstr>
      <vt:lpstr>阿姆斯壯數(Armstrong number，水仙花數，自戀數) </vt:lpstr>
      <vt:lpstr>完全平方數</vt:lpstr>
      <vt:lpstr>只能走斜角的主教</vt:lpstr>
      <vt:lpstr>d660: 11764 - Jumping Mario</vt:lpstr>
      <vt:lpstr>爬樓梯問題</vt:lpstr>
      <vt:lpstr>陣列練習題</vt:lpstr>
      <vt:lpstr>種樹問題？不，是砍樹問題</vt:lpstr>
      <vt:lpstr>小群體</vt:lpstr>
      <vt:lpstr>小群體(續)</vt:lpstr>
      <vt:lpstr>小群體(續) 解題思考</vt:lpstr>
      <vt:lpstr>最佳選擇</vt:lpstr>
      <vt:lpstr>最佳選擇 解題思考</vt:lpstr>
      <vt:lpstr>Jolly Jumper</vt:lpstr>
      <vt:lpstr>解題思考</vt:lpstr>
      <vt:lpstr>d123: 11063 - B2-Sequence</vt:lpstr>
      <vt:lpstr>d166: 反轉表</vt:lpstr>
      <vt:lpstr>d166: 反轉表(續)</vt:lpstr>
      <vt:lpstr>有多少組合？</vt:lpstr>
      <vt:lpstr>1/19化為小數後的第n位數是多少？</vt:lpstr>
      <vt:lpstr>位元運算之進位篇</vt:lpstr>
      <vt:lpstr>d478: 共同的數 - 簡易版</vt:lpstr>
      <vt:lpstr>局部和</vt:lpstr>
      <vt:lpstr>踩地雷？！</vt:lpstr>
      <vt:lpstr>53. Maximum Subarray</vt:lpstr>
      <vt:lpstr>53. Maximum Subarray(續) </vt:lpstr>
      <vt:lpstr>64. Minimum Path Sum</vt:lpstr>
      <vt:lpstr>最大水壩容量</vt:lpstr>
      <vt:lpstr>PowerPoint 簡報</vt:lpstr>
      <vt:lpstr>其他題目</vt:lpstr>
      <vt:lpstr>字串練習題</vt:lpstr>
      <vt:lpstr>解碼器(Caesar Cipher)</vt:lpstr>
      <vt:lpstr>迴文 </vt:lpstr>
      <vt:lpstr>11的倍數？</vt:lpstr>
      <vt:lpstr>秘密差 </vt:lpstr>
      <vt:lpstr>怪奇數列</vt:lpstr>
      <vt:lpstr>我們長得像嗎？</vt:lpstr>
      <vt:lpstr>d139: Compressed String</vt:lpstr>
      <vt:lpstr>你會是迴文嗎？</vt:lpstr>
      <vt:lpstr>機器寶寶回家嗎？</vt:lpstr>
      <vt:lpstr>遞迴函式(Recursive function)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C開發環境安裝 Code::Block</dc:title>
  <dc:creator>oldinmo@gmail.com</dc:creator>
  <cp:lastModifiedBy>oldinmo@gmail.com</cp:lastModifiedBy>
  <cp:revision>242</cp:revision>
  <dcterms:created xsi:type="dcterms:W3CDTF">2020-12-10T02:28:12Z</dcterms:created>
  <dcterms:modified xsi:type="dcterms:W3CDTF">2021-11-20T07:47:38Z</dcterms:modified>
</cp:coreProperties>
</file>