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37"/>
  </p:handoutMasterIdLst>
  <p:sldIdLst>
    <p:sldId id="256" r:id="rId2"/>
    <p:sldId id="257" r:id="rId3"/>
    <p:sldId id="282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87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88" r:id="rId21"/>
    <p:sldId id="274" r:id="rId22"/>
    <p:sldId id="275" r:id="rId23"/>
    <p:sldId id="276" r:id="rId24"/>
    <p:sldId id="277" r:id="rId25"/>
    <p:sldId id="279" r:id="rId26"/>
    <p:sldId id="283" r:id="rId27"/>
    <p:sldId id="278" r:id="rId28"/>
    <p:sldId id="284" r:id="rId29"/>
    <p:sldId id="281" r:id="rId30"/>
    <p:sldId id="285" r:id="rId31"/>
    <p:sldId id="280" r:id="rId32"/>
    <p:sldId id="286" r:id="rId33"/>
    <p:sldId id="289" r:id="rId34"/>
    <p:sldId id="290" r:id="rId35"/>
    <p:sldId id="291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468" y="96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4" d="100"/>
          <a:sy n="64" d="100"/>
        </p:scale>
        <p:origin x="3115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FF1E8-60EE-4960-A0FD-341AC754B86B}" type="datetimeFigureOut">
              <a:rPr lang="zh-TW" altLang="en-US" smtClean="0"/>
              <a:t>2021/9/15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F97DEF-508D-4739-B0DC-79FE19989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67879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604287" y="6406487"/>
            <a:ext cx="6127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https://github.com/liulawsi/Java-Class-Reference-Codes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迴圈大法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劉崇汎</a:t>
            </a:r>
            <a:endParaRPr lang="en-US" altLang="zh-TW" dirty="0"/>
          </a:p>
          <a:p>
            <a:fld id="{4805910D-2C61-424F-80CE-807290CF0E1E}" type="datetime4">
              <a:rPr lang="zh-TW" altLang="zh-TW"/>
              <a:pPr/>
              <a:t>110年9月15日星期三</a:t>
            </a:fld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31" y="3429000"/>
            <a:ext cx="4151248" cy="23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91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計算次方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968912" cy="3880773"/>
          </a:xfrm>
        </p:spPr>
        <p:txBody>
          <a:bodyPr/>
          <a:lstStyle/>
          <a:p>
            <a:r>
              <a:rPr lang="zh-TW" altLang="en-US" dirty="0"/>
              <a:t>程式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</a:t>
            </a:r>
            <a:r>
              <a:rPr lang="zh-TW" altLang="en-US" dirty="0" smtClean="0"/>
              <a:t>請</a:t>
            </a:r>
            <a:r>
              <a:rPr lang="zh-TW" altLang="en-US" dirty="0"/>
              <a:t>輸入</a:t>
            </a:r>
            <a:r>
              <a:rPr lang="zh-TW" altLang="en-US" dirty="0" smtClean="0"/>
              <a:t>整數</a:t>
            </a:r>
            <a:r>
              <a:rPr lang="en-US" altLang="zh-TW" dirty="0" smtClean="0"/>
              <a:t>a=“</a:t>
            </a:r>
            <a:r>
              <a:rPr lang="zh-TW" altLang="en-US" dirty="0" smtClean="0"/>
              <a:t>及</a:t>
            </a:r>
            <a:r>
              <a:rPr lang="en-US" altLang="zh-TW" dirty="0"/>
              <a:t>”</a:t>
            </a:r>
            <a:r>
              <a:rPr lang="zh-TW" altLang="en-US" dirty="0"/>
              <a:t>請輸入</a:t>
            </a:r>
            <a:r>
              <a:rPr lang="zh-TW" altLang="en-US" dirty="0" smtClean="0"/>
              <a:t>整數</a:t>
            </a:r>
            <a:r>
              <a:rPr lang="en-US" altLang="zh-TW" dirty="0" smtClean="0"/>
              <a:t>n=“ </a:t>
            </a:r>
            <a:r>
              <a:rPr lang="zh-TW" altLang="en-US" dirty="0" smtClean="0"/>
              <a:t>，</a:t>
            </a:r>
            <a:r>
              <a:rPr lang="zh-TW" altLang="en-US" dirty="0"/>
              <a:t>輸入</a:t>
            </a:r>
            <a:r>
              <a:rPr lang="zh-TW" altLang="en-US" dirty="0" smtClean="0"/>
              <a:t>完</a:t>
            </a:r>
            <a:r>
              <a:rPr lang="en-US" altLang="zh-TW" dirty="0" err="1" smtClean="0"/>
              <a:t>a,n</a:t>
            </a:r>
            <a:r>
              <a:rPr lang="zh-TW" altLang="en-US" dirty="0" smtClean="0"/>
              <a:t>後顯示</a:t>
            </a:r>
            <a:r>
              <a:rPr lang="en-US" altLang="zh-TW" dirty="0" smtClean="0"/>
              <a:t>a</a:t>
            </a:r>
            <a:r>
              <a:rPr lang="zh-TW" altLang="en-US" dirty="0" smtClean="0"/>
              <a:t>的</a:t>
            </a:r>
            <a:r>
              <a:rPr lang="en-US" altLang="zh-TW" dirty="0" smtClean="0"/>
              <a:t>n</a:t>
            </a:r>
            <a:r>
              <a:rPr lang="zh-TW" altLang="en-US" dirty="0" smtClean="0"/>
              <a:t>次方值。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：二個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：計算</a:t>
            </a:r>
            <a:r>
              <a:rPr lang="en-US" altLang="zh-TW" dirty="0" smtClean="0"/>
              <a:t>a</a:t>
            </a:r>
            <a:r>
              <a:rPr lang="zh-TW" altLang="en-US" dirty="0" smtClean="0"/>
              <a:t>的</a:t>
            </a:r>
            <a:r>
              <a:rPr lang="en-US" altLang="zh-TW" dirty="0" smtClean="0"/>
              <a:t>b</a:t>
            </a:r>
            <a:r>
              <a:rPr lang="zh-TW" altLang="en-US" dirty="0" smtClean="0"/>
              <a:t>次方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</a:t>
            </a:r>
            <a:r>
              <a:rPr lang="zh-TW" altLang="en-US" dirty="0"/>
              <a:t>：顯示</a:t>
            </a:r>
            <a:r>
              <a:rPr lang="en-US" altLang="zh-TW" dirty="0"/>
              <a:t>” </a:t>
            </a:r>
            <a:r>
              <a:rPr lang="en-US" altLang="zh-TW" dirty="0" smtClean="0"/>
              <a:t>a</a:t>
            </a:r>
            <a:r>
              <a:rPr lang="zh-TW" altLang="en-US" dirty="0" smtClean="0"/>
              <a:t>的</a:t>
            </a:r>
            <a:r>
              <a:rPr lang="en-US" altLang="zh-TW" dirty="0" smtClean="0"/>
              <a:t>b</a:t>
            </a:r>
            <a:r>
              <a:rPr lang="zh-TW" altLang="en-US" dirty="0" smtClean="0"/>
              <a:t>次方</a:t>
            </a:r>
            <a:r>
              <a:rPr lang="en-US" altLang="zh-TW" dirty="0" smtClean="0"/>
              <a:t>=</a:t>
            </a:r>
            <a:r>
              <a:rPr lang="zh-TW" altLang="en-US" dirty="0" smtClean="0"/>
              <a:t>結果</a:t>
            </a:r>
            <a:r>
              <a:rPr lang="en-US" altLang="zh-TW" dirty="0" smtClean="0"/>
              <a:t>”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  <a:endParaRPr lang="en-US" altLang="zh-TW" dirty="0"/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</a:rPr>
              <a:t>a</a:t>
            </a:r>
            <a:r>
              <a:rPr lang="zh-TW" altLang="en-US" b="1" dirty="0" smtClean="0">
                <a:solidFill>
                  <a:srgbClr val="FF0000"/>
                </a:solidFill>
              </a:rPr>
              <a:t>需大於</a:t>
            </a:r>
            <a:r>
              <a:rPr lang="en-US" altLang="zh-TW" b="1" dirty="0" smtClean="0">
                <a:solidFill>
                  <a:srgbClr val="FF0000"/>
                </a:solidFill>
              </a:rPr>
              <a:t>0, b</a:t>
            </a:r>
            <a:r>
              <a:rPr lang="zh-TW" altLang="en-US" b="1" dirty="0" smtClean="0">
                <a:solidFill>
                  <a:srgbClr val="FF0000"/>
                </a:solidFill>
              </a:rPr>
              <a:t>需大於等於</a:t>
            </a:r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646246" y="3292066"/>
            <a:ext cx="4908613" cy="3376958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a=</a:t>
              </a:r>
              <a:r>
                <a:rPr lang="en-US" altLang="zh-TW" dirty="0">
                  <a:solidFill>
                    <a:srgbClr val="0070C0"/>
                  </a:solidFill>
                </a:rPr>
                <a:t>2</a:t>
              </a:r>
              <a:endParaRPr lang="en-US" altLang="zh-TW" dirty="0" smtClean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3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次方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=8</a:t>
              </a:r>
            </a:p>
            <a:p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a=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Example05_05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95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練習五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計算階乘</a:t>
            </a:r>
            <a:r>
              <a:rPr lang="en-US" altLang="zh-TW" dirty="0" smtClean="0"/>
              <a:t>n!=1x2x2x…</a:t>
            </a:r>
            <a:r>
              <a:rPr lang="en-US" altLang="zh-TW" dirty="0" err="1" smtClean="0"/>
              <a:t>xn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659363" cy="3880773"/>
          </a:xfrm>
        </p:spPr>
        <p:txBody>
          <a:bodyPr/>
          <a:lstStyle/>
          <a:p>
            <a:r>
              <a:rPr lang="zh-TW" altLang="en-US" dirty="0"/>
              <a:t>程式顯示</a:t>
            </a:r>
            <a:r>
              <a:rPr lang="en-US" altLang="zh-TW" dirty="0"/>
              <a:t>”</a:t>
            </a:r>
            <a:r>
              <a:rPr lang="zh-TW" altLang="en-US" dirty="0"/>
              <a:t>請輸入整數</a:t>
            </a:r>
            <a:r>
              <a:rPr lang="en-US" altLang="zh-TW" dirty="0"/>
              <a:t>N</a:t>
            </a:r>
            <a:r>
              <a:rPr lang="en-US" altLang="zh-TW" dirty="0" smtClean="0"/>
              <a:t>=“</a:t>
            </a:r>
            <a:r>
              <a:rPr lang="zh-TW" altLang="en-US" dirty="0" smtClean="0"/>
              <a:t>，輸入</a:t>
            </a:r>
            <a:r>
              <a:rPr lang="zh-TW" altLang="en-US" dirty="0"/>
              <a:t>完</a:t>
            </a:r>
            <a:r>
              <a:rPr lang="zh-TW" altLang="en-US" dirty="0" smtClean="0"/>
              <a:t>後依照</a:t>
            </a:r>
            <a:r>
              <a:rPr lang="zh-TW" altLang="en-US" dirty="0"/>
              <a:t>輸入的整數顯示</a:t>
            </a:r>
            <a:r>
              <a:rPr lang="en-US" altLang="zh-TW" dirty="0"/>
              <a:t>”</a:t>
            </a:r>
            <a:r>
              <a:rPr lang="en-US" altLang="zh-TW" dirty="0" smtClean="0"/>
              <a:t>1x2x3x…..</a:t>
            </a:r>
            <a:r>
              <a:rPr lang="en-US" altLang="zh-TW" dirty="0" err="1" smtClean="0"/>
              <a:t>xN</a:t>
            </a:r>
            <a:r>
              <a:rPr lang="en-US" altLang="zh-TW" dirty="0" smtClean="0"/>
              <a:t>=</a:t>
            </a:r>
            <a:r>
              <a:rPr lang="zh-TW" altLang="en-US" dirty="0" smtClean="0"/>
              <a:t>結果</a:t>
            </a:r>
            <a:r>
              <a:rPr lang="en-US" altLang="zh-TW" dirty="0" smtClean="0"/>
              <a:t>”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輸入：一個整數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：計算</a:t>
            </a:r>
            <a:r>
              <a:rPr lang="en-US" altLang="zh-TW" dirty="0" smtClean="0"/>
              <a:t>n!</a:t>
            </a:r>
          </a:p>
          <a:p>
            <a:pPr lvl="1"/>
            <a:r>
              <a:rPr lang="zh-TW" altLang="en-US" dirty="0" smtClean="0"/>
              <a:t>輸出</a:t>
            </a:r>
            <a:r>
              <a:rPr lang="zh-TW" altLang="en-US" dirty="0"/>
              <a:t>：顯示</a:t>
            </a:r>
            <a:r>
              <a:rPr lang="en-US" altLang="zh-TW" dirty="0"/>
              <a:t>” 1x2x3x…..</a:t>
            </a:r>
            <a:r>
              <a:rPr lang="en-US" altLang="zh-TW" dirty="0" err="1"/>
              <a:t>xN</a:t>
            </a:r>
            <a:r>
              <a:rPr lang="en-US" altLang="zh-TW" dirty="0"/>
              <a:t>=</a:t>
            </a:r>
            <a:r>
              <a:rPr lang="zh-TW" altLang="en-US" dirty="0" smtClean="0"/>
              <a:t>總和</a:t>
            </a:r>
            <a:r>
              <a:rPr lang="en-US" altLang="zh-TW" dirty="0"/>
              <a:t>”</a:t>
            </a:r>
          </a:p>
          <a:p>
            <a:pPr lvl="1"/>
            <a:r>
              <a:rPr lang="zh-TW" altLang="en-US" dirty="0"/>
              <a:t>變數宣告：需要幾個？叫甚麼名字？</a:t>
            </a:r>
            <a:endParaRPr lang="en-US" altLang="zh-TW" dirty="0"/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688080"/>
            <a:ext cx="4908613" cy="298704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1x2x3x4x5=120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1x2x3=6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N=6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1x2x3x4x5x6=720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Example05_06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04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練習六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找出所有因數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輸入一個整數</a:t>
            </a:r>
            <a:r>
              <a:rPr lang="en-US" altLang="zh-TW" dirty="0"/>
              <a:t>N</a:t>
            </a:r>
            <a:r>
              <a:rPr lang="zh-TW" altLang="en-US" dirty="0"/>
              <a:t>，</a:t>
            </a:r>
            <a:r>
              <a:rPr lang="zh-TW" altLang="en-US" dirty="0" smtClean="0"/>
              <a:t>輸出</a:t>
            </a:r>
            <a:r>
              <a:rPr lang="en-US" altLang="zh-TW" dirty="0" smtClean="0"/>
              <a:t>N</a:t>
            </a:r>
            <a:r>
              <a:rPr lang="zh-TW" altLang="en-US" dirty="0"/>
              <a:t>的</a:t>
            </a:r>
            <a:r>
              <a:rPr lang="zh-TW" altLang="en-US" dirty="0" smtClean="0"/>
              <a:t>所有因數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因數</a:t>
            </a:r>
            <a:r>
              <a:rPr lang="zh-TW" altLang="en-US" b="1" dirty="0">
                <a:solidFill>
                  <a:srgbClr val="FF0000"/>
                </a:solidFill>
              </a:rPr>
              <a:t>定義</a:t>
            </a:r>
            <a:r>
              <a:rPr lang="zh-TW" altLang="en-US" b="1" dirty="0" smtClean="0">
                <a:solidFill>
                  <a:srgbClr val="FF0000"/>
                </a:solidFill>
              </a:rPr>
              <a:t>：可以把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整除的數即為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的因數。</a:t>
            </a:r>
            <a:endParaRPr lang="zh-TW" altLang="en-US" b="1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用</a:t>
            </a:r>
            <a:r>
              <a:rPr lang="en-US" altLang="zh-TW" dirty="0" smtClean="0"/>
              <a:t>for</a:t>
            </a:r>
            <a:r>
              <a:rPr lang="zh-TW" altLang="en-US" dirty="0"/>
              <a:t>迴圈，用</a:t>
            </a:r>
            <a:r>
              <a:rPr lang="en-US" altLang="zh-TW" dirty="0"/>
              <a:t>mod(%)</a:t>
            </a:r>
            <a:r>
              <a:rPr lang="zh-TW" altLang="en-US" dirty="0"/>
              <a:t>去試驗是否</a:t>
            </a:r>
            <a:r>
              <a:rPr lang="zh-TW" altLang="en-US" dirty="0" smtClean="0"/>
              <a:t>為因數</a:t>
            </a:r>
            <a:endParaRPr lang="en-US" altLang="zh-TW" dirty="0"/>
          </a:p>
          <a:p>
            <a:pPr lvl="1"/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的所有因數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的因數有：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1,2,5,10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24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24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</a:t>
              </a:r>
              <a:r>
                <a:rPr lang="zh-TW" altLang="en-US" dirty="0">
                  <a:solidFill>
                    <a:schemeClr val="tx1"/>
                  </a:solidFill>
                </a:rPr>
                <a:t>因數有：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1,2,3,4,6,8,12,24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N=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Example05_07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57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迴圈地獄第二層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雙重迴圈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迴圈包迴圈比大腸包小腸難吃多了。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8839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進階迴圈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雙重</a:t>
            </a:r>
            <a:r>
              <a:rPr lang="en-US" altLang="zh-TW" dirty="0"/>
              <a:t>for</a:t>
            </a:r>
            <a:r>
              <a:rPr lang="zh-TW" altLang="en-US" dirty="0"/>
              <a:t>迴圈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雙重</a:t>
            </a:r>
            <a:r>
              <a:rPr lang="en-US" altLang="zh-TW" dirty="0" smtClean="0"/>
              <a:t>for</a:t>
            </a:r>
            <a:r>
              <a:rPr lang="zh-TW" altLang="en-US" dirty="0"/>
              <a:t>迴圈語法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兩</a:t>
            </a:r>
            <a:r>
              <a:rPr lang="zh-TW" altLang="en-US" dirty="0"/>
              <a:t>個迴圈</a:t>
            </a:r>
            <a:r>
              <a:rPr lang="zh-TW" altLang="en-US" dirty="0" smtClean="0"/>
              <a:t>中的各自四</a:t>
            </a:r>
            <a:r>
              <a:rPr lang="zh-TW" altLang="en-US" dirty="0"/>
              <a:t>件事情不會一樣，要獨立思考該怎麼寫。</a:t>
            </a:r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275" y="2160589"/>
            <a:ext cx="6023325" cy="212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21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星星方陣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32812" cy="3880773"/>
          </a:xfrm>
        </p:spPr>
        <p:txBody>
          <a:bodyPr/>
          <a:lstStyle/>
          <a:p>
            <a:r>
              <a:rPr lang="zh-TW" altLang="en-US" dirty="0"/>
              <a:t>程式顯示”請輸入整數</a:t>
            </a:r>
            <a:r>
              <a:rPr lang="en-US" altLang="zh-TW" dirty="0"/>
              <a:t>N=“</a:t>
            </a:r>
            <a:r>
              <a:rPr lang="zh-TW" altLang="en-US" dirty="0"/>
              <a:t>，輸入完後依照輸入的整數</a:t>
            </a:r>
            <a:r>
              <a:rPr lang="zh-TW" altLang="en-US" dirty="0" smtClean="0"/>
              <a:t>顯示一個＊號方陣。</a:t>
            </a:r>
            <a:endParaRPr lang="en-US" altLang="zh-TW" dirty="0" smtClean="0"/>
          </a:p>
          <a:p>
            <a:r>
              <a:rPr lang="zh-TW" altLang="en-US" dirty="0" smtClean="0"/>
              <a:t>思考</a:t>
            </a:r>
            <a:r>
              <a:rPr lang="zh-TW" altLang="en-US" dirty="0"/>
              <a:t>重點：</a:t>
            </a: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</a:t>
            </a:r>
            <a:r>
              <a:rPr lang="zh-TW" altLang="en-US" dirty="0"/>
              <a:t>沒計算</a:t>
            </a:r>
            <a:endParaRPr lang="en-US" altLang="zh-TW" dirty="0"/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</a:t>
            </a:r>
            <a:r>
              <a:rPr lang="en-US" altLang="zh-TW" dirty="0" err="1" smtClean="0"/>
              <a:t>NxN</a:t>
            </a:r>
            <a:r>
              <a:rPr lang="zh-TW" altLang="en-US" dirty="0" smtClean="0"/>
              <a:t>的星星方陣</a:t>
            </a:r>
            <a:endParaRPr lang="zh-TW" altLang="en-US" dirty="0"/>
          </a:p>
          <a:p>
            <a:pPr lvl="1"/>
            <a:r>
              <a:rPr lang="zh-TW" altLang="en-US" dirty="0"/>
              <a:t>變數宣告：需要幾個？叫甚麼名字？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4264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＊＊＊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Example05_08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10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二參考程式碼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7989" y="2028190"/>
            <a:ext cx="4772025" cy="37433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062988"/>
            <a:ext cx="5946938" cy="467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54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練習七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星星直角三角形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32812" cy="3880773"/>
          </a:xfrm>
        </p:spPr>
        <p:txBody>
          <a:bodyPr/>
          <a:lstStyle/>
          <a:p>
            <a:r>
              <a:rPr lang="zh-TW" altLang="en-US" dirty="0"/>
              <a:t>程式顯示”請輸入整數</a:t>
            </a:r>
            <a:r>
              <a:rPr lang="en-US" altLang="zh-TW" dirty="0"/>
              <a:t>N=“</a:t>
            </a:r>
            <a:r>
              <a:rPr lang="zh-TW" altLang="en-US" dirty="0"/>
              <a:t>，輸入完後依照輸入的整數顯示一個＊</a:t>
            </a:r>
            <a:r>
              <a:rPr lang="zh-TW" altLang="en-US" dirty="0" smtClean="0"/>
              <a:t>號直角三角形。</a:t>
            </a:r>
            <a:endParaRPr lang="en-US" altLang="zh-TW" dirty="0"/>
          </a:p>
          <a:p>
            <a:r>
              <a:rPr lang="zh-TW" altLang="en-US" dirty="0"/>
              <a:t>思考重點：</a:t>
            </a: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運算：沒計算</a:t>
            </a:r>
            <a:endParaRPr lang="en-US" altLang="zh-TW" dirty="0"/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</a:t>
            </a:r>
            <a:r>
              <a:rPr lang="zh-TW" altLang="en-US" dirty="0"/>
              <a:t>＊號</a:t>
            </a:r>
            <a:r>
              <a:rPr lang="zh-TW" altLang="en-US" dirty="0" smtClean="0"/>
              <a:t>直角三角形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</a:t>
            </a:r>
            <a:r>
              <a:rPr lang="zh-TW" altLang="en-US" dirty="0"/>
              <a:t>宣告：需要幾個？叫甚麼名字？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4264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＊＊＊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Example05_09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68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練習八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星星反直角三角形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67502" cy="3880773"/>
          </a:xfrm>
        </p:spPr>
        <p:txBody>
          <a:bodyPr/>
          <a:lstStyle/>
          <a:p>
            <a:r>
              <a:rPr lang="zh-TW" altLang="en-US" dirty="0"/>
              <a:t>程式</a:t>
            </a:r>
            <a:r>
              <a:rPr lang="zh-TW" altLang="en-US" dirty="0" smtClean="0"/>
              <a:t>顯示“請</a:t>
            </a:r>
            <a:r>
              <a:rPr lang="zh-TW" altLang="en-US" dirty="0"/>
              <a:t>輸入整數</a:t>
            </a:r>
            <a:r>
              <a:rPr lang="en-US" altLang="zh-TW" dirty="0"/>
              <a:t>N</a:t>
            </a:r>
            <a:r>
              <a:rPr lang="en-US" altLang="zh-TW" dirty="0" smtClean="0"/>
              <a:t>=</a:t>
            </a:r>
            <a:r>
              <a:rPr lang="zh-TW" altLang="en-US" dirty="0" smtClean="0"/>
              <a:t>”，然後</a:t>
            </a:r>
            <a:r>
              <a:rPr lang="zh-TW" altLang="en-US" dirty="0"/>
              <a:t>依照輸入的整數顯示一個＊</a:t>
            </a:r>
            <a:r>
              <a:rPr lang="zh-TW" altLang="en-US" dirty="0" smtClean="0"/>
              <a:t>號反直角三角形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運算：沒計算</a:t>
            </a:r>
            <a:endParaRPr lang="en-US" altLang="zh-TW" dirty="0"/>
          </a:p>
          <a:p>
            <a:pPr lvl="1"/>
            <a:r>
              <a:rPr lang="zh-TW" altLang="en-US" dirty="0"/>
              <a:t>輸出：顯示＊號直角三角形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4264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Example05_10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13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練習九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星星靠右直角三角形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32812" cy="3880773"/>
          </a:xfrm>
        </p:spPr>
        <p:txBody>
          <a:bodyPr/>
          <a:lstStyle/>
          <a:p>
            <a:r>
              <a:rPr lang="zh-TW" altLang="en-US" dirty="0"/>
              <a:t>程式顯示“請輸入整數</a:t>
            </a:r>
            <a:r>
              <a:rPr lang="en-US" altLang="zh-TW" dirty="0"/>
              <a:t>N=</a:t>
            </a:r>
            <a:r>
              <a:rPr lang="zh-TW" altLang="en-US" dirty="0"/>
              <a:t>”，然後依照輸入的整數顯示一個＊號靠右直角三角形。</a:t>
            </a:r>
            <a:endParaRPr lang="en-US" altLang="zh-TW" dirty="0"/>
          </a:p>
          <a:p>
            <a:r>
              <a:rPr lang="zh-TW" altLang="en-US" dirty="0"/>
              <a:t>思考重點：</a:t>
            </a: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運算：沒計算</a:t>
            </a:r>
            <a:endParaRPr lang="en-US" altLang="zh-TW" dirty="0"/>
          </a:p>
          <a:p>
            <a:pPr lvl="1"/>
            <a:r>
              <a:rPr lang="zh-TW" altLang="en-US" dirty="0"/>
              <a:t>輸出：顯示＊號靠右直角三角形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多一件事，星號前需要幾個空白？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　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　　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　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Example05_11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77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迴</a:t>
            </a:r>
            <a:r>
              <a:rPr lang="zh-TW" altLang="en-US" dirty="0" smtClean="0"/>
              <a:t>圈是甚麼？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002219" cy="3880773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程式在運作的</a:t>
            </a:r>
            <a:r>
              <a:rPr lang="zh-TW" altLang="en-US" dirty="0"/>
              <a:t>時候，時常會需要重複執行</a:t>
            </a:r>
            <a:r>
              <a:rPr lang="zh-TW" altLang="en-US" b="1" dirty="0" smtClean="0">
                <a:solidFill>
                  <a:srgbClr val="FF0000"/>
                </a:solidFill>
              </a:rPr>
              <a:t>某些</a:t>
            </a:r>
            <a:r>
              <a:rPr lang="en-US" altLang="zh-TW" b="1" dirty="0" smtClean="0">
                <a:solidFill>
                  <a:srgbClr val="FF0000"/>
                </a:solidFill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</a:rPr>
              <a:t>一個以上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  <a:r>
              <a:rPr lang="zh-TW" altLang="en-US" dirty="0" smtClean="0"/>
              <a:t>相同</a:t>
            </a:r>
            <a:r>
              <a:rPr lang="zh-TW" altLang="en-US" dirty="0"/>
              <a:t>的</a:t>
            </a:r>
            <a:r>
              <a:rPr lang="zh-TW" altLang="en-US" dirty="0" smtClean="0"/>
              <a:t>步驟。</a:t>
            </a:r>
            <a:endParaRPr lang="en-US" altLang="zh-TW" dirty="0" smtClean="0"/>
          </a:p>
          <a:p>
            <a:r>
              <a:rPr lang="zh-TW" altLang="en-US" dirty="0" smtClean="0"/>
              <a:t>迴</a:t>
            </a:r>
            <a:r>
              <a:rPr lang="zh-TW" altLang="en-US" dirty="0"/>
              <a:t>圈 </a:t>
            </a:r>
            <a:r>
              <a:rPr lang="en-US" altLang="zh-TW" dirty="0"/>
              <a:t>(loop) </a:t>
            </a:r>
            <a:r>
              <a:rPr lang="zh-TW" altLang="en-US" dirty="0"/>
              <a:t>的作用是讓指定的</a:t>
            </a:r>
            <a:r>
              <a:rPr lang="zh-TW" altLang="en-US" b="1" dirty="0">
                <a:solidFill>
                  <a:srgbClr val="FF0000"/>
                </a:solidFill>
              </a:rPr>
              <a:t>某段敘述</a:t>
            </a:r>
            <a:r>
              <a:rPr lang="zh-TW" altLang="en-US" dirty="0" smtClean="0"/>
              <a:t>在</a:t>
            </a:r>
            <a:r>
              <a:rPr lang="zh-TW" altLang="en-US" b="1" dirty="0" smtClean="0">
                <a:solidFill>
                  <a:srgbClr val="FF0000"/>
                </a:solidFill>
              </a:rPr>
              <a:t>符合特定條件</a:t>
            </a:r>
            <a:r>
              <a:rPr lang="zh-TW" altLang="en-US" dirty="0" smtClean="0"/>
              <a:t>的</a:t>
            </a:r>
            <a:r>
              <a:rPr lang="zh-TW" altLang="en-US" dirty="0"/>
              <a:t>情況下一直重覆</a:t>
            </a:r>
            <a:r>
              <a:rPr lang="zh-TW" altLang="en-US" dirty="0" smtClean="0"/>
              <a:t>執行</a:t>
            </a:r>
            <a:endParaRPr lang="en-US" altLang="zh-TW" dirty="0" smtClean="0"/>
          </a:p>
          <a:p>
            <a:r>
              <a:rPr lang="zh-TW" altLang="en-US" dirty="0"/>
              <a:t>迴圈</a:t>
            </a:r>
            <a:r>
              <a:rPr lang="zh-TW" altLang="en-US" dirty="0" smtClean="0"/>
              <a:t>是</a:t>
            </a:r>
            <a:r>
              <a:rPr lang="zh-TW" altLang="en-US" dirty="0"/>
              <a:t>程式設計中很重要的一種控制結構。我們可以利用迴圈來進行重覆性的資料</a:t>
            </a:r>
            <a:r>
              <a:rPr lang="zh-TW" altLang="en-US" b="1" dirty="0"/>
              <a:t>輸入、處理</a:t>
            </a:r>
            <a:r>
              <a:rPr lang="zh-TW" altLang="en-US" dirty="0"/>
              <a:t>與</a:t>
            </a:r>
            <a:r>
              <a:rPr lang="zh-TW" altLang="en-US" b="1" dirty="0"/>
              <a:t>輸出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常見的迴圈有</a:t>
            </a:r>
            <a:r>
              <a:rPr lang="en-US" altLang="zh-TW" b="1" dirty="0">
                <a:solidFill>
                  <a:srgbClr val="FF0000"/>
                </a:solidFill>
              </a:rPr>
              <a:t>for</a:t>
            </a:r>
            <a:r>
              <a:rPr lang="zh-TW" altLang="en-US" dirty="0"/>
              <a:t>迴圈、</a:t>
            </a:r>
            <a:r>
              <a:rPr lang="en-US" altLang="zh-TW" b="1" dirty="0">
                <a:solidFill>
                  <a:srgbClr val="FF0000"/>
                </a:solidFill>
              </a:rPr>
              <a:t>while</a:t>
            </a:r>
            <a:r>
              <a:rPr lang="zh-TW" altLang="en-US" dirty="0"/>
              <a:t>迴圈、</a:t>
            </a:r>
            <a:r>
              <a:rPr lang="en-US" altLang="zh-TW" b="1" dirty="0">
                <a:solidFill>
                  <a:srgbClr val="FF0000"/>
                </a:solidFill>
              </a:rPr>
              <a:t>do-while</a:t>
            </a:r>
            <a:r>
              <a:rPr lang="zh-TW" altLang="en-US" dirty="0"/>
              <a:t>迴</a:t>
            </a:r>
            <a:r>
              <a:rPr lang="zh-TW" altLang="en-US" dirty="0" smtClean="0"/>
              <a:t>圈</a:t>
            </a:r>
            <a:endParaRPr lang="en-US" altLang="zh-TW" dirty="0" smtClean="0"/>
          </a:p>
          <a:p>
            <a:r>
              <a:rPr lang="zh-TW" altLang="en-US" dirty="0"/>
              <a:t>物件導向語言特有的</a:t>
            </a:r>
            <a:r>
              <a:rPr lang="en-US" altLang="zh-TW" b="1" dirty="0" err="1">
                <a:solidFill>
                  <a:srgbClr val="FF0000"/>
                </a:solidFill>
              </a:rPr>
              <a:t>foreach</a:t>
            </a:r>
            <a:r>
              <a:rPr lang="zh-TW" altLang="en-US" dirty="0"/>
              <a:t>迴</a:t>
            </a:r>
            <a:r>
              <a:rPr lang="zh-TW" altLang="en-US" dirty="0" smtClean="0"/>
              <a:t>圈</a:t>
            </a:r>
            <a:endParaRPr lang="en-US" altLang="zh-TW" dirty="0" smtClean="0"/>
          </a:p>
          <a:p>
            <a:endParaRPr lang="en-US" altLang="zh-TW" dirty="0"/>
          </a:p>
          <a:p>
            <a:pPr lvl="1"/>
            <a:r>
              <a:rPr lang="zh-TW" altLang="en-US" dirty="0" smtClean="0"/>
              <a:t>右圖如果</a:t>
            </a:r>
            <a:r>
              <a:rPr lang="en-US" altLang="zh-TW" dirty="0" smtClean="0"/>
              <a:t>(2)</a:t>
            </a:r>
            <a:r>
              <a:rPr lang="zh-TW" altLang="en-US" dirty="0" smtClean="0"/>
              <a:t>之判斷條件成立，則回執行</a:t>
            </a:r>
            <a:r>
              <a:rPr lang="en-US" altLang="zh-TW" dirty="0" smtClean="0"/>
              <a:t>(3)</a:t>
            </a:r>
            <a:r>
              <a:rPr lang="zh-TW" altLang="en-US" dirty="0" smtClean="0"/>
              <a:t>之工作</a:t>
            </a:r>
            <a:r>
              <a:rPr lang="en-US" altLang="zh-TW" dirty="0" smtClean="0"/>
              <a:t>A</a:t>
            </a:r>
            <a:r>
              <a:rPr lang="zh-TW" altLang="en-US" dirty="0" smtClean="0"/>
              <a:t>，然後再次判斷，再次成立就再執行一次，因此可以多次執行。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7672508" y="1404154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08501" y="4319687"/>
            <a:ext cx="1271016" cy="758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工作</a:t>
            </a:r>
            <a:r>
              <a:rPr lang="en-US" altLang="zh-TW" dirty="0">
                <a:solidFill>
                  <a:schemeClr val="tx1"/>
                </a:solidFill>
              </a:rPr>
              <a:t>B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6" name="直線單箭頭接點 5"/>
          <p:cNvCxnSpPr>
            <a:stCxn id="4" idx="2"/>
            <a:endCxn id="12" idx="0"/>
          </p:cNvCxnSpPr>
          <p:nvPr/>
        </p:nvCxnSpPr>
        <p:spPr>
          <a:xfrm>
            <a:off x="8244008" y="1796330"/>
            <a:ext cx="0" cy="117558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>
            <a:stCxn id="12" idx="2"/>
            <a:endCxn id="5" idx="0"/>
          </p:cNvCxnSpPr>
          <p:nvPr/>
        </p:nvCxnSpPr>
        <p:spPr>
          <a:xfrm>
            <a:off x="8244008" y="3835883"/>
            <a:ext cx="1" cy="48380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5" idx="2"/>
            <a:endCxn id="11" idx="0"/>
          </p:cNvCxnSpPr>
          <p:nvPr/>
        </p:nvCxnSpPr>
        <p:spPr>
          <a:xfrm flipH="1">
            <a:off x="8244008" y="5078445"/>
            <a:ext cx="1" cy="57074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圓角矩形 10"/>
          <p:cNvSpPr/>
          <p:nvPr/>
        </p:nvSpPr>
        <p:spPr>
          <a:xfrm>
            <a:off x="7672508" y="5649186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12" name="菱形 11"/>
          <p:cNvSpPr/>
          <p:nvPr/>
        </p:nvSpPr>
        <p:spPr>
          <a:xfrm>
            <a:off x="7027856" y="2971917"/>
            <a:ext cx="2432304" cy="86396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判斷條件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3" name="肘形接點 12"/>
          <p:cNvCxnSpPr>
            <a:stCxn id="33" idx="0"/>
          </p:cNvCxnSpPr>
          <p:nvPr/>
        </p:nvCxnSpPr>
        <p:spPr>
          <a:xfrm rot="16200000" flipV="1">
            <a:off x="9272510" y="1502860"/>
            <a:ext cx="553600" cy="252410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9409086" y="3034568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8248022" y="3865982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210475" y="186279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(1)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980265" y="295545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(2)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7993150" y="424428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(4)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0175855" y="3041713"/>
            <a:ext cx="1271016" cy="758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工作</a:t>
            </a:r>
            <a:r>
              <a:rPr lang="en-US" altLang="zh-TW" dirty="0" smtClean="0">
                <a:solidFill>
                  <a:schemeClr val="tx1"/>
                </a:solidFill>
              </a:rPr>
              <a:t>A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線單箭頭接點 34"/>
          <p:cNvCxnSpPr>
            <a:stCxn id="12" idx="3"/>
            <a:endCxn id="33" idx="1"/>
          </p:cNvCxnSpPr>
          <p:nvPr/>
        </p:nvCxnSpPr>
        <p:spPr>
          <a:xfrm>
            <a:off x="9460160" y="3403900"/>
            <a:ext cx="715695" cy="1719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10573157" y="297191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(3)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29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思考方式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3121062"/>
              </p:ext>
            </p:extLst>
          </p:nvPr>
        </p:nvGraphicFramePr>
        <p:xfrm>
          <a:off x="897317" y="2333022"/>
          <a:ext cx="5183443" cy="2771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283">
                  <a:extLst>
                    <a:ext uri="{9D8B030D-6E8A-4147-A177-3AD203B41FA5}">
                      <a16:colId xmlns:a16="http://schemas.microsoft.com/office/drawing/2014/main" val="90040744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86147459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3805994828"/>
                    </a:ext>
                  </a:extLst>
                </a:gridCol>
                <a:gridCol w="521208">
                  <a:extLst>
                    <a:ext uri="{9D8B030D-6E8A-4147-A177-3AD203B41FA5}">
                      <a16:colId xmlns:a16="http://schemas.microsoft.com/office/drawing/2014/main" val="119540309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3582880592"/>
                    </a:ext>
                  </a:extLst>
                </a:gridCol>
                <a:gridCol w="521208">
                  <a:extLst>
                    <a:ext uri="{9D8B030D-6E8A-4147-A177-3AD203B41FA5}">
                      <a16:colId xmlns:a16="http://schemas.microsoft.com/office/drawing/2014/main" val="2049097316"/>
                    </a:ext>
                  </a:extLst>
                </a:gridCol>
                <a:gridCol w="1078992">
                  <a:extLst>
                    <a:ext uri="{9D8B030D-6E8A-4147-A177-3AD203B41FA5}">
                      <a16:colId xmlns:a16="http://schemas.microsoft.com/office/drawing/2014/main" val="1829631013"/>
                    </a:ext>
                  </a:extLst>
                </a:gridCol>
                <a:gridCol w="1042416">
                  <a:extLst>
                    <a:ext uri="{9D8B030D-6E8A-4147-A177-3AD203B41FA5}">
                      <a16:colId xmlns:a16="http://schemas.microsoft.com/office/drawing/2014/main" val="1628810145"/>
                    </a:ext>
                  </a:extLst>
                </a:gridCol>
              </a:tblGrid>
              <a:tr h="54798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</a:rPr>
                        <a:t>空白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316110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513186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120381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165938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366689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2240280" y="22230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</a:rPr>
              <a:t>N=4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157357" y="5104098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N-i-1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366276" y="5104098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i</a:t>
            </a:r>
            <a:r>
              <a:rPr lang="en-US" altLang="zh-TW" dirty="0">
                <a:solidFill>
                  <a:srgbClr val="C00000"/>
                </a:solidFill>
              </a:rPr>
              <a:t>+</a:t>
            </a:r>
            <a:r>
              <a:rPr lang="en-US" altLang="zh-TW" dirty="0" smtClean="0">
                <a:solidFill>
                  <a:srgbClr val="C00000"/>
                </a:solidFill>
              </a:rPr>
              <a:t>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42176" y="2520934"/>
            <a:ext cx="4678680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n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</a:t>
            </a:r>
            <a:r>
              <a:rPr lang="pl-PL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pl-PL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pl-PL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pl-PL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w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w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n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-</a:t>
            </a:r>
            <a:r>
              <a:rPr lang="pl-PL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-</a:t>
            </a:r>
            <a:r>
              <a:rPr lang="pl-PL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w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pl-PL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　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for</a:t>
            </a:r>
            <a:r>
              <a:rPr lang="nn-NO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k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k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k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＊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cxnSp>
        <p:nvCxnSpPr>
          <p:cNvPr id="11" name="直線單箭頭接點 10"/>
          <p:cNvCxnSpPr>
            <a:stCxn id="6" idx="3"/>
          </p:cNvCxnSpPr>
          <p:nvPr/>
        </p:nvCxnSpPr>
        <p:spPr>
          <a:xfrm flipV="1">
            <a:off x="4846969" y="3236976"/>
            <a:ext cx="2486519" cy="20517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7" idx="3"/>
          </p:cNvCxnSpPr>
          <p:nvPr/>
        </p:nvCxnSpPr>
        <p:spPr>
          <a:xfrm flipV="1">
            <a:off x="5860322" y="4087368"/>
            <a:ext cx="1372582" cy="12013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889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練習十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找質數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659363" cy="3880773"/>
          </a:xfrm>
        </p:spPr>
        <p:txBody>
          <a:bodyPr/>
          <a:lstStyle/>
          <a:p>
            <a:r>
              <a:rPr lang="zh-TW" altLang="en-US" dirty="0" smtClean="0"/>
              <a:t>輸入一個整數</a:t>
            </a:r>
            <a:r>
              <a:rPr lang="en-US" altLang="zh-TW" dirty="0" smtClean="0"/>
              <a:t>N</a:t>
            </a:r>
            <a:r>
              <a:rPr lang="zh-TW" altLang="en-US" dirty="0" smtClean="0"/>
              <a:t>，輸出小於或等於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的所有質數</a:t>
            </a:r>
            <a:endParaRPr lang="en-US" altLang="zh-TW" dirty="0" smtClean="0"/>
          </a:p>
          <a:p>
            <a:r>
              <a:rPr lang="zh-TW" altLang="en-US" dirty="0"/>
              <a:t>思考重點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質數定義：除了</a:t>
            </a:r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r>
              <a:rPr lang="zh-TW" altLang="en-US" b="1" dirty="0" smtClean="0">
                <a:solidFill>
                  <a:srgbClr val="FF0000"/>
                </a:solidFill>
              </a:rPr>
              <a:t>與自己本身以外，沒有一個整數可以把他整除的數為質數。</a:t>
            </a:r>
            <a:endParaRPr lang="zh-TW" altLang="en-US" b="1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：用雙重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迴圈，用</a:t>
            </a:r>
            <a:r>
              <a:rPr lang="en-US" altLang="zh-TW" dirty="0" smtClean="0"/>
              <a:t>mod(%)</a:t>
            </a:r>
            <a:r>
              <a:rPr lang="zh-TW" altLang="en-US" dirty="0" smtClean="0"/>
              <a:t>去試驗是否為質數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輸出：小於或等於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的質數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小</a:t>
            </a:r>
            <a:r>
              <a:rPr lang="zh-TW" altLang="en-US" dirty="0" smtClean="0">
                <a:solidFill>
                  <a:srgbClr val="FF0000"/>
                </a:solidFill>
              </a:rPr>
              <a:t>技巧：設立</a:t>
            </a:r>
            <a:r>
              <a:rPr lang="en-US" altLang="zh-TW" dirty="0" smtClean="0">
                <a:solidFill>
                  <a:srgbClr val="FF0000"/>
                </a:solidFill>
              </a:rPr>
              <a:t>flag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2,3,5,7,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2,3,5,7,11,13,17,19,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N=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Example05_12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70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練習十參考程式碼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337" y="1758808"/>
            <a:ext cx="4125879" cy="249047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5" y="1758808"/>
            <a:ext cx="6390978" cy="468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62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練習十一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九九乘法表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輸出九九乘法表</a:t>
            </a:r>
            <a:endParaRPr lang="en-US" altLang="zh-TW" dirty="0" smtClean="0"/>
          </a:p>
          <a:p>
            <a:r>
              <a:rPr lang="zh-TW" altLang="en-US" dirty="0" smtClean="0"/>
              <a:t>思考</a:t>
            </a:r>
            <a:r>
              <a:rPr lang="zh-TW" altLang="en-US" dirty="0"/>
              <a:t>重點：</a:t>
            </a:r>
            <a:endParaRPr lang="en-US" altLang="zh-TW" dirty="0"/>
          </a:p>
          <a:p>
            <a:pPr lvl="1"/>
            <a:r>
              <a:rPr lang="zh-TW" altLang="en-US" dirty="0" smtClean="0"/>
              <a:t>輸入：無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運算</a:t>
            </a:r>
            <a:r>
              <a:rPr lang="zh-TW" altLang="en-US" dirty="0"/>
              <a:t>：用雙重</a:t>
            </a:r>
            <a:r>
              <a:rPr lang="en-US" altLang="zh-TW" dirty="0"/>
              <a:t>for</a:t>
            </a:r>
            <a:r>
              <a:rPr lang="zh-TW" altLang="en-US" dirty="0"/>
              <a:t>迴圈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pPr lvl="1"/>
            <a:r>
              <a:rPr lang="zh-TW" altLang="en-US" dirty="0"/>
              <a:t>輸出：九九乘法表</a:t>
            </a:r>
          </a:p>
          <a:p>
            <a:pPr lvl="1"/>
            <a:r>
              <a:rPr lang="zh-TW" altLang="en-US" dirty="0" smtClean="0"/>
              <a:t>變數</a:t>
            </a:r>
            <a:r>
              <a:rPr lang="zh-TW" altLang="en-US" dirty="0"/>
              <a:t>宣告：需要幾個？叫甚麼名字？</a:t>
            </a:r>
            <a:endParaRPr lang="en-US" altLang="zh-TW" dirty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關鍵在於顯示的</a:t>
            </a:r>
            <a:r>
              <a:rPr lang="zh-TW" altLang="en-US" dirty="0" smtClean="0">
                <a:solidFill>
                  <a:srgbClr val="FF0000"/>
                </a:solidFill>
              </a:rPr>
              <a:t>漂亮！</a:t>
            </a:r>
            <a:endParaRPr lang="zh-TW" altLang="en-US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906386" y="26416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rgbClr val="C00000"/>
                  </a:solidFill>
                </a:rPr>
                <a:t>2x2=4	2x3=6	2x4=8……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3x2=6	3x3=9	3x4=12….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4x2=8	4x3=12	4x4=16….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>
                  <a:solidFill>
                    <a:srgbClr val="C00000"/>
                  </a:solidFill>
                </a:rPr>
                <a:t>.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6906385" y="3429000"/>
            <a:ext cx="4908613" cy="3332480"/>
            <a:chOff x="8833104" y="502920"/>
            <a:chExt cx="2587752" cy="1427480"/>
          </a:xfrm>
        </p:grpSpPr>
        <p:sp>
          <p:nvSpPr>
            <p:cNvPr id="9" name="圓角矩形 8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rgbClr val="C00000"/>
                  </a:solidFill>
                </a:rPr>
                <a:t>2x2=4	3x2=6	4x2=8……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2x3=6	3x3=9	4x3=12….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2x4=8	4x4=12	4x4=16….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>
                  <a:solidFill>
                    <a:srgbClr val="C00000"/>
                  </a:solidFill>
                </a:rPr>
                <a:t>.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1" name="梯形 10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文字方塊 11"/>
          <p:cNvSpPr txBox="1"/>
          <p:nvPr/>
        </p:nvSpPr>
        <p:spPr>
          <a:xfrm>
            <a:off x="9482141" y="225441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基本款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9482141" y="5426501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進階款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Example05_13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77334" y="5626556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Example05_13b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16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677334" y="2700867"/>
            <a:ext cx="8812105" cy="1826581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迴圈地獄第</a:t>
            </a:r>
            <a:r>
              <a:rPr lang="zh-TW" altLang="en-US" dirty="0" smtClean="0"/>
              <a:t>三層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while</a:t>
            </a:r>
            <a:r>
              <a:rPr lang="zh-TW" altLang="en-US" dirty="0" smtClean="0"/>
              <a:t>與</a:t>
            </a:r>
            <a:r>
              <a:rPr lang="en-US" altLang="zh-TW" dirty="0" smtClean="0"/>
              <a:t>do-while</a:t>
            </a:r>
            <a:r>
              <a:rPr lang="zh-TW" altLang="en-US" dirty="0" smtClean="0"/>
              <a:t>迴圈</a:t>
            </a:r>
            <a:r>
              <a:rPr lang="en-US" altLang="zh-TW" dirty="0" smtClean="0"/>
              <a:t>----</a:t>
            </a:r>
            <a:r>
              <a:rPr lang="zh-TW" altLang="en-US" dirty="0" smtClean="0">
                <a:solidFill>
                  <a:srgbClr val="FF0000"/>
                </a:solidFill>
              </a:rPr>
              <a:t>不固定次數的迴圈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當</a:t>
            </a:r>
            <a:r>
              <a:rPr lang="zh-TW" altLang="en-US" dirty="0" smtClean="0"/>
              <a:t>你喜歡我說愛妳那</a:t>
            </a:r>
            <a:r>
              <a:rPr lang="zh-TW" altLang="en-US" dirty="0" smtClean="0"/>
              <a:t>我</a:t>
            </a:r>
            <a:r>
              <a:rPr lang="zh-TW" altLang="en-US" b="1" dirty="0" smtClean="0">
                <a:solidFill>
                  <a:srgbClr val="FF0000"/>
                </a:solidFill>
              </a:rPr>
              <a:t>就</a:t>
            </a:r>
            <a:r>
              <a:rPr lang="zh-TW" altLang="en-US" dirty="0" smtClean="0"/>
              <a:t>再說一次、再一次、再一次</a:t>
            </a:r>
            <a:r>
              <a:rPr lang="en-US" altLang="zh-TW" dirty="0" smtClean="0"/>
              <a:t>….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247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迴圈變花樣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while</a:t>
            </a:r>
            <a:r>
              <a:rPr lang="zh-TW" altLang="en-US" dirty="0" smtClean="0"/>
              <a:t>迴圈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while</a:t>
            </a:r>
            <a:r>
              <a:rPr lang="zh-TW" altLang="en-US" dirty="0" smtClean="0"/>
              <a:t>迴圈語法：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流程圖</a:t>
            </a:r>
            <a:r>
              <a:rPr lang="zh-TW" altLang="en-US" dirty="0"/>
              <a:t>如右圖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初始設定</a:t>
            </a:r>
            <a:r>
              <a:rPr lang="zh-TW" altLang="en-US" dirty="0" smtClean="0"/>
              <a:t>：</a:t>
            </a:r>
            <a:r>
              <a:rPr lang="zh-TW" altLang="en-US" b="1" dirty="0">
                <a:solidFill>
                  <a:srgbClr val="FF0000"/>
                </a:solidFill>
              </a:rPr>
              <a:t>無！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執行條件</a:t>
            </a:r>
            <a:r>
              <a:rPr lang="zh-TW" altLang="en-US" dirty="0" smtClean="0"/>
              <a:t>：條件成立進入執行，否則結束迴圈。</a:t>
            </a:r>
            <a:endParaRPr lang="en-US" altLang="zh-TW" dirty="0" smtClean="0"/>
          </a:p>
          <a:p>
            <a:pPr lvl="1"/>
            <a:r>
              <a:rPr lang="zh-TW" altLang="en-US" dirty="0"/>
              <a:t>每次都要做</a:t>
            </a:r>
            <a:r>
              <a:rPr lang="zh-TW" altLang="en-US" dirty="0" smtClean="0"/>
              <a:t>：</a:t>
            </a:r>
            <a:r>
              <a:rPr lang="zh-TW" altLang="en-US" b="1" dirty="0" smtClean="0">
                <a:solidFill>
                  <a:srgbClr val="FF0000"/>
                </a:solidFill>
              </a:rPr>
              <a:t>無！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範例：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7646128" y="1091439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7639391" y="4834133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11" name="菱形 10"/>
          <p:cNvSpPr/>
          <p:nvPr/>
        </p:nvSpPr>
        <p:spPr>
          <a:xfrm>
            <a:off x="7001476" y="2967975"/>
            <a:ext cx="2432304" cy="863966"/>
          </a:xfrm>
          <a:prstGeom prst="diamond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執行條件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2" name="肘形接點 11"/>
          <p:cNvCxnSpPr>
            <a:stCxn id="18" idx="0"/>
          </p:cNvCxnSpPr>
          <p:nvPr/>
        </p:nvCxnSpPr>
        <p:spPr>
          <a:xfrm rot="16200000" flipV="1">
            <a:off x="9270029" y="1472642"/>
            <a:ext cx="495537" cy="260033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9483704" y="3012440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217628" y="404192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0182458" y="3020579"/>
            <a:ext cx="1271016" cy="75875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重複執行的工作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線單箭頭接點 18"/>
          <p:cNvCxnSpPr>
            <a:stCxn id="11" idx="3"/>
            <a:endCxn id="18" idx="1"/>
          </p:cNvCxnSpPr>
          <p:nvPr/>
        </p:nvCxnSpPr>
        <p:spPr>
          <a:xfrm>
            <a:off x="9433780" y="3399958"/>
            <a:ext cx="74867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5" idx="2"/>
            <a:endCxn id="11" idx="0"/>
          </p:cNvCxnSpPr>
          <p:nvPr/>
        </p:nvCxnSpPr>
        <p:spPr>
          <a:xfrm>
            <a:off x="8217628" y="1483615"/>
            <a:ext cx="0" cy="148436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11" idx="2"/>
            <a:endCxn id="10" idx="0"/>
          </p:cNvCxnSpPr>
          <p:nvPr/>
        </p:nvCxnSpPr>
        <p:spPr>
          <a:xfrm flipH="1">
            <a:off x="8210891" y="3831941"/>
            <a:ext cx="6737" cy="100219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圖片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055" y="1972592"/>
            <a:ext cx="2557105" cy="995383"/>
          </a:xfrm>
          <a:prstGeom prst="rect">
            <a:avLst/>
          </a:prstGeom>
        </p:spPr>
      </p:pic>
      <p:pic>
        <p:nvPicPr>
          <p:cNvPr id="56" name="圖片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688" y="4577263"/>
            <a:ext cx="4379725" cy="1782897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7573322" y="1782394"/>
            <a:ext cx="1288611" cy="446216"/>
          </a:xfrm>
          <a:prstGeom prst="rect">
            <a:avLst/>
          </a:prstGeom>
          <a:solidFill>
            <a:srgbClr val="FFFF0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初始設定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9092307" y="2295474"/>
            <a:ext cx="1332692" cy="522576"/>
          </a:xfrm>
          <a:prstGeom prst="rect">
            <a:avLst/>
          </a:prstGeom>
          <a:solidFill>
            <a:srgbClr val="FFFF0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每次都要做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6783142" y="2701759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while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：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10688" y="4577263"/>
            <a:ext cx="2112672" cy="4702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2483712" y="5594510"/>
            <a:ext cx="1036728" cy="4702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420496" y="5504787"/>
            <a:ext cx="215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while</a:t>
            </a:r>
            <a:r>
              <a:rPr lang="zh-TW" altLang="en-US" b="1" dirty="0" smtClean="0">
                <a:solidFill>
                  <a:srgbClr val="FF0000"/>
                </a:solidFill>
              </a:rPr>
              <a:t>迴圈的流程圖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47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4" grpId="0" animBg="1"/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迴圈變花樣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do-while</a:t>
            </a:r>
            <a:r>
              <a:rPr lang="zh-TW" altLang="en-US" dirty="0"/>
              <a:t>迴圈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do-while</a:t>
            </a:r>
            <a:r>
              <a:rPr lang="zh-TW" altLang="en-US" dirty="0" smtClean="0"/>
              <a:t>迴圈語法：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流程圖如右圖。</a:t>
            </a:r>
            <a:endParaRPr lang="en-US" altLang="zh-TW" dirty="0"/>
          </a:p>
          <a:p>
            <a:pPr lvl="1"/>
            <a:r>
              <a:rPr lang="zh-TW" altLang="en-US" dirty="0" smtClean="0"/>
              <a:t>至少做一次的事：保證至少一次，至多不限次數。</a:t>
            </a:r>
            <a:endParaRPr lang="en-US" altLang="zh-TW" dirty="0" smtClean="0"/>
          </a:p>
          <a:p>
            <a:pPr lvl="1"/>
            <a:r>
              <a:rPr lang="zh-TW" altLang="en-US" dirty="0"/>
              <a:t>再次</a:t>
            </a:r>
            <a:r>
              <a:rPr lang="zh-TW" altLang="en-US" dirty="0" smtClean="0"/>
              <a:t>執行</a:t>
            </a:r>
            <a:r>
              <a:rPr lang="zh-TW" altLang="en-US" dirty="0"/>
              <a:t>條件：條件成立進入執行，否則結束迴圈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範例</a:t>
            </a:r>
            <a:r>
              <a:rPr lang="zh-TW" altLang="en-US" dirty="0"/>
              <a:t>：</a:t>
            </a:r>
          </a:p>
          <a:p>
            <a:endParaRPr lang="zh-TW" altLang="en-US" dirty="0"/>
          </a:p>
        </p:txBody>
      </p:sp>
      <p:sp>
        <p:nvSpPr>
          <p:cNvPr id="15" name="圓角矩形 14"/>
          <p:cNvSpPr/>
          <p:nvPr/>
        </p:nvSpPr>
        <p:spPr>
          <a:xfrm>
            <a:off x="7930608" y="1073912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7923871" y="5649186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17" name="菱形 16"/>
          <p:cNvSpPr/>
          <p:nvPr/>
        </p:nvSpPr>
        <p:spPr>
          <a:xfrm>
            <a:off x="7285956" y="3783028"/>
            <a:ext cx="2432304" cy="863966"/>
          </a:xfrm>
          <a:prstGeom prst="diamond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再次執行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的條件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8" name="肘形接點 17"/>
          <p:cNvCxnSpPr>
            <a:stCxn id="17" idx="3"/>
          </p:cNvCxnSpPr>
          <p:nvPr/>
        </p:nvCxnSpPr>
        <p:spPr>
          <a:xfrm flipV="1">
            <a:off x="9718260" y="1927374"/>
            <a:ext cx="1091980" cy="2287637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9844033" y="3833337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423241" y="4679119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602948" y="2388660"/>
            <a:ext cx="1798320" cy="75875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至少做一次的事</a:t>
            </a:r>
          </a:p>
        </p:txBody>
      </p:sp>
      <p:cxnSp>
        <p:nvCxnSpPr>
          <p:cNvPr id="22" name="直線單箭頭接點 21"/>
          <p:cNvCxnSpPr/>
          <p:nvPr/>
        </p:nvCxnSpPr>
        <p:spPr>
          <a:xfrm flipH="1">
            <a:off x="8502108" y="1927374"/>
            <a:ext cx="2308132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15" idx="2"/>
            <a:endCxn id="21" idx="0"/>
          </p:cNvCxnSpPr>
          <p:nvPr/>
        </p:nvCxnSpPr>
        <p:spPr>
          <a:xfrm>
            <a:off x="8502108" y="1466088"/>
            <a:ext cx="0" cy="92257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17" idx="2"/>
            <a:endCxn id="16" idx="0"/>
          </p:cNvCxnSpPr>
          <p:nvPr/>
        </p:nvCxnSpPr>
        <p:spPr>
          <a:xfrm flipH="1">
            <a:off x="8495371" y="4646994"/>
            <a:ext cx="6737" cy="100219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21" idx="2"/>
            <a:endCxn id="17" idx="0"/>
          </p:cNvCxnSpPr>
          <p:nvPr/>
        </p:nvCxnSpPr>
        <p:spPr>
          <a:xfrm>
            <a:off x="8502108" y="3147418"/>
            <a:ext cx="0" cy="63561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7814731" y="1701830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do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：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50" name="圖片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192" y="2117767"/>
            <a:ext cx="3010321" cy="1050694"/>
          </a:xfrm>
          <a:prstGeom prst="rect">
            <a:avLst/>
          </a:prstGeom>
        </p:spPr>
      </p:pic>
      <p:sp>
        <p:nvSpPr>
          <p:cNvPr id="51" name="文字方塊 50"/>
          <p:cNvSpPr txBox="1"/>
          <p:nvPr/>
        </p:nvSpPr>
        <p:spPr>
          <a:xfrm>
            <a:off x="7177377" y="3517320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while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：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58" name="圖片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613" y="4528965"/>
            <a:ext cx="3486150" cy="1238250"/>
          </a:xfrm>
          <a:prstGeom prst="rect">
            <a:avLst/>
          </a:prstGeom>
        </p:spPr>
      </p:pic>
      <p:sp>
        <p:nvSpPr>
          <p:cNvPr id="25" name="文字方塊 24"/>
          <p:cNvSpPr txBox="1"/>
          <p:nvPr/>
        </p:nvSpPr>
        <p:spPr>
          <a:xfrm>
            <a:off x="7687673" y="6307640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do-while</a:t>
            </a:r>
            <a:r>
              <a:rPr lang="zh-TW" altLang="en-US" b="1" dirty="0" smtClean="0">
                <a:solidFill>
                  <a:srgbClr val="FF0000"/>
                </a:solidFill>
              </a:rPr>
              <a:t>迴圈的流程圖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32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再來一次星星</a:t>
            </a:r>
            <a:r>
              <a:rPr lang="zh-TW" altLang="en-US" dirty="0" smtClean="0"/>
              <a:t>大挑戰！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77334" y="2160589"/>
            <a:ext cx="6167363" cy="3880773"/>
          </a:xfrm>
        </p:spPr>
        <p:txBody>
          <a:bodyPr/>
          <a:lstStyle/>
          <a:p>
            <a:r>
              <a:rPr lang="zh-TW" altLang="en-US" dirty="0" smtClean="0"/>
              <a:t>把前面練做過的星星練習拿出來</a:t>
            </a:r>
            <a:r>
              <a:rPr lang="zh-TW" altLang="en-US" b="1" dirty="0" smtClean="0">
                <a:solidFill>
                  <a:srgbClr val="0070C0"/>
                </a:solidFill>
              </a:rPr>
              <a:t>改用</a:t>
            </a:r>
            <a:r>
              <a:rPr lang="en-US" altLang="zh-TW" b="1" dirty="0" smtClean="0">
                <a:solidFill>
                  <a:srgbClr val="0070C0"/>
                </a:solidFill>
              </a:rPr>
              <a:t>while</a:t>
            </a:r>
            <a:r>
              <a:rPr lang="zh-TW" altLang="en-US" b="1" dirty="0" smtClean="0">
                <a:solidFill>
                  <a:srgbClr val="0070C0"/>
                </a:solidFill>
              </a:rPr>
              <a:t>迴圈</a:t>
            </a:r>
            <a:r>
              <a:rPr lang="zh-TW" altLang="en-US" dirty="0" smtClean="0"/>
              <a:t>做看看。</a:t>
            </a:r>
            <a:endParaRPr lang="en-US" altLang="zh-TW" dirty="0" smtClean="0"/>
          </a:p>
          <a:p>
            <a:r>
              <a:rPr lang="zh-TW" altLang="en-US" dirty="0" smtClean="0"/>
              <a:t>題目：輸入</a:t>
            </a:r>
            <a:r>
              <a:rPr lang="zh-TW" altLang="en-US" dirty="0"/>
              <a:t>整數</a:t>
            </a:r>
            <a:r>
              <a:rPr lang="en-US" altLang="zh-TW" dirty="0"/>
              <a:t>N</a:t>
            </a:r>
            <a:r>
              <a:rPr lang="zh-TW" altLang="en-US" dirty="0"/>
              <a:t>，程式顯示</a:t>
            </a:r>
            <a:r>
              <a:rPr lang="en-US" altLang="zh-TW" dirty="0"/>
              <a:t>N</a:t>
            </a:r>
            <a:r>
              <a:rPr lang="zh-TW" altLang="en-US" dirty="0"/>
              <a:t>個*</a:t>
            </a:r>
            <a:r>
              <a:rPr lang="zh-TW" altLang="en-US" dirty="0" smtClean="0"/>
              <a:t>號，</a:t>
            </a:r>
            <a:r>
              <a:rPr lang="zh-TW" altLang="en-US" b="1" dirty="0" smtClean="0">
                <a:solidFill>
                  <a:srgbClr val="FF0000"/>
                </a:solidFill>
              </a:rPr>
              <a:t>如果輸入</a:t>
            </a:r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r>
              <a:rPr lang="zh-TW" altLang="en-US" b="1" dirty="0" smtClean="0">
                <a:solidFill>
                  <a:srgbClr val="FF0000"/>
                </a:solidFill>
              </a:rPr>
              <a:t>就結束程式！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7048626" y="3184871"/>
            <a:ext cx="4908613" cy="2987040"/>
            <a:chOff x="8833104" y="502920"/>
            <a:chExt cx="2587752" cy="1427480"/>
          </a:xfrm>
        </p:grpSpPr>
        <p:sp>
          <p:nvSpPr>
            <p:cNvPr id="7" name="圓角矩形 6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FF0000"/>
                  </a:solidFill>
                </a:rPr>
                <a:t>0</a:t>
              </a:r>
            </a:p>
            <a:p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9" name="梯形 8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" name="文字方塊 9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Example05_14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25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範例三參考程式碼</a:t>
            </a:r>
            <a:r>
              <a:rPr lang="en-US" altLang="zh-TW" dirty="0" smtClean="0"/>
              <a:t>(do-while &amp; while</a:t>
            </a:r>
            <a:r>
              <a:rPr lang="zh-TW" altLang="en-US" dirty="0" smtClean="0"/>
              <a:t>版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65401"/>
            <a:ext cx="5715000" cy="46291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166" y="2065401"/>
            <a:ext cx="467677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17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三參考程式碼</a:t>
            </a:r>
            <a:r>
              <a:rPr lang="en-US" altLang="zh-TW" dirty="0" smtClean="0"/>
              <a:t>(while &amp; while</a:t>
            </a:r>
            <a:r>
              <a:rPr lang="zh-TW" altLang="en-US" dirty="0" smtClean="0"/>
              <a:t>版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15" y="2045017"/>
            <a:ext cx="6191250" cy="46577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5614" y="2045017"/>
            <a:ext cx="4676775" cy="30861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16000" y="3997958"/>
            <a:ext cx="4277360" cy="16205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43855" y="2957509"/>
            <a:ext cx="2202545" cy="4714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582055" y="2372036"/>
            <a:ext cx="959977" cy="4351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497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迴圈地獄</a:t>
            </a:r>
            <a:r>
              <a:rPr lang="zh-TW" altLang="en-US" dirty="0" smtClean="0"/>
              <a:t>第一層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for</a:t>
            </a:r>
            <a:r>
              <a:rPr lang="zh-TW" altLang="en-US" dirty="0" smtClean="0"/>
              <a:t>迴</a:t>
            </a:r>
            <a:r>
              <a:rPr lang="zh-TW" altLang="en-US" dirty="0"/>
              <a:t>圈</a:t>
            </a:r>
            <a:r>
              <a:rPr lang="en-US" altLang="zh-TW" dirty="0" smtClean="0"/>
              <a:t>----</a:t>
            </a:r>
            <a:r>
              <a:rPr lang="zh-TW" altLang="en-US" dirty="0" smtClean="0">
                <a:solidFill>
                  <a:srgbClr val="FF0000"/>
                </a:solidFill>
              </a:rPr>
              <a:t>固定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可預測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r>
              <a:rPr lang="zh-TW" altLang="en-US" dirty="0" smtClean="0">
                <a:solidFill>
                  <a:srgbClr val="FF0000"/>
                </a:solidFill>
              </a:rPr>
              <a:t>次數</a:t>
            </a:r>
            <a:r>
              <a:rPr lang="zh-TW" altLang="en-US" dirty="0">
                <a:solidFill>
                  <a:srgbClr val="FF0000"/>
                </a:solidFill>
              </a:rPr>
              <a:t>的迴圈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最重要的往往就是最難的。</a:t>
            </a:r>
            <a:endParaRPr lang="en-US" altLang="zh-TW" dirty="0" smtClean="0"/>
          </a:p>
          <a:p>
            <a:r>
              <a:rPr lang="zh-TW" altLang="en-US" dirty="0"/>
              <a:t>最難</a:t>
            </a:r>
            <a:r>
              <a:rPr lang="zh-TW" altLang="en-US" dirty="0" smtClean="0"/>
              <a:t>的常常也可以很簡單！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99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範例三參考程式碼</a:t>
            </a:r>
            <a:r>
              <a:rPr lang="en-US" altLang="zh-TW" dirty="0"/>
              <a:t>(do-while &amp; </a:t>
            </a:r>
            <a:r>
              <a:rPr lang="en-US" altLang="zh-TW" dirty="0" smtClean="0"/>
              <a:t>for</a:t>
            </a:r>
            <a:r>
              <a:rPr lang="zh-TW" altLang="en-US" dirty="0" smtClean="0"/>
              <a:t>版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3" y="2160589"/>
            <a:ext cx="54483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終極密碼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248643" cy="3880773"/>
          </a:xfrm>
        </p:spPr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1~100</a:t>
            </a:r>
            <a:r>
              <a:rPr lang="zh-TW" altLang="en-US" dirty="0" smtClean="0"/>
              <a:t>的數字間猜一個數字，每次都會告訴你大一點還是小一點，直到猜中！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1~100</a:t>
            </a:r>
            <a:r>
              <a:rPr lang="zh-TW" altLang="en-US" dirty="0" smtClean="0"/>
              <a:t>的整數，範圍會縮小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：亂數產生目標數字。用</a:t>
            </a:r>
            <a:r>
              <a:rPr lang="en-US" altLang="zh-TW" dirty="0" smtClean="0"/>
              <a:t>while</a:t>
            </a:r>
            <a:r>
              <a:rPr lang="zh-TW" altLang="en-US" dirty="0" smtClean="0"/>
              <a:t>或</a:t>
            </a:r>
            <a:r>
              <a:rPr lang="en-US" altLang="zh-TW" dirty="0" smtClean="0"/>
              <a:t>do-while</a:t>
            </a:r>
            <a:r>
              <a:rPr lang="zh-TW" altLang="en-US" dirty="0" smtClean="0"/>
              <a:t>迴圈，並檢查是大於還是小於目標，若是等於就是猜中了，結束程式。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輸出：告知大一點還是小一點，並顯示最新範圍，直到猜中。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</a:t>
            </a:r>
            <a:r>
              <a:rPr lang="zh-TW" altLang="en-US" dirty="0"/>
              <a:t>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Math.random</a:t>
            </a:r>
            <a:r>
              <a:rPr lang="en-US" altLang="zh-TW" dirty="0" smtClean="0"/>
              <a:t>()</a:t>
            </a:r>
            <a:r>
              <a:rPr lang="zh-TW" altLang="en-US" dirty="0" smtClean="0"/>
              <a:t>會隨機產生</a:t>
            </a:r>
            <a:r>
              <a:rPr lang="en-US" altLang="zh-TW" dirty="0" smtClean="0"/>
              <a:t>0.0~0.999999....</a:t>
            </a:r>
            <a:r>
              <a:rPr lang="zh-TW" altLang="en-US" dirty="0" smtClean="0"/>
              <a:t>的</a:t>
            </a:r>
            <a:r>
              <a:rPr lang="en-US" altLang="zh-TW" dirty="0" smtClean="0"/>
              <a:t>double</a:t>
            </a:r>
            <a:r>
              <a:rPr lang="zh-TW" altLang="en-US" dirty="0" smtClean="0"/>
              <a:t>數</a:t>
            </a:r>
            <a:endParaRPr lang="en-US" altLang="zh-TW" dirty="0"/>
          </a:p>
          <a:p>
            <a:endParaRPr lang="zh-TW" altLang="en-US" dirty="0"/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099426" y="3149600"/>
            <a:ext cx="4908613" cy="3327111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N(1~100)=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50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大一點！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N(51~100)=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80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小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一點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!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N(51~79)=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66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爆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！炸彈是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66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。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==============================</a:t>
              </a:r>
              <a:endParaRPr lang="en-US" altLang="zh-TW" dirty="0" smtClean="0">
                <a:solidFill>
                  <a:srgbClr val="FF0000"/>
                </a:solidFill>
              </a:endParaRPr>
            </a:p>
            <a:p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Example05_15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36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練習十二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找出</a:t>
            </a:r>
            <a:r>
              <a:rPr lang="zh-TW" altLang="en-US" dirty="0" smtClean="0"/>
              <a:t>所有質因數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737414" cy="3880773"/>
          </a:xfrm>
        </p:spPr>
        <p:txBody>
          <a:bodyPr/>
          <a:lstStyle/>
          <a:p>
            <a:r>
              <a:rPr lang="zh-TW" altLang="en-US" dirty="0"/>
              <a:t>輸入一個整數</a:t>
            </a:r>
            <a:r>
              <a:rPr lang="en-US" altLang="zh-TW" dirty="0"/>
              <a:t>N</a:t>
            </a:r>
            <a:r>
              <a:rPr lang="zh-TW" altLang="en-US" dirty="0"/>
              <a:t>，</a:t>
            </a:r>
            <a:r>
              <a:rPr lang="zh-TW" altLang="en-US" dirty="0" smtClean="0"/>
              <a:t>輸出</a:t>
            </a:r>
            <a:r>
              <a:rPr lang="en-US" altLang="zh-TW" dirty="0" smtClean="0"/>
              <a:t>N</a:t>
            </a:r>
            <a:r>
              <a:rPr lang="zh-TW" altLang="en-US" dirty="0"/>
              <a:t>的</a:t>
            </a:r>
            <a:r>
              <a:rPr lang="zh-TW" altLang="en-US" dirty="0" smtClean="0"/>
              <a:t>所有質因數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因數</a:t>
            </a:r>
            <a:r>
              <a:rPr lang="zh-TW" altLang="en-US" b="1" dirty="0">
                <a:solidFill>
                  <a:srgbClr val="FF0000"/>
                </a:solidFill>
              </a:rPr>
              <a:t>定義</a:t>
            </a:r>
            <a:r>
              <a:rPr lang="zh-TW" altLang="en-US" b="1" dirty="0" smtClean="0">
                <a:solidFill>
                  <a:srgbClr val="FF0000"/>
                </a:solidFill>
              </a:rPr>
              <a:t>：可以把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整除的質數即為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的質因數。</a:t>
            </a:r>
            <a:endParaRPr lang="zh-TW" altLang="en-US" b="1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用</a:t>
            </a:r>
            <a:r>
              <a:rPr lang="en-US" altLang="zh-TW" dirty="0" smtClean="0"/>
              <a:t>for</a:t>
            </a:r>
            <a:r>
              <a:rPr lang="zh-TW" altLang="en-US" dirty="0"/>
              <a:t>迴</a:t>
            </a:r>
            <a:r>
              <a:rPr lang="zh-TW" altLang="en-US" dirty="0" smtClean="0"/>
              <a:t>圈</a:t>
            </a:r>
            <a:r>
              <a:rPr lang="en-US" altLang="zh-TW" dirty="0" smtClean="0"/>
              <a:t>+do-while</a:t>
            </a:r>
            <a:r>
              <a:rPr lang="zh-TW" altLang="en-US" dirty="0" smtClean="0"/>
              <a:t>迴圈，</a:t>
            </a:r>
            <a:r>
              <a:rPr lang="zh-TW" altLang="en-US" dirty="0"/>
              <a:t>用</a:t>
            </a:r>
            <a:r>
              <a:rPr lang="en-US" altLang="zh-TW" dirty="0"/>
              <a:t>mod(%)</a:t>
            </a:r>
            <a:r>
              <a:rPr lang="zh-TW" altLang="en-US" dirty="0"/>
              <a:t>去試驗是否</a:t>
            </a:r>
            <a:r>
              <a:rPr lang="zh-TW" altLang="en-US" dirty="0" smtClean="0"/>
              <a:t>為質因數</a:t>
            </a:r>
            <a:endParaRPr lang="en-US" altLang="zh-TW" dirty="0"/>
          </a:p>
          <a:p>
            <a:pPr lvl="1"/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的所有因數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b="1" dirty="0">
                <a:solidFill>
                  <a:srgbClr val="FF0000"/>
                </a:solidFill>
              </a:rPr>
              <a:t>用同一個質數去除，除到不能除為止</a:t>
            </a:r>
            <a:r>
              <a:rPr lang="zh-TW" altLang="en-US" b="1" dirty="0" smtClean="0">
                <a:solidFill>
                  <a:srgbClr val="FF0000"/>
                </a:solidFill>
              </a:rPr>
              <a:t>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還可以</a:t>
            </a:r>
            <a:r>
              <a:rPr lang="zh-TW" altLang="en-US" b="1" dirty="0">
                <a:solidFill>
                  <a:srgbClr val="FF0000"/>
                </a:solidFill>
              </a:rPr>
              <a:t>改進到不重覆顯示！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6588197" y="3429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的質因數有：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2,5,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24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24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</a:t>
              </a:r>
              <a:r>
                <a:rPr lang="zh-TW" altLang="en-US" dirty="0">
                  <a:solidFill>
                    <a:schemeClr val="tx1"/>
                  </a:solidFill>
                </a:rPr>
                <a:t>質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因數</a:t>
              </a:r>
              <a:r>
                <a:rPr lang="zh-TW" altLang="en-US" dirty="0">
                  <a:solidFill>
                    <a:schemeClr val="tx1"/>
                  </a:solidFill>
                </a:rPr>
                <a:t>有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2,2,2,3,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N=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6588198" y="62174"/>
            <a:ext cx="4908613" cy="3332480"/>
            <a:chOff x="8833104" y="502920"/>
            <a:chExt cx="2587752" cy="1427480"/>
          </a:xfrm>
        </p:grpSpPr>
        <p:sp>
          <p:nvSpPr>
            <p:cNvPr id="10" name="圓角矩形 9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的因數有：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1,2,5,10,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24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24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</a:t>
              </a:r>
              <a:r>
                <a:rPr lang="zh-TW" altLang="en-US" dirty="0">
                  <a:solidFill>
                    <a:schemeClr val="tx1"/>
                  </a:solidFill>
                </a:rPr>
                <a:t>因數有：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1,2,3,4,6,8,12,24,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N=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梯形 11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文字方塊 12"/>
          <p:cNvSpPr txBox="1"/>
          <p:nvPr/>
        </p:nvSpPr>
        <p:spPr>
          <a:xfrm>
            <a:off x="677334" y="59022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Example05_16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8" name="向右箭號 7"/>
          <p:cNvSpPr/>
          <p:nvPr/>
        </p:nvSpPr>
        <p:spPr>
          <a:xfrm rot="5400000">
            <a:off x="7597627" y="2554980"/>
            <a:ext cx="648870" cy="104408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183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break</a:t>
            </a:r>
            <a:r>
              <a:rPr lang="zh-TW" altLang="en-US" dirty="0" smtClean="0"/>
              <a:t>與</a:t>
            </a:r>
            <a:r>
              <a:rPr lang="en-US" altLang="zh-TW" dirty="0" smtClean="0"/>
              <a:t>continue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跳出與重來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197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break</a:t>
            </a:r>
            <a:r>
              <a:rPr lang="zh-TW" altLang="en-US" dirty="0" smtClean="0"/>
              <a:t>中斷，停止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735430" cy="3880773"/>
          </a:xfrm>
        </p:spPr>
        <p:txBody>
          <a:bodyPr/>
          <a:lstStyle/>
          <a:p>
            <a:r>
              <a:rPr lang="en-US" altLang="zh-TW" dirty="0" smtClean="0"/>
              <a:t>break</a:t>
            </a:r>
            <a:r>
              <a:rPr lang="zh-TW" altLang="en-US" dirty="0" smtClean="0"/>
              <a:t>的指令是停止目前迴圈</a:t>
            </a:r>
            <a:r>
              <a:rPr lang="en-US" altLang="zh-TW" dirty="0" smtClean="0"/>
              <a:t>(</a:t>
            </a:r>
            <a:r>
              <a:rPr lang="zh-TW" altLang="en-US" dirty="0" smtClean="0"/>
              <a:t>包含</a:t>
            </a:r>
            <a:r>
              <a:rPr lang="en-US" altLang="zh-TW" dirty="0" err="1" smtClean="0"/>
              <a:t>for,while</a:t>
            </a:r>
            <a:r>
              <a:rPr lang="zh-TW" altLang="en-US" dirty="0" smtClean="0"/>
              <a:t>迴圈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迴圈或是</a:t>
            </a:r>
            <a:r>
              <a:rPr lang="en-US" altLang="zh-TW" dirty="0" smtClean="0"/>
              <a:t>while</a:t>
            </a:r>
            <a:r>
              <a:rPr lang="zh-TW" altLang="en-US" dirty="0" smtClean="0"/>
              <a:t>迴圈中，只要執行到</a:t>
            </a:r>
            <a:r>
              <a:rPr lang="en-US" altLang="zh-TW" dirty="0" smtClean="0"/>
              <a:t>break</a:t>
            </a:r>
            <a:r>
              <a:rPr lang="zh-TW" altLang="en-US" dirty="0" smtClean="0"/>
              <a:t>指令，就會強制立即結束目前迴圈，如右圖的流程圖。</a:t>
            </a:r>
            <a:endParaRPr lang="en-US" altLang="zh-TW" dirty="0" smtClean="0"/>
          </a:p>
          <a:p>
            <a:r>
              <a:rPr lang="zh-TW" altLang="en-US" dirty="0" smtClean="0"/>
              <a:t>通常會用</a:t>
            </a:r>
            <a:r>
              <a:rPr lang="zh-TW" altLang="en-US" dirty="0"/>
              <a:t>在迴圈中做特殊狀況</a:t>
            </a:r>
            <a:r>
              <a:rPr lang="zh-TW" altLang="en-US" dirty="0" smtClean="0"/>
              <a:t>檢測。</a:t>
            </a:r>
            <a:endParaRPr lang="zh-TW" altLang="en-US" dirty="0"/>
          </a:p>
        </p:txBody>
      </p:sp>
      <p:sp>
        <p:nvSpPr>
          <p:cNvPr id="41" name="圓角矩形 40"/>
          <p:cNvSpPr/>
          <p:nvPr/>
        </p:nvSpPr>
        <p:spPr>
          <a:xfrm>
            <a:off x="6370894" y="1256986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迴圈開始</a:t>
            </a:r>
          </a:p>
        </p:txBody>
      </p:sp>
      <p:cxnSp>
        <p:nvCxnSpPr>
          <p:cNvPr id="42" name="直線單箭頭接點 41"/>
          <p:cNvCxnSpPr>
            <a:stCxn id="41" idx="2"/>
            <a:endCxn id="52" idx="0"/>
          </p:cNvCxnSpPr>
          <p:nvPr/>
        </p:nvCxnSpPr>
        <p:spPr>
          <a:xfrm>
            <a:off x="6942394" y="1649162"/>
            <a:ext cx="0" cy="36506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stCxn id="46" idx="2"/>
            <a:endCxn id="45" idx="0"/>
          </p:cNvCxnSpPr>
          <p:nvPr/>
        </p:nvCxnSpPr>
        <p:spPr>
          <a:xfrm>
            <a:off x="6942393" y="5360556"/>
            <a:ext cx="1" cy="65006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圓角矩形 44"/>
          <p:cNvSpPr/>
          <p:nvPr/>
        </p:nvSpPr>
        <p:spPr>
          <a:xfrm>
            <a:off x="6370894" y="6010620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迴圈結束</a:t>
            </a:r>
          </a:p>
        </p:txBody>
      </p:sp>
      <p:sp>
        <p:nvSpPr>
          <p:cNvPr id="46" name="菱形 45"/>
          <p:cNvSpPr/>
          <p:nvPr/>
        </p:nvSpPr>
        <p:spPr>
          <a:xfrm>
            <a:off x="5928458" y="4496590"/>
            <a:ext cx="2027870" cy="863966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執行條件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47" name="肘形接點 46"/>
          <p:cNvCxnSpPr>
            <a:stCxn id="57" idx="3"/>
            <a:endCxn id="45" idx="3"/>
          </p:cNvCxnSpPr>
          <p:nvPr/>
        </p:nvCxnSpPr>
        <p:spPr>
          <a:xfrm flipH="1">
            <a:off x="7513894" y="3983368"/>
            <a:ext cx="3212942" cy="2223340"/>
          </a:xfrm>
          <a:prstGeom prst="bentConnector3">
            <a:avLst>
              <a:gd name="adj1" fmla="val -1423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8158546" y="4544846"/>
            <a:ext cx="535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True</a:t>
            </a:r>
            <a:endParaRPr lang="zh-TW" altLang="en-US" sz="14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9083301" y="3220084"/>
            <a:ext cx="6719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False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9229911" y="4684139"/>
            <a:ext cx="980067" cy="55159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程式區塊</a:t>
            </a:r>
            <a:r>
              <a:rPr lang="en-US" altLang="zh-TW" sz="1400" dirty="0" smtClean="0">
                <a:solidFill>
                  <a:schemeClr val="tx1"/>
                </a:solidFill>
              </a:rPr>
              <a:t>(1)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51" name="直線單箭頭接點 50"/>
          <p:cNvCxnSpPr>
            <a:stCxn id="46" idx="3"/>
            <a:endCxn id="50" idx="1"/>
          </p:cNvCxnSpPr>
          <p:nvPr/>
        </p:nvCxnSpPr>
        <p:spPr>
          <a:xfrm>
            <a:off x="7956328" y="4928573"/>
            <a:ext cx="1273583" cy="3136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6298088" y="2014223"/>
            <a:ext cx="1288611" cy="44621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初始設定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53" name="直線單箭頭接點 52"/>
          <p:cNvCxnSpPr>
            <a:stCxn id="52" idx="2"/>
            <a:endCxn id="46" idx="0"/>
          </p:cNvCxnSpPr>
          <p:nvPr/>
        </p:nvCxnSpPr>
        <p:spPr>
          <a:xfrm flipH="1">
            <a:off x="6942393" y="2460439"/>
            <a:ext cx="1" cy="203615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7496900" y="2580636"/>
            <a:ext cx="854489" cy="52257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每次都要做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55" name="直線單箭頭接點 54"/>
          <p:cNvCxnSpPr>
            <a:stCxn id="54" idx="1"/>
          </p:cNvCxnSpPr>
          <p:nvPr/>
        </p:nvCxnSpPr>
        <p:spPr>
          <a:xfrm flipH="1">
            <a:off x="6954456" y="2841924"/>
            <a:ext cx="54244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弧形 55"/>
          <p:cNvSpPr/>
          <p:nvPr/>
        </p:nvSpPr>
        <p:spPr>
          <a:xfrm>
            <a:off x="7478548" y="3004200"/>
            <a:ext cx="1822038" cy="1832996"/>
          </a:xfrm>
          <a:prstGeom prst="arc">
            <a:avLst>
              <a:gd name="adj1" fmla="val 10829773"/>
              <a:gd name="adj2" fmla="val 10259038"/>
            </a:avLst>
          </a:prstGeom>
          <a:ln w="381000">
            <a:solidFill>
              <a:srgbClr val="F84ADB">
                <a:alpha val="27843"/>
              </a:srgb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菱形 56"/>
          <p:cNvSpPr/>
          <p:nvPr/>
        </p:nvSpPr>
        <p:spPr>
          <a:xfrm>
            <a:off x="8713051" y="3657693"/>
            <a:ext cx="2013785" cy="651349"/>
          </a:xfrm>
          <a:prstGeom prst="diamond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344613" algn="l"/>
              </a:tabLst>
            </a:pPr>
            <a:r>
              <a:rPr lang="zh-TW" altLang="en-US" sz="1400" dirty="0" smtClean="0">
                <a:solidFill>
                  <a:schemeClr val="tx1"/>
                </a:solidFill>
              </a:rPr>
              <a:t>符合某種條件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58" name="直線單箭頭接點 57"/>
          <p:cNvCxnSpPr>
            <a:stCxn id="50" idx="0"/>
            <a:endCxn id="57" idx="2"/>
          </p:cNvCxnSpPr>
          <p:nvPr/>
        </p:nvCxnSpPr>
        <p:spPr>
          <a:xfrm flipH="1" flipV="1">
            <a:off x="9719944" y="4309042"/>
            <a:ext cx="1" cy="37509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9229909" y="2561967"/>
            <a:ext cx="980067" cy="55159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程式區塊</a:t>
            </a:r>
            <a:r>
              <a:rPr lang="en-US" altLang="zh-TW" sz="1400" dirty="0" smtClean="0">
                <a:solidFill>
                  <a:schemeClr val="tx1"/>
                </a:solidFill>
              </a:rPr>
              <a:t>(2)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60" name="直線單箭頭接點 59"/>
          <p:cNvCxnSpPr>
            <a:stCxn id="57" idx="0"/>
            <a:endCxn id="59" idx="2"/>
          </p:cNvCxnSpPr>
          <p:nvPr/>
        </p:nvCxnSpPr>
        <p:spPr>
          <a:xfrm flipH="1" flipV="1">
            <a:off x="9719943" y="3113563"/>
            <a:ext cx="1" cy="54413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59" idx="1"/>
            <a:endCxn id="54" idx="3"/>
          </p:cNvCxnSpPr>
          <p:nvPr/>
        </p:nvCxnSpPr>
        <p:spPr>
          <a:xfrm flipH="1">
            <a:off x="8351389" y="2837765"/>
            <a:ext cx="878520" cy="415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/>
          <p:cNvSpPr txBox="1"/>
          <p:nvPr/>
        </p:nvSpPr>
        <p:spPr>
          <a:xfrm>
            <a:off x="10354567" y="4065288"/>
            <a:ext cx="6172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True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12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continue</a:t>
            </a:r>
            <a:r>
              <a:rPr lang="zh-TW" altLang="en-US" dirty="0" smtClean="0"/>
              <a:t>繼續、重來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998769" cy="3880773"/>
          </a:xfrm>
        </p:spPr>
        <p:txBody>
          <a:bodyPr/>
          <a:lstStyle/>
          <a:p>
            <a:r>
              <a:rPr lang="en-US" altLang="zh-TW" dirty="0"/>
              <a:t>continue</a:t>
            </a:r>
            <a:r>
              <a:rPr lang="zh-TW" altLang="en-US" dirty="0" smtClean="0"/>
              <a:t>的</a:t>
            </a:r>
            <a:r>
              <a:rPr lang="zh-TW" altLang="en-US" dirty="0"/>
              <a:t>指令是停止目前迴圈</a:t>
            </a:r>
            <a:r>
              <a:rPr lang="en-US" altLang="zh-TW" dirty="0"/>
              <a:t>(</a:t>
            </a:r>
            <a:r>
              <a:rPr lang="zh-TW" altLang="en-US" dirty="0"/>
              <a:t>包含</a:t>
            </a:r>
            <a:r>
              <a:rPr lang="en-US" altLang="zh-TW" dirty="0" err="1"/>
              <a:t>for,while</a:t>
            </a:r>
            <a:r>
              <a:rPr lang="zh-TW" altLang="en-US" dirty="0"/>
              <a:t>迴圈</a:t>
            </a:r>
            <a:r>
              <a:rPr lang="en-US" altLang="zh-TW" dirty="0" smtClean="0"/>
              <a:t>)</a:t>
            </a:r>
            <a:r>
              <a:rPr lang="zh-TW" altLang="en-US" dirty="0" smtClean="0"/>
              <a:t>未完成工作，直接</a:t>
            </a:r>
            <a:r>
              <a:rPr lang="zh-TW" altLang="en-US" b="1" dirty="0" smtClean="0">
                <a:solidFill>
                  <a:srgbClr val="C00000"/>
                </a:solidFill>
              </a:rPr>
              <a:t>換下一筆資料</a:t>
            </a:r>
            <a:r>
              <a:rPr lang="zh-TW" altLang="en-US" dirty="0" smtClean="0"/>
              <a:t>重來一次。</a:t>
            </a:r>
            <a:endParaRPr lang="en-US" altLang="zh-TW" dirty="0"/>
          </a:p>
          <a:p>
            <a:r>
              <a:rPr lang="zh-TW" altLang="en-US" dirty="0"/>
              <a:t>在</a:t>
            </a:r>
            <a:r>
              <a:rPr lang="en-US" altLang="zh-TW" dirty="0"/>
              <a:t>for</a:t>
            </a:r>
            <a:r>
              <a:rPr lang="zh-TW" altLang="en-US" dirty="0"/>
              <a:t>迴圈或是</a:t>
            </a:r>
            <a:r>
              <a:rPr lang="en-US" altLang="zh-TW" dirty="0"/>
              <a:t>while</a:t>
            </a:r>
            <a:r>
              <a:rPr lang="zh-TW" altLang="en-US" dirty="0"/>
              <a:t>迴圈中，只要執行</a:t>
            </a:r>
            <a:r>
              <a:rPr lang="zh-TW" altLang="en-US" dirty="0" smtClean="0"/>
              <a:t>到</a:t>
            </a:r>
            <a:r>
              <a:rPr lang="en-US" altLang="zh-TW" dirty="0"/>
              <a:t>continue</a:t>
            </a:r>
            <a:r>
              <a:rPr lang="zh-TW" altLang="en-US" dirty="0" smtClean="0"/>
              <a:t>指令</a:t>
            </a:r>
            <a:r>
              <a:rPr lang="zh-TW" altLang="en-US" dirty="0"/>
              <a:t>，就會強制</a:t>
            </a:r>
            <a:r>
              <a:rPr lang="zh-TW" altLang="en-US" b="1" dirty="0" smtClean="0">
                <a:solidFill>
                  <a:srgbClr val="C00000"/>
                </a:solidFill>
              </a:rPr>
              <a:t>立即回到迴圈開頭</a:t>
            </a:r>
            <a:r>
              <a:rPr lang="zh-TW" altLang="en-US" dirty="0" smtClean="0"/>
              <a:t>，</a:t>
            </a:r>
            <a:r>
              <a:rPr lang="zh-TW" altLang="en-US" dirty="0"/>
              <a:t>如右圖的流程圖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>
                <a:solidFill>
                  <a:srgbClr val="C00000"/>
                </a:solidFill>
              </a:rPr>
              <a:t>有部分迴圈中程式碼被跳過</a:t>
            </a:r>
            <a:r>
              <a:rPr lang="zh-TW" altLang="en-US" dirty="0" smtClean="0"/>
              <a:t>，如右程式區塊</a:t>
            </a:r>
            <a:r>
              <a:rPr lang="en-US" altLang="zh-TW" dirty="0" smtClean="0"/>
              <a:t>(2)</a:t>
            </a:r>
            <a:endParaRPr lang="en-US" altLang="zh-TW" dirty="0"/>
          </a:p>
          <a:p>
            <a:r>
              <a:rPr lang="zh-TW" altLang="en-US" dirty="0"/>
              <a:t>通常會用在迴圈中做特殊狀況檢測。</a:t>
            </a:r>
          </a:p>
          <a:p>
            <a:endParaRPr lang="zh-TW" altLang="en-US" dirty="0"/>
          </a:p>
        </p:txBody>
      </p:sp>
      <p:sp>
        <p:nvSpPr>
          <p:cNvPr id="22" name="圓角矩形 21"/>
          <p:cNvSpPr/>
          <p:nvPr/>
        </p:nvSpPr>
        <p:spPr>
          <a:xfrm>
            <a:off x="6773230" y="1147258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迴圈開始</a:t>
            </a:r>
          </a:p>
        </p:txBody>
      </p:sp>
      <p:cxnSp>
        <p:nvCxnSpPr>
          <p:cNvPr id="23" name="直線單箭頭接點 22"/>
          <p:cNvCxnSpPr>
            <a:stCxn id="22" idx="2"/>
            <a:endCxn id="32" idx="0"/>
          </p:cNvCxnSpPr>
          <p:nvPr/>
        </p:nvCxnSpPr>
        <p:spPr>
          <a:xfrm>
            <a:off x="7344730" y="1539434"/>
            <a:ext cx="0" cy="36506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26" idx="2"/>
            <a:endCxn id="25" idx="0"/>
          </p:cNvCxnSpPr>
          <p:nvPr/>
        </p:nvCxnSpPr>
        <p:spPr>
          <a:xfrm>
            <a:off x="7344729" y="5250828"/>
            <a:ext cx="1" cy="65006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圓角矩形 24"/>
          <p:cNvSpPr/>
          <p:nvPr/>
        </p:nvSpPr>
        <p:spPr>
          <a:xfrm>
            <a:off x="6773230" y="5900892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迴圈結束</a:t>
            </a:r>
          </a:p>
        </p:txBody>
      </p:sp>
      <p:sp>
        <p:nvSpPr>
          <p:cNvPr id="26" name="菱形 25"/>
          <p:cNvSpPr/>
          <p:nvPr/>
        </p:nvSpPr>
        <p:spPr>
          <a:xfrm>
            <a:off x="6330794" y="4386862"/>
            <a:ext cx="2027870" cy="863966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執行條件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27" name="肘形接點 26"/>
          <p:cNvCxnSpPr>
            <a:stCxn id="37" idx="3"/>
            <a:endCxn id="34" idx="0"/>
          </p:cNvCxnSpPr>
          <p:nvPr/>
        </p:nvCxnSpPr>
        <p:spPr>
          <a:xfrm flipH="1" flipV="1">
            <a:off x="8326481" y="2470908"/>
            <a:ext cx="2802691" cy="1402732"/>
          </a:xfrm>
          <a:prstGeom prst="bentConnector4">
            <a:avLst>
              <a:gd name="adj1" fmla="val -14029"/>
              <a:gd name="adj2" fmla="val 13454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8560882" y="4435118"/>
            <a:ext cx="535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True</a:t>
            </a:r>
            <a:endParaRPr lang="zh-TW" altLang="en-US" sz="14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9485637" y="3110356"/>
            <a:ext cx="6719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False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632247" y="4574411"/>
            <a:ext cx="980067" cy="55159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重複執行的工作</a:t>
            </a:r>
            <a:r>
              <a:rPr lang="en-US" altLang="zh-TW" sz="1400" dirty="0" smtClean="0">
                <a:solidFill>
                  <a:schemeClr val="tx1"/>
                </a:solidFill>
              </a:rPr>
              <a:t>(1)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31" name="直線單箭頭接點 30"/>
          <p:cNvCxnSpPr>
            <a:stCxn id="26" idx="3"/>
            <a:endCxn id="30" idx="1"/>
          </p:cNvCxnSpPr>
          <p:nvPr/>
        </p:nvCxnSpPr>
        <p:spPr>
          <a:xfrm>
            <a:off x="8358664" y="4818845"/>
            <a:ext cx="1273583" cy="3136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6700424" y="1904495"/>
            <a:ext cx="1288611" cy="44621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初始設定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33" name="直線單箭頭接點 32"/>
          <p:cNvCxnSpPr>
            <a:stCxn id="32" idx="2"/>
            <a:endCxn id="26" idx="0"/>
          </p:cNvCxnSpPr>
          <p:nvPr/>
        </p:nvCxnSpPr>
        <p:spPr>
          <a:xfrm flipH="1">
            <a:off x="7344729" y="2350711"/>
            <a:ext cx="1" cy="203615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7899236" y="2470908"/>
            <a:ext cx="854489" cy="52257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每次都要做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35" name="直線單箭頭接點 34"/>
          <p:cNvCxnSpPr>
            <a:stCxn id="34" idx="1"/>
          </p:cNvCxnSpPr>
          <p:nvPr/>
        </p:nvCxnSpPr>
        <p:spPr>
          <a:xfrm flipH="1">
            <a:off x="7356792" y="2732196"/>
            <a:ext cx="54244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弧形 35"/>
          <p:cNvSpPr/>
          <p:nvPr/>
        </p:nvSpPr>
        <p:spPr>
          <a:xfrm>
            <a:off x="7880884" y="2894472"/>
            <a:ext cx="1822038" cy="1832996"/>
          </a:xfrm>
          <a:prstGeom prst="arc">
            <a:avLst>
              <a:gd name="adj1" fmla="val 10829773"/>
              <a:gd name="adj2" fmla="val 10259038"/>
            </a:avLst>
          </a:prstGeom>
          <a:ln w="381000">
            <a:solidFill>
              <a:srgbClr val="F84ADB">
                <a:alpha val="27843"/>
              </a:srgb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菱形 36"/>
          <p:cNvSpPr/>
          <p:nvPr/>
        </p:nvSpPr>
        <p:spPr>
          <a:xfrm>
            <a:off x="9115387" y="3547965"/>
            <a:ext cx="2013785" cy="651349"/>
          </a:xfrm>
          <a:prstGeom prst="diamond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344613" algn="l"/>
              </a:tabLst>
            </a:pPr>
            <a:r>
              <a:rPr lang="zh-TW" altLang="en-US" sz="1400" dirty="0" smtClean="0">
                <a:solidFill>
                  <a:schemeClr val="tx1"/>
                </a:solidFill>
              </a:rPr>
              <a:t>符合某種條件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38" name="直線單箭頭接點 37"/>
          <p:cNvCxnSpPr>
            <a:stCxn id="30" idx="0"/>
            <a:endCxn id="37" idx="2"/>
          </p:cNvCxnSpPr>
          <p:nvPr/>
        </p:nvCxnSpPr>
        <p:spPr>
          <a:xfrm flipH="1" flipV="1">
            <a:off x="10122280" y="4199314"/>
            <a:ext cx="1" cy="37509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9632245" y="2452239"/>
            <a:ext cx="980067" cy="55159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重複執行的工作</a:t>
            </a:r>
            <a:r>
              <a:rPr lang="en-US" altLang="zh-TW" sz="1400" dirty="0" smtClean="0">
                <a:solidFill>
                  <a:schemeClr val="tx1"/>
                </a:solidFill>
              </a:rPr>
              <a:t>(2)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40" name="直線單箭頭接點 39"/>
          <p:cNvCxnSpPr>
            <a:stCxn id="37" idx="0"/>
            <a:endCxn id="39" idx="2"/>
          </p:cNvCxnSpPr>
          <p:nvPr/>
        </p:nvCxnSpPr>
        <p:spPr>
          <a:xfrm flipH="1" flipV="1">
            <a:off x="10122279" y="3003835"/>
            <a:ext cx="1" cy="54413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39" idx="1"/>
            <a:endCxn id="34" idx="3"/>
          </p:cNvCxnSpPr>
          <p:nvPr/>
        </p:nvCxnSpPr>
        <p:spPr>
          <a:xfrm flipH="1">
            <a:off x="8753725" y="2728037"/>
            <a:ext cx="878520" cy="415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10756903" y="3955560"/>
            <a:ext cx="6172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True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43" name="肘形接點 42"/>
          <p:cNvCxnSpPr/>
          <p:nvPr/>
        </p:nvCxnSpPr>
        <p:spPr>
          <a:xfrm rot="10800000" flipV="1">
            <a:off x="7530954" y="2476893"/>
            <a:ext cx="795526" cy="385753"/>
          </a:xfrm>
          <a:prstGeom prst="bentConnector3">
            <a:avLst>
              <a:gd name="adj1" fmla="val -172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44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最基本迴圈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for</a:t>
            </a:r>
            <a:r>
              <a:rPr lang="zh-TW" altLang="en-US" dirty="0" smtClean="0"/>
              <a:t>迴圈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for</a:t>
            </a:r>
            <a:r>
              <a:rPr lang="zh-TW" altLang="en-US" dirty="0" smtClean="0"/>
              <a:t>迴圈語法：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流程圖如右圖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初始設定：設定變數的初始</a:t>
            </a:r>
            <a:r>
              <a:rPr lang="zh-TW" altLang="en-US" dirty="0" smtClean="0"/>
              <a:t>值</a:t>
            </a:r>
            <a:endParaRPr lang="en-US" altLang="zh-TW" dirty="0" smtClean="0"/>
          </a:p>
          <a:p>
            <a:pPr lvl="1"/>
            <a:r>
              <a:rPr lang="zh-TW" altLang="en-US" dirty="0"/>
              <a:t>執行條件</a:t>
            </a:r>
            <a:r>
              <a:rPr lang="zh-TW" altLang="en-US" dirty="0" smtClean="0"/>
              <a:t>：條件成立進入執行，否則結束迴圈。</a:t>
            </a:r>
            <a:endParaRPr lang="en-US" altLang="zh-TW" dirty="0" smtClean="0"/>
          </a:p>
          <a:p>
            <a:pPr lvl="1"/>
            <a:r>
              <a:rPr lang="zh-TW" altLang="en-US" dirty="0"/>
              <a:t>每次都要做</a:t>
            </a:r>
            <a:r>
              <a:rPr lang="zh-TW" altLang="en-US" dirty="0" smtClean="0"/>
              <a:t>：常用於設定變數增減量</a:t>
            </a:r>
            <a:endParaRPr lang="en-US" altLang="zh-TW" dirty="0" smtClean="0"/>
          </a:p>
          <a:p>
            <a:r>
              <a:rPr lang="zh-TW" altLang="en-US" dirty="0" smtClean="0"/>
              <a:t>範例：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795" y="2265997"/>
            <a:ext cx="4202299" cy="888683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7495147" y="1147258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" name="直線單箭頭接點 6"/>
          <p:cNvCxnSpPr>
            <a:stCxn id="5" idx="2"/>
            <a:endCxn id="23" idx="0"/>
          </p:cNvCxnSpPr>
          <p:nvPr/>
        </p:nvCxnSpPr>
        <p:spPr>
          <a:xfrm>
            <a:off x="8066647" y="1539434"/>
            <a:ext cx="1" cy="68727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>
            <a:stCxn id="11" idx="2"/>
            <a:endCxn id="10" idx="0"/>
          </p:cNvCxnSpPr>
          <p:nvPr/>
        </p:nvCxnSpPr>
        <p:spPr>
          <a:xfrm>
            <a:off x="8066647" y="4399034"/>
            <a:ext cx="0" cy="69049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圓角矩形 9"/>
          <p:cNvSpPr/>
          <p:nvPr/>
        </p:nvSpPr>
        <p:spPr>
          <a:xfrm>
            <a:off x="7495147" y="5089530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11" name="菱形 10"/>
          <p:cNvSpPr/>
          <p:nvPr/>
        </p:nvSpPr>
        <p:spPr>
          <a:xfrm>
            <a:off x="6850495" y="3535068"/>
            <a:ext cx="2432304" cy="863966"/>
          </a:xfrm>
          <a:prstGeom prst="diamond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執行條件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2" name="肘形接點 11"/>
          <p:cNvCxnSpPr>
            <a:stCxn id="18" idx="0"/>
            <a:endCxn id="42" idx="3"/>
          </p:cNvCxnSpPr>
          <p:nvPr/>
        </p:nvCxnSpPr>
        <p:spPr>
          <a:xfrm rot="16200000" flipV="1">
            <a:off x="10205880" y="3092158"/>
            <a:ext cx="564607" cy="42642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9079046" y="3597719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024515" y="4462779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0065885" y="3587672"/>
            <a:ext cx="1271016" cy="75875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重複執行的工作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線單箭頭接點 18"/>
          <p:cNvCxnSpPr>
            <a:stCxn id="11" idx="3"/>
            <a:endCxn id="18" idx="1"/>
          </p:cNvCxnSpPr>
          <p:nvPr/>
        </p:nvCxnSpPr>
        <p:spPr>
          <a:xfrm>
            <a:off x="9282799" y="3967051"/>
            <a:ext cx="78308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7422342" y="2226712"/>
            <a:ext cx="1288611" cy="446216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初始設定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0" name="直線單箭頭接點 29"/>
          <p:cNvCxnSpPr>
            <a:stCxn id="23" idx="2"/>
            <a:endCxn id="11" idx="0"/>
          </p:cNvCxnSpPr>
          <p:nvPr/>
        </p:nvCxnSpPr>
        <p:spPr>
          <a:xfrm flipH="1">
            <a:off x="8066647" y="2672928"/>
            <a:ext cx="1" cy="8621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>
            <a:off x="8057850" y="1532412"/>
            <a:ext cx="8798" cy="6943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8942280" y="2761777"/>
            <a:ext cx="1332692" cy="522576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每次都要做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5" name="直線單箭頭接點 44"/>
          <p:cNvCxnSpPr>
            <a:stCxn id="42" idx="1"/>
          </p:cNvCxnSpPr>
          <p:nvPr/>
        </p:nvCxnSpPr>
        <p:spPr>
          <a:xfrm flipH="1">
            <a:off x="8066647" y="3023065"/>
            <a:ext cx="87563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圖片 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007" y="4972212"/>
            <a:ext cx="4426751" cy="1018988"/>
          </a:xfrm>
          <a:prstGeom prst="rect">
            <a:avLst/>
          </a:prstGeom>
        </p:spPr>
      </p:pic>
      <p:sp>
        <p:nvSpPr>
          <p:cNvPr id="21" name="文字方塊 20"/>
          <p:cNvSpPr txBox="1"/>
          <p:nvPr/>
        </p:nvSpPr>
        <p:spPr>
          <a:xfrm>
            <a:off x="7236003" y="5847099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for</a:t>
            </a:r>
            <a:r>
              <a:rPr lang="zh-TW" altLang="en-US" b="1" dirty="0" smtClean="0">
                <a:solidFill>
                  <a:srgbClr val="FF0000"/>
                </a:solidFill>
              </a:rPr>
              <a:t>迴圈的流程圖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16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輸入整數</a:t>
            </a:r>
            <a:r>
              <a:rPr lang="en-US" altLang="zh-TW" dirty="0"/>
              <a:t>N</a:t>
            </a:r>
            <a:r>
              <a:rPr lang="zh-TW" altLang="en-US" dirty="0"/>
              <a:t>，程式顯示</a:t>
            </a:r>
            <a:r>
              <a:rPr lang="en-US" altLang="zh-TW" dirty="0"/>
              <a:t>N</a:t>
            </a:r>
            <a:r>
              <a:rPr lang="zh-TW" altLang="en-US" dirty="0"/>
              <a:t>個*號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040951" cy="3880773"/>
          </a:xfrm>
        </p:spPr>
        <p:txBody>
          <a:bodyPr/>
          <a:lstStyle/>
          <a:p>
            <a:r>
              <a:rPr lang="zh-TW" altLang="en-US" dirty="0"/>
              <a:t>程式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</a:t>
            </a:r>
            <a:r>
              <a:rPr lang="zh-TW" altLang="en-US" dirty="0" smtClean="0"/>
              <a:t>請</a:t>
            </a:r>
            <a:r>
              <a:rPr lang="zh-TW" altLang="en-US" dirty="0"/>
              <a:t>輸入整數</a:t>
            </a:r>
            <a:r>
              <a:rPr lang="en-US" altLang="zh-TW" dirty="0"/>
              <a:t>N</a:t>
            </a:r>
            <a:r>
              <a:rPr lang="en-US" altLang="zh-TW" dirty="0" smtClean="0"/>
              <a:t>=“</a:t>
            </a:r>
            <a:r>
              <a:rPr lang="zh-TW" altLang="en-US" dirty="0" smtClean="0"/>
              <a:t>，</a:t>
            </a:r>
            <a:r>
              <a:rPr lang="zh-TW" altLang="en-US" dirty="0"/>
              <a:t>輸入完後，依照輸入的整數顯示</a:t>
            </a:r>
            <a:r>
              <a:rPr lang="en-US" altLang="zh-TW" dirty="0"/>
              <a:t>N</a:t>
            </a:r>
            <a:r>
              <a:rPr lang="zh-TW" altLang="en-US" dirty="0" smtClean="0"/>
              <a:t>個＊號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輸入：一個整數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：似乎不用算？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輸出：顯示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個＊號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688080"/>
            <a:ext cx="4908613" cy="298704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Example05_01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61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範例一參考程式碼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149" y="1930400"/>
            <a:ext cx="3952451" cy="254945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930400"/>
            <a:ext cx="621030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75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顯示</a:t>
            </a:r>
            <a:r>
              <a:rPr lang="en-US" altLang="zh-TW" dirty="0" smtClean="0"/>
              <a:t>1</a:t>
            </a:r>
            <a:r>
              <a:rPr lang="zh-TW" altLang="en-US" dirty="0" smtClean="0"/>
              <a:t>～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</a:t>
            </a:r>
            <a:r>
              <a:rPr lang="zh-TW" altLang="en-US" dirty="0"/>
              <a:t>數字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32812" cy="3880773"/>
          </a:xfrm>
        </p:spPr>
        <p:txBody>
          <a:bodyPr/>
          <a:lstStyle/>
          <a:p>
            <a:r>
              <a:rPr lang="zh-TW" altLang="en-US" dirty="0"/>
              <a:t>程式顯示</a:t>
            </a:r>
            <a:r>
              <a:rPr lang="en-US" altLang="zh-TW" dirty="0"/>
              <a:t>”</a:t>
            </a:r>
            <a:r>
              <a:rPr lang="zh-TW" altLang="en-US" dirty="0"/>
              <a:t>請輸入整數</a:t>
            </a:r>
            <a:r>
              <a:rPr lang="en-US" altLang="zh-TW" dirty="0"/>
              <a:t>N=“</a:t>
            </a:r>
            <a:r>
              <a:rPr lang="zh-TW" altLang="en-US" dirty="0"/>
              <a:t>，輸入完後，依照輸入的整數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”1,2,3,…..,N”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輸入：一個整數</a:t>
            </a:r>
            <a:endParaRPr lang="en-US" altLang="zh-TW" dirty="0"/>
          </a:p>
          <a:p>
            <a:pPr lvl="1"/>
            <a:r>
              <a:rPr lang="zh-TW" altLang="en-US" dirty="0"/>
              <a:t>運算：似乎不用算？</a:t>
            </a:r>
            <a:endParaRPr lang="en-US" altLang="zh-TW" dirty="0"/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</a:t>
            </a:r>
            <a:r>
              <a:rPr lang="en-US" altLang="zh-TW" dirty="0"/>
              <a:t>”1,2,3,…..,N”</a:t>
            </a:r>
          </a:p>
          <a:p>
            <a:pPr lvl="1"/>
            <a:r>
              <a:rPr lang="zh-TW" altLang="en-US" dirty="0"/>
              <a:t>變數宣告：需要幾個？叫甚麼名字？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688080"/>
            <a:ext cx="4908613" cy="298704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1,2,3,4,5,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1,2,3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Example05_02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01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顯示</a:t>
            </a:r>
            <a:r>
              <a:rPr lang="en-US" altLang="zh-TW" dirty="0" smtClean="0"/>
              <a:t>1+2+3+…+</a:t>
            </a:r>
            <a:r>
              <a:rPr lang="zh-TW" altLang="en-US" dirty="0" smtClean="0"/>
              <a:t>Ｎ</a:t>
            </a:r>
            <a:r>
              <a:rPr lang="zh-TW" altLang="en-US" dirty="0"/>
              <a:t>的數字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32812" cy="3880773"/>
          </a:xfrm>
        </p:spPr>
        <p:txBody>
          <a:bodyPr/>
          <a:lstStyle/>
          <a:p>
            <a:r>
              <a:rPr lang="zh-TW" altLang="en-US" dirty="0"/>
              <a:t>程式顯示</a:t>
            </a:r>
            <a:r>
              <a:rPr lang="en-US" altLang="zh-TW" dirty="0"/>
              <a:t>”</a:t>
            </a:r>
            <a:r>
              <a:rPr lang="zh-TW" altLang="en-US" dirty="0"/>
              <a:t>請輸入整數</a:t>
            </a:r>
            <a:r>
              <a:rPr lang="en-US" altLang="zh-TW" dirty="0"/>
              <a:t>N=“</a:t>
            </a:r>
            <a:r>
              <a:rPr lang="zh-TW" altLang="en-US" dirty="0"/>
              <a:t>，輸入完後，依照輸入的整數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”1+2+3+…..+N”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輸入：一個整數</a:t>
            </a:r>
            <a:endParaRPr lang="en-US" altLang="zh-TW" dirty="0"/>
          </a:p>
          <a:p>
            <a:pPr lvl="1"/>
            <a:r>
              <a:rPr lang="zh-TW" altLang="en-US" dirty="0"/>
              <a:t>運算：似乎不用算？</a:t>
            </a:r>
            <a:endParaRPr lang="en-US" altLang="zh-TW" dirty="0"/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</a:t>
            </a:r>
            <a:r>
              <a:rPr lang="en-US" altLang="zh-TW" dirty="0"/>
              <a:t> 1+2+3+…..+N</a:t>
            </a:r>
            <a:r>
              <a:rPr lang="en-US" altLang="zh-TW" dirty="0" smtClean="0"/>
              <a:t>”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後面不要有</a:t>
            </a:r>
            <a:r>
              <a:rPr lang="en-US" altLang="zh-TW" b="1" dirty="0" smtClean="0">
                <a:solidFill>
                  <a:srgbClr val="FF0000"/>
                </a:solidFill>
              </a:rPr>
              <a:t>+</a:t>
            </a:r>
            <a:r>
              <a:rPr lang="zh-TW" altLang="en-US" b="1" dirty="0" smtClean="0">
                <a:solidFill>
                  <a:srgbClr val="FF0000"/>
                </a:solidFill>
              </a:rPr>
              <a:t>號！</a:t>
            </a:r>
            <a:r>
              <a:rPr lang="en-US" altLang="zh-TW" b="1" dirty="0" smtClean="0">
                <a:solidFill>
                  <a:srgbClr val="FF0000"/>
                </a:solidFill>
              </a:rPr>
              <a:t>?</a:t>
            </a:r>
            <a:endParaRPr lang="zh-TW" altLang="en-US" b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688080"/>
            <a:ext cx="4908613" cy="298704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1+2+3+4+5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1+2+3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Example05_03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32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zh-TW" altLang="en-US" dirty="0"/>
              <a:t>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顯示</a:t>
            </a:r>
            <a:r>
              <a:rPr lang="en-US" altLang="zh-TW" dirty="0" smtClean="0"/>
              <a:t>1+2+3+…+</a:t>
            </a:r>
            <a:r>
              <a:rPr lang="zh-TW" altLang="en-US" dirty="0" smtClean="0"/>
              <a:t>Ｎ</a:t>
            </a:r>
            <a:r>
              <a:rPr lang="en-US" altLang="zh-TW" dirty="0" smtClean="0"/>
              <a:t>=</a:t>
            </a:r>
            <a:r>
              <a:rPr lang="zh-TW" altLang="en-US" dirty="0" smtClean="0"/>
              <a:t>總和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67502" cy="3880773"/>
          </a:xfrm>
        </p:spPr>
        <p:txBody>
          <a:bodyPr/>
          <a:lstStyle/>
          <a:p>
            <a:r>
              <a:rPr lang="zh-TW" altLang="en-US" dirty="0"/>
              <a:t>程式顯示</a:t>
            </a:r>
            <a:r>
              <a:rPr lang="en-US" altLang="zh-TW" dirty="0"/>
              <a:t>”</a:t>
            </a:r>
            <a:r>
              <a:rPr lang="zh-TW" altLang="en-US" dirty="0"/>
              <a:t>請輸入整數</a:t>
            </a:r>
            <a:r>
              <a:rPr lang="en-US" altLang="zh-TW" dirty="0"/>
              <a:t>N=“</a:t>
            </a:r>
            <a:r>
              <a:rPr lang="zh-TW" altLang="en-US" dirty="0"/>
              <a:t>，輸入完後，依照輸入的整數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”1+2+3+…..+N=</a:t>
            </a:r>
            <a:r>
              <a:rPr lang="zh-TW" altLang="en-US" dirty="0" smtClean="0"/>
              <a:t>總和</a:t>
            </a:r>
            <a:r>
              <a:rPr lang="en-US" altLang="zh-TW" dirty="0" smtClean="0"/>
              <a:t>”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輸入：一個整數</a:t>
            </a:r>
            <a:endParaRPr lang="en-US" altLang="zh-TW" dirty="0"/>
          </a:p>
          <a:p>
            <a:pPr lvl="1"/>
            <a:r>
              <a:rPr lang="zh-TW" altLang="en-US" dirty="0"/>
              <a:t>運算：似乎不用算？</a:t>
            </a:r>
            <a:endParaRPr lang="en-US" altLang="zh-TW" dirty="0"/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</a:t>
            </a:r>
            <a:r>
              <a:rPr lang="en-US" altLang="zh-TW" dirty="0"/>
              <a:t> 1+2+3+…..+</a:t>
            </a:r>
            <a:r>
              <a:rPr lang="en-US" altLang="zh-TW" dirty="0" smtClean="0"/>
              <a:t>N=</a:t>
            </a:r>
            <a:r>
              <a:rPr lang="zh-TW" altLang="en-US" dirty="0" smtClean="0"/>
              <a:t>總和</a:t>
            </a:r>
            <a:r>
              <a:rPr lang="en-US" altLang="zh-TW" dirty="0" smtClean="0"/>
              <a:t>”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總和是真的</a:t>
            </a:r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r>
              <a:rPr lang="zh-TW" altLang="en-US" b="1" dirty="0" smtClean="0">
                <a:solidFill>
                  <a:srgbClr val="FF0000"/>
                </a:solidFill>
              </a:rPr>
              <a:t>加到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的加總喔</a:t>
            </a:r>
            <a:r>
              <a:rPr lang="en-US" altLang="zh-TW" b="1" dirty="0" smtClean="0">
                <a:solidFill>
                  <a:srgbClr val="FF0000"/>
                </a:solidFill>
              </a:rPr>
              <a:t>?</a:t>
            </a:r>
            <a:endParaRPr lang="zh-TW" altLang="en-US" b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688080"/>
            <a:ext cx="4908613" cy="298704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1+2+3+4+5=15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1+2+3=6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Example05_04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19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2265</TotalTime>
  <Words>2107</Words>
  <Application>Microsoft Office PowerPoint</Application>
  <PresentationFormat>寬螢幕</PresentationFormat>
  <Paragraphs>419</Paragraphs>
  <Slides>35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3" baseType="lpstr">
      <vt:lpstr>微軟正黑體</vt:lpstr>
      <vt:lpstr>新細明體</vt:lpstr>
      <vt:lpstr>Arial</vt:lpstr>
      <vt:lpstr>Calibri</vt:lpstr>
      <vt:lpstr>Consolas</vt:lpstr>
      <vt:lpstr>Trebuchet MS</vt:lpstr>
      <vt:lpstr>Wingdings 3</vt:lpstr>
      <vt:lpstr>多面向</vt:lpstr>
      <vt:lpstr>迴圈大法</vt:lpstr>
      <vt:lpstr>迴圈是甚麼？</vt:lpstr>
      <vt:lpstr>迴圈地獄第一層 for迴圈----固定(可預測)次數的迴圈</vt:lpstr>
      <vt:lpstr>最基本迴圈 for迴圈</vt:lpstr>
      <vt:lpstr>範例一 輸入整數N，程式顯示N個*號</vt:lpstr>
      <vt:lpstr>範例一參考程式碼</vt:lpstr>
      <vt:lpstr>練習一 顯示1～N的數字</vt:lpstr>
      <vt:lpstr>練習二 顯示1+2+3+…+Ｎ的數字</vt:lpstr>
      <vt:lpstr>練習三 顯示1+2+3+…+Ｎ=總和</vt:lpstr>
      <vt:lpstr>練習四 計算次方</vt:lpstr>
      <vt:lpstr>練習五 計算階乘n!=1x2x2x…xn</vt:lpstr>
      <vt:lpstr>練習六 找出所有因數</vt:lpstr>
      <vt:lpstr>迴圈地獄第二層 雙重迴圈</vt:lpstr>
      <vt:lpstr>進階迴圈 雙重for迴圈</vt:lpstr>
      <vt:lpstr>範例二 星星方陣</vt:lpstr>
      <vt:lpstr>範例二參考程式碼</vt:lpstr>
      <vt:lpstr>練習七 星星直角三角形</vt:lpstr>
      <vt:lpstr>練習八 星星反直角三角形</vt:lpstr>
      <vt:lpstr>練習九 星星靠右直角三角形</vt:lpstr>
      <vt:lpstr>思考方式</vt:lpstr>
      <vt:lpstr>練習十 找質數</vt:lpstr>
      <vt:lpstr>練習十參考程式碼</vt:lpstr>
      <vt:lpstr>練習十一 九九乘法表</vt:lpstr>
      <vt:lpstr>迴圈地獄第三層 while與do-while迴圈----不固定次數的迴圈</vt:lpstr>
      <vt:lpstr>迴圈變花樣 while迴圈</vt:lpstr>
      <vt:lpstr>迴圈變花樣 do-while迴圈</vt:lpstr>
      <vt:lpstr>範例三 再來一次星星大挑戰！</vt:lpstr>
      <vt:lpstr>範例三參考程式碼(do-while &amp; while版)</vt:lpstr>
      <vt:lpstr>範例三參考程式碼(while &amp; while版)</vt:lpstr>
      <vt:lpstr>範例三參考程式碼(do-while &amp; for版)</vt:lpstr>
      <vt:lpstr>範例四 終極密碼</vt:lpstr>
      <vt:lpstr>練習十二 找出所有質因數</vt:lpstr>
      <vt:lpstr>break與continue</vt:lpstr>
      <vt:lpstr>break中斷，停止</vt:lpstr>
      <vt:lpstr>continue繼續、重來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迴圈大法 —for迴圈</dc:title>
  <dc:creator>oldinmo@gmail.com</dc:creator>
  <cp:lastModifiedBy>User</cp:lastModifiedBy>
  <cp:revision>41</cp:revision>
  <dcterms:created xsi:type="dcterms:W3CDTF">2020-11-22T09:17:23Z</dcterms:created>
  <dcterms:modified xsi:type="dcterms:W3CDTF">2021-09-15T06:40:13Z</dcterms:modified>
</cp:coreProperties>
</file>