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89" r:id="rId13"/>
    <p:sldId id="290" r:id="rId14"/>
    <p:sldId id="291" r:id="rId15"/>
    <p:sldId id="272" r:id="rId16"/>
    <p:sldId id="273" r:id="rId17"/>
    <p:sldId id="269" r:id="rId18"/>
    <p:sldId id="300" r:id="rId19"/>
    <p:sldId id="270" r:id="rId20"/>
    <p:sldId id="265" r:id="rId21"/>
    <p:sldId id="278" r:id="rId22"/>
    <p:sldId id="292" r:id="rId23"/>
    <p:sldId id="301" r:id="rId24"/>
    <p:sldId id="293" r:id="rId25"/>
    <p:sldId id="281" r:id="rId26"/>
    <p:sldId id="283" r:id="rId27"/>
    <p:sldId id="282" r:id="rId28"/>
    <p:sldId id="285" r:id="rId29"/>
    <p:sldId id="284" r:id="rId30"/>
    <p:sldId id="286" r:id="rId31"/>
    <p:sldId id="294" r:id="rId32"/>
    <p:sldId id="295" r:id="rId33"/>
    <p:sldId id="287" r:id="rId34"/>
    <p:sldId id="288" r:id="rId35"/>
    <p:sldId id="307" r:id="rId36"/>
    <p:sldId id="308" r:id="rId37"/>
    <p:sldId id="271" r:id="rId38"/>
    <p:sldId id="274" r:id="rId39"/>
    <p:sldId id="275" r:id="rId40"/>
    <p:sldId id="276" r:id="rId41"/>
    <p:sldId id="277" r:id="rId42"/>
    <p:sldId id="279" r:id="rId43"/>
    <p:sldId id="280" r:id="rId44"/>
    <p:sldId id="296" r:id="rId45"/>
    <p:sldId id="297" r:id="rId46"/>
    <p:sldId id="298" r:id="rId47"/>
    <p:sldId id="299" r:id="rId48"/>
    <p:sldId id="302" r:id="rId49"/>
    <p:sldId id="303" r:id="rId50"/>
    <p:sldId id="304" r:id="rId51"/>
    <p:sldId id="305" r:id="rId52"/>
    <p:sldId id="306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AA"/>
    <a:srgbClr val="FFFFFF"/>
    <a:srgbClr val="0DD9E3"/>
    <a:srgbClr val="00B0F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60" y="4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4287" y="6406487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604287" y="6406487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臨</a:t>
            </a:r>
            <a:r>
              <a:rPr lang="zh-TW" altLang="en-US" dirty="0" smtClean="0"/>
              <a:t>兵斗者皆</a:t>
            </a:r>
            <a:r>
              <a:rPr lang="en-US" altLang="zh-TW" dirty="0" smtClean="0"/>
              <a:t>”</a:t>
            </a:r>
            <a:r>
              <a:rPr lang="zh-TW" altLang="en-US" b="1" dirty="0" smtClean="0"/>
              <a:t>陣列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前行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 smtClean="0"/>
              <a:pPr/>
              <a:t>110年9月15日星期三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6675" y="5627599"/>
            <a:ext cx="7577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東晉葛洪的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《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抱朴子內篇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·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登涉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》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入山宜知六甲秘祝，祝曰：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臨兵斗者，皆陣列前行，常當密祝之，無所不辟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』</a:t>
            </a:r>
            <a:r>
              <a:rPr lang="zh-TW" altLang="en-US" dirty="0" smtClean="0">
                <a:solidFill>
                  <a:srgbClr val="000000"/>
                </a:solidFill>
                <a:latin typeface="Open Sans"/>
              </a:rPr>
              <a:t>。</a:t>
            </a:r>
            <a:endParaRPr lang="zh-TW" altLang="en-US" dirty="0"/>
          </a:p>
        </p:txBody>
      </p:sp>
      <p:pic>
        <p:nvPicPr>
          <p:cNvPr id="5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7" y="3725286"/>
            <a:ext cx="3122401" cy="174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100+88+70+99+100=457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98" y="1930400"/>
            <a:ext cx="4288262" cy="32797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53085"/>
            <a:ext cx="5933450" cy="50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練習一思考提示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撿拾頭的概念！</a:t>
            </a:r>
            <a:endParaRPr lang="en-US" altLang="zh-TW" dirty="0" smtClean="0"/>
          </a:p>
          <a:p>
            <a:r>
              <a:rPr lang="zh-TW" altLang="en-US" dirty="0"/>
              <a:t>走過一段鄉間</a:t>
            </a:r>
            <a:r>
              <a:rPr lang="zh-TW" altLang="en-US" dirty="0" smtClean="0"/>
              <a:t>小路，請撿拾最大顆的石頭。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：看到一顆石頭就先撿起來，然後那著走，跟下一顆比，比較大的留在手上繼續走，再跟下一顆比，如此一路到最後手上的那顆石頭就是對大的！</a:t>
            </a:r>
            <a:endParaRPr lang="en-US" altLang="zh-TW" dirty="0" smtClean="0"/>
          </a:p>
          <a:p>
            <a:r>
              <a:rPr lang="zh-TW" altLang="en-US" dirty="0"/>
              <a:t>陣列中的數就是路上的石頭，一個一個拿出來比</a:t>
            </a:r>
            <a:r>
              <a:rPr lang="zh-TW" altLang="en-US" dirty="0" smtClean="0"/>
              <a:t>，大的放到另一個變數中。到最後變數中的數就是最大數！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36209"/>
              </p:ext>
            </p:extLst>
          </p:nvPr>
        </p:nvGraphicFramePr>
        <p:xfrm>
          <a:off x="4096515" y="5331573"/>
          <a:ext cx="4443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855">
                  <a:extLst>
                    <a:ext uri="{9D8B030D-6E8A-4147-A177-3AD203B41FA5}">
                      <a16:colId xmlns:a16="http://schemas.microsoft.com/office/drawing/2014/main" val="2114856138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34262548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44877956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888115120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85602915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04961811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4585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41560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5067282" y="4388645"/>
            <a:ext cx="1342839" cy="438912"/>
            <a:chOff x="4975668" y="4315968"/>
            <a:chExt cx="1342839" cy="438912"/>
          </a:xfrm>
        </p:grpSpPr>
        <p:sp>
          <p:nvSpPr>
            <p:cNvPr id="5" name="矩形 4"/>
            <p:cNvSpPr/>
            <p:nvPr/>
          </p:nvSpPr>
          <p:spPr>
            <a:xfrm>
              <a:off x="5650998" y="4315968"/>
              <a:ext cx="667509" cy="438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75668" y="435075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</a:t>
              </a:r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8998038" y="442909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978750" y="442343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959462" y="4434751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906739" y="4431922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60286" y="4203794"/>
            <a:ext cx="1181998" cy="82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52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76 0.13402 L -0.25052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33 0.13472 L -0.24896 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52 0.13056 L -0.2474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12963 L -0.24805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900945"/>
            <a:ext cx="6528138" cy="46166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81" y="1930400"/>
            <a:ext cx="3866839" cy="28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/,%)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01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732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0202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21" y="1740954"/>
            <a:ext cx="4032251" cy="25803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42763"/>
            <a:ext cx="5175183" cy="49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</a:t>
            </a:r>
            <a:r>
              <a:rPr lang="zh-TW" altLang="en-US" dirty="0" smtClean="0"/>
              <a:t>陣列以排除</a:t>
            </a:r>
            <a:r>
              <a:rPr lang="zh-TW" altLang="en-US" dirty="0" smtClean="0"/>
              <a:t>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58981"/>
              </p:ext>
            </p:extLst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905353"/>
              </p:ext>
            </p:extLst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32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236" y="1483613"/>
            <a:ext cx="4648200" cy="2486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83613"/>
            <a:ext cx="6292902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的良好方式。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語言也</a:t>
            </a:r>
            <a:r>
              <a:rPr lang="zh-TW" altLang="en-US" dirty="0"/>
              <a:t>支援陣列，但</a:t>
            </a:r>
            <a:r>
              <a:rPr lang="en-US" altLang="zh-TW" dirty="0"/>
              <a:t>Java</a:t>
            </a:r>
            <a:r>
              <a:rPr lang="zh-TW" altLang="en-US" dirty="0"/>
              <a:t>的陣列與早期程式語言（如</a:t>
            </a:r>
            <a:r>
              <a:rPr lang="en-US" altLang="zh-TW" dirty="0"/>
              <a:t>C/C++</a:t>
            </a:r>
            <a:r>
              <a:rPr lang="zh-TW" altLang="en-US" dirty="0"/>
              <a:t>）的陣列</a:t>
            </a:r>
            <a:r>
              <a:rPr lang="zh-TW" altLang="en-US" dirty="0" smtClean="0"/>
              <a:t>有些許不同。</a:t>
            </a:r>
            <a:endParaRPr lang="en-US" altLang="zh-TW" dirty="0" smtClean="0"/>
          </a:p>
          <a:p>
            <a:r>
              <a:rPr lang="en-US" altLang="zh-TW" dirty="0"/>
              <a:t>Java</a:t>
            </a:r>
            <a:r>
              <a:rPr lang="zh-TW" altLang="en-US" dirty="0"/>
              <a:t>的陣列可透過</a:t>
            </a:r>
            <a:r>
              <a:rPr lang="zh-TW" altLang="en-US" dirty="0" smtClean="0"/>
              <a:t>某些</a:t>
            </a:r>
            <a:r>
              <a:rPr lang="zh-TW" altLang="en-US" b="1" i="1" u="sng" dirty="0" smtClean="0"/>
              <a:t>方法</a:t>
            </a:r>
            <a:r>
              <a:rPr lang="zh-TW" altLang="en-US" dirty="0"/>
              <a:t>或</a:t>
            </a:r>
            <a:r>
              <a:rPr lang="zh-TW" altLang="en-US" b="1" i="1" u="sng" dirty="0"/>
              <a:t>屬性</a:t>
            </a:r>
            <a:r>
              <a:rPr lang="zh-TW" altLang="en-US" dirty="0"/>
              <a:t>進行更多的應用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19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陣列資料結構的常用方式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除了存放大量資料之外，如何使用這些大量資料才是重點中的重點！</a:t>
            </a:r>
            <a:endParaRPr lang="en-US" altLang="zh-TW" dirty="0" smtClean="0"/>
          </a:p>
          <a:p>
            <a:r>
              <a:rPr lang="zh-TW" altLang="en-US" dirty="0"/>
              <a:t>兩大工作：</a:t>
            </a:r>
            <a:r>
              <a:rPr lang="zh-TW" altLang="en-US" sz="2400" b="1" u="sng" dirty="0">
                <a:solidFill>
                  <a:srgbClr val="FF0000"/>
                </a:solidFill>
              </a:rPr>
              <a:t>搜尋資料</a:t>
            </a:r>
            <a:r>
              <a:rPr lang="zh-TW" altLang="en-US" dirty="0"/>
              <a:t>與</a:t>
            </a:r>
            <a:r>
              <a:rPr lang="zh-TW" altLang="en-US" sz="2400" b="1" u="sng" dirty="0">
                <a:solidFill>
                  <a:srgbClr val="FF0000"/>
                </a:solidFill>
              </a:rPr>
              <a:t>資料排序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所謂</a:t>
            </a:r>
            <a:r>
              <a:rPr lang="zh-TW" altLang="zh-TW" b="1" dirty="0"/>
              <a:t>『搜尋』（</a:t>
            </a:r>
            <a:r>
              <a:rPr lang="en-US" altLang="zh-TW" b="1" dirty="0"/>
              <a:t>Searching</a:t>
            </a:r>
            <a:r>
              <a:rPr lang="zh-TW" altLang="zh-TW" b="1" dirty="0"/>
              <a:t>）</a:t>
            </a:r>
            <a:r>
              <a:rPr lang="zh-TW" altLang="zh-TW" dirty="0"/>
              <a:t>，指的是在一堆資料中，尋找您所想要的資料，</a:t>
            </a:r>
            <a:endParaRPr lang="en-US" altLang="zh-TW" dirty="0"/>
          </a:p>
          <a:p>
            <a:pPr lvl="1"/>
            <a:r>
              <a:rPr lang="zh-TW" altLang="zh-TW" dirty="0">
                <a:solidFill>
                  <a:schemeClr val="accent1">
                    <a:lumMod val="50000"/>
                  </a:schemeClr>
                </a:solidFill>
              </a:rPr>
              <a:t>例如：在英文字典中找尋某一個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單字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，或是全班成績中找出特定學生的成績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/>
              <a:t>所謂</a:t>
            </a:r>
            <a:r>
              <a:rPr lang="en-US" altLang="zh-TW" dirty="0"/>
              <a:t>『</a:t>
            </a:r>
            <a:r>
              <a:rPr lang="zh-TW" altLang="en-US" dirty="0"/>
              <a:t>排序</a:t>
            </a:r>
            <a:r>
              <a:rPr lang="en-US" altLang="zh-TW" dirty="0"/>
              <a:t>』</a:t>
            </a:r>
            <a:r>
              <a:rPr lang="zh-TW" altLang="en-US" dirty="0"/>
              <a:t>（</a:t>
            </a:r>
            <a:r>
              <a:rPr lang="en-US" altLang="zh-TW" dirty="0"/>
              <a:t>Sorting</a:t>
            </a:r>
            <a:r>
              <a:rPr lang="zh-TW" altLang="en-US" dirty="0"/>
              <a:t>）則是將一堆雜亂的資料，依照某</a:t>
            </a:r>
            <a:r>
              <a:rPr lang="zh-TW" altLang="en-US" dirty="0" smtClean="0"/>
              <a:t>個</a:t>
            </a:r>
            <a:r>
              <a:rPr lang="zh-TW" altLang="en-US" b="1" dirty="0" smtClean="0">
                <a:solidFill>
                  <a:srgbClr val="C00000"/>
                </a:solidFill>
              </a:rPr>
              <a:t>關鍵</a:t>
            </a:r>
            <a:r>
              <a:rPr lang="zh-TW" altLang="en-US" b="1" dirty="0">
                <a:solidFill>
                  <a:srgbClr val="C00000"/>
                </a:solidFill>
              </a:rPr>
              <a:t>值（</a:t>
            </a:r>
            <a:r>
              <a:rPr lang="en-US" altLang="zh-TW" b="1" dirty="0">
                <a:solidFill>
                  <a:srgbClr val="C00000"/>
                </a:solidFill>
              </a:rPr>
              <a:t>Key Value</a:t>
            </a:r>
            <a:r>
              <a:rPr lang="zh-TW" altLang="en-US" b="1" dirty="0">
                <a:solidFill>
                  <a:srgbClr val="C00000"/>
                </a:solidFill>
              </a:rPr>
              <a:t>）</a:t>
            </a:r>
            <a:r>
              <a:rPr lang="zh-TW" altLang="en-US" dirty="0"/>
              <a:t>依序排列，</a:t>
            </a:r>
            <a:r>
              <a:rPr lang="zh-TW" altLang="en-US" b="1" dirty="0"/>
              <a:t>方便日後的查詢或使用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例如：英文字典中每個單字就是已經排序後的結果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從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a~z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。學生成績則是依照學號排序。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知名排序法：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bubble sort, quick sort….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2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陣列之搜尋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任意輸入十個整數，然後進入搜尋狀態，輸入任意數字，回覆是否存在那十個數字內。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個整數</a:t>
            </a:r>
            <a:r>
              <a:rPr lang="zh-TW" altLang="en-US" dirty="0"/>
              <a:t>，然後隨意輸入正數查詢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如何在陣列比對已輸入的數字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用迴圈把陣列元素一一比對，有則設定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Flag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顯示輸入查詢之數是否存在。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>
                  <a:solidFill>
                    <a:schemeClr val="tx1"/>
                  </a:solidFill>
                </a:rPr>
                <a:t>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有！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33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沒有</a:t>
              </a:r>
              <a:r>
                <a:rPr lang="zh-TW" altLang="en-US" dirty="0">
                  <a:solidFill>
                    <a:schemeClr val="tx1"/>
                  </a:solidFill>
                </a:rPr>
                <a:t>！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80879" y="608663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進一步課後練習：如果有的話是第幾個數字？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排列組合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個數字，用程式列出所有兩數的組合。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</a:t>
            </a:r>
            <a:r>
              <a:rPr lang="zh-TW" altLang="en-US" dirty="0"/>
              <a:t>存放在陣列的</a:t>
            </a:r>
            <a:r>
              <a:rPr lang="zh-TW" altLang="en-US" dirty="0" smtClean="0"/>
              <a:t>數，用雙重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迴圈拿出來組合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顯示所有兩數的組合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379517" y="3302000"/>
            <a:ext cx="5535674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(5,3)(5,1)(5,7)(5,9)(3,1)(3,7)(3,9)(1,7)(1,9)(7,9)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Example06_07</a:t>
            </a:r>
          </a:p>
        </p:txBody>
      </p:sp>
    </p:spTree>
    <p:extLst>
      <p:ext uri="{BB962C8B-B14F-4D97-AF65-F5344CB8AC3E}">
        <p14:creationId xmlns:p14="http://schemas.microsoft.com/office/powerpoint/2010/main" val="22259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練習四思考提示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>
            <a:off x="5943600" y="2078229"/>
            <a:ext cx="960120" cy="71323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>
            <a:off x="5943600" y="2011680"/>
            <a:ext cx="1764792" cy="7797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5943600" y="1911478"/>
            <a:ext cx="2651760" cy="980184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5943600" y="1828800"/>
            <a:ext cx="3566160" cy="1161225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/>
          <p:cNvSpPr/>
          <p:nvPr/>
        </p:nvSpPr>
        <p:spPr>
          <a:xfrm flipV="1">
            <a:off x="6831171" y="2581138"/>
            <a:ext cx="960120" cy="91613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 flipV="1">
            <a:off x="6847436" y="2640802"/>
            <a:ext cx="1831426" cy="95526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 flipV="1">
            <a:off x="6839108" y="2597254"/>
            <a:ext cx="2670651" cy="1046313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 20"/>
          <p:cNvSpPr/>
          <p:nvPr/>
        </p:nvSpPr>
        <p:spPr>
          <a:xfrm>
            <a:off x="7788529" y="1720077"/>
            <a:ext cx="960120" cy="1353958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>
            <a:off x="7778178" y="1637399"/>
            <a:ext cx="1801367" cy="14519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 flipV="1">
            <a:off x="8714720" y="2184040"/>
            <a:ext cx="864825" cy="168387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五個數如何有規律地做排列組合？</a:t>
            </a:r>
            <a:endParaRPr lang="en-US" altLang="zh-TW" dirty="0" smtClean="0"/>
          </a:p>
          <a:p>
            <a:r>
              <a:rPr lang="zh-TW" altLang="en-US" dirty="0"/>
              <a:t>將五數排</a:t>
            </a:r>
            <a:r>
              <a:rPr lang="zh-TW" altLang="en-US" dirty="0" smtClean="0"/>
              <a:t>好，如右圖般組合。</a:t>
            </a:r>
            <a:endParaRPr lang="en-US" altLang="zh-TW" dirty="0" smtClean="0"/>
          </a:p>
          <a:p>
            <a:r>
              <a:rPr lang="zh-TW" altLang="en-US" dirty="0"/>
              <a:t>組合結果</a:t>
            </a:r>
            <a:r>
              <a:rPr lang="zh-TW" altLang="en-US" dirty="0" smtClean="0"/>
              <a:t>為：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(5,1)(5,3)(5,7)(5,9)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(1,3)(1,7)(1,9)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(3,7)(3,9)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(7,9)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922283"/>
              </p:ext>
            </p:extLst>
          </p:nvPr>
        </p:nvGraphicFramePr>
        <p:xfrm>
          <a:off x="5495542" y="2456027"/>
          <a:ext cx="4507995" cy="55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99">
                  <a:extLst>
                    <a:ext uri="{9D8B030D-6E8A-4147-A177-3AD203B41FA5}">
                      <a16:colId xmlns:a16="http://schemas.microsoft.com/office/drawing/2014/main" val="373044053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252300886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3873415754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4085908577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458515047"/>
                    </a:ext>
                  </a:extLst>
                </a:gridCol>
              </a:tblGrid>
              <a:tr h="555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682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915880" y="302165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2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四不完美參考程式碼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47258"/>
            <a:ext cx="7890594" cy="45449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95" y="1930400"/>
            <a:ext cx="4166045" cy="24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>(</a:t>
            </a:r>
            <a:r>
              <a:rPr lang="zh-TW" altLang="en-US" dirty="0"/>
              <a:t>有點難度，思考方法訓練</a:t>
            </a:r>
            <a:r>
              <a:rPr lang="en-US" altLang="zh-TW" dirty="0"/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Missing Number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位數字，且各個位數數字不重複，如此一來</a:t>
            </a:r>
            <a:r>
              <a:rPr lang="en-US" altLang="zh-TW" dirty="0" smtClean="0"/>
              <a:t>0~9</a:t>
            </a:r>
            <a:r>
              <a:rPr lang="zh-TW" altLang="en-US" dirty="0" smtClean="0"/>
              <a:t>這十個數字必定有一數字未出現，請找出缺席的數字。</a:t>
            </a:r>
            <a:endParaRPr lang="en-US" altLang="zh-TW" dirty="0" smtClean="0"/>
          </a:p>
          <a:p>
            <a:r>
              <a:rPr lang="zh-TW" altLang="en-US" dirty="0" smtClean="0"/>
              <a:t>參考練習二，把各個位數找出來放入陣列。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運算：把各個位數分離出來，再找出缺席的數字。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顯示缺席的數字。</a:t>
            </a:r>
            <a:endParaRPr lang="en-US" altLang="zh-TW" dirty="0"/>
          </a:p>
          <a:p>
            <a:pPr lvl="1"/>
            <a:r>
              <a:rPr lang="zh-TW" altLang="en-US" dirty="0" smtClean="0"/>
              <a:t>分離法及搜尋法分開思考。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102345678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少了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9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192345678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少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Example06_08a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Example06_08b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思考方式一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/>
              <a:t>拆解開後存入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  <a:endParaRPr lang="en-US" altLang="zh-TW" dirty="0"/>
          </a:p>
        </p:txBody>
      </p:sp>
      <p:grpSp>
        <p:nvGrpSpPr>
          <p:cNvPr id="8" name="群組 7"/>
          <p:cNvGrpSpPr/>
          <p:nvPr/>
        </p:nvGrpSpPr>
        <p:grpSpPr>
          <a:xfrm>
            <a:off x="4830018" y="2240717"/>
            <a:ext cx="4059936" cy="723486"/>
            <a:chOff x="2854914" y="2580324"/>
            <a:chExt cx="405993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584396"/>
                </p:ext>
              </p:extLst>
            </p:nvPr>
          </p:nvGraphicFramePr>
          <p:xfrm>
            <a:off x="2854914" y="2580324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6309552"/>
                </p:ext>
              </p:extLst>
            </p:nvPr>
          </p:nvGraphicFramePr>
          <p:xfrm>
            <a:off x="2854914" y="2913222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737829" y="220428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5149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numbers</a:t>
            </a:r>
            <a:r>
              <a:rPr lang="zh-TW" altLang="en-US" dirty="0" smtClean="0"/>
              <a:t>陣列內容把相對</a:t>
            </a:r>
            <a:endParaRPr lang="en-US" altLang="zh-TW" dirty="0" smtClean="0"/>
          </a:p>
          <a:p>
            <a:r>
              <a:rPr lang="zh-TW" altLang="en-US" dirty="0"/>
              <a:t>的</a:t>
            </a:r>
            <a:r>
              <a:rPr lang="en-US" altLang="zh-TW" dirty="0"/>
              <a:t>results</a:t>
            </a:r>
            <a:r>
              <a:rPr lang="zh-TW" altLang="en-US" dirty="0"/>
              <a:t>列編號內容加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最後，</a:t>
            </a:r>
            <a:r>
              <a:rPr lang="en-US" altLang="zh-TW" dirty="0"/>
              <a:t>results</a:t>
            </a:r>
            <a:r>
              <a:rPr lang="zh-TW" altLang="en-US" dirty="0"/>
              <a:t>陣列內唯一是</a:t>
            </a:r>
            <a:r>
              <a:rPr lang="en-US" altLang="zh-TW" dirty="0"/>
              <a:t>0</a:t>
            </a:r>
            <a:r>
              <a:rPr lang="zh-TW" altLang="en-US" dirty="0"/>
              <a:t>的就是缺席的數字。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787745" y="358568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7729"/>
              </p:ext>
            </p:extLst>
          </p:nvPr>
        </p:nvGraphicFramePr>
        <p:xfrm>
          <a:off x="4830018" y="3660698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74179"/>
              </p:ext>
            </p:extLst>
          </p:nvPr>
        </p:nvGraphicFramePr>
        <p:xfrm>
          <a:off x="4830018" y="3993596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898539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6051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195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5711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9467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53710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9844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88073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3646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8485632" y="3585686"/>
            <a:ext cx="404322" cy="520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1290" y="5574997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Example06_08a</a:t>
            </a:r>
          </a:p>
        </p:txBody>
      </p:sp>
    </p:spTree>
    <p:extLst>
      <p:ext uri="{BB962C8B-B14F-4D97-AF65-F5344CB8AC3E}">
        <p14:creationId xmlns:p14="http://schemas.microsoft.com/office/powerpoint/2010/main" val="25889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71" y="1378598"/>
            <a:ext cx="6519576" cy="5188889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4910529" y="3179642"/>
            <a:ext cx="2448036" cy="19803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92893" y="2864174"/>
            <a:ext cx="512064" cy="850392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229047" y="3255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分離各個位數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29047" y="5163580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把各個位數當相對應</a:t>
            </a:r>
            <a:r>
              <a:rPr lang="en-US" altLang="zh-TW" dirty="0" smtClean="0"/>
              <a:t>results</a:t>
            </a:r>
            <a:r>
              <a:rPr lang="zh-TW" altLang="en-US" dirty="0" smtClean="0"/>
              <a:t>陣列加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4975668" y="5096256"/>
            <a:ext cx="2317922" cy="188976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/>
          <p:cNvSpPr/>
          <p:nvPr/>
        </p:nvSpPr>
        <p:spPr>
          <a:xfrm>
            <a:off x="4268532" y="4872228"/>
            <a:ext cx="512064" cy="59283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405542" y="5899577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的那個就是缺席的數</a:t>
            </a:r>
            <a:endParaRPr lang="zh-TW" altLang="en-US" dirty="0"/>
          </a:p>
        </p:txBody>
      </p:sp>
      <p:sp>
        <p:nvSpPr>
          <p:cNvPr id="14" name="向左箭號 13"/>
          <p:cNvSpPr/>
          <p:nvPr/>
        </p:nvSpPr>
        <p:spPr>
          <a:xfrm>
            <a:off x="6905603" y="5883343"/>
            <a:ext cx="544438" cy="22564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42" y="551605"/>
            <a:ext cx="3951306" cy="26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思考方式二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/>
              <a:t>拆解開後存入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4727448" y="2240717"/>
            <a:ext cx="4151376" cy="723486"/>
            <a:chOff x="4727448" y="2240717"/>
            <a:chExt cx="415137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9321506"/>
                </p:ext>
              </p:extLst>
            </p:nvPr>
          </p:nvGraphicFramePr>
          <p:xfrm>
            <a:off x="4727448" y="2240717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36086712"/>
                </p:ext>
              </p:extLst>
            </p:nvPr>
          </p:nvGraphicFramePr>
          <p:xfrm>
            <a:off x="4727448" y="2573615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592179" y="212372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888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位數字後，把陣列中所有數字相加得到總合為</a:t>
            </a:r>
            <a:r>
              <a:rPr lang="en-US" altLang="zh-TW" dirty="0" smtClean="0"/>
              <a:t>37</a:t>
            </a:r>
            <a:r>
              <a:rPr lang="zh-TW" altLang="en-US" dirty="0" smtClean="0"/>
              <a:t>，但是以之</a:t>
            </a:r>
            <a:r>
              <a:rPr lang="en-US" altLang="zh-TW" dirty="0" smtClean="0"/>
              <a:t>1</a:t>
            </a:r>
            <a:r>
              <a:rPr lang="zh-TW" altLang="en-US" dirty="0" smtClean="0"/>
              <a:t>加到</a:t>
            </a:r>
            <a:r>
              <a:rPr lang="en-US" altLang="zh-TW" dirty="0" smtClean="0"/>
              <a:t>9</a:t>
            </a:r>
            <a:r>
              <a:rPr lang="zh-TW" altLang="en-US" dirty="0" smtClean="0"/>
              <a:t>總合為</a:t>
            </a:r>
            <a:r>
              <a:rPr lang="en-US" altLang="zh-TW" dirty="0" smtClean="0"/>
              <a:t>45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en-US" altLang="zh-TW" dirty="0" smtClean="0"/>
              <a:t>45-37=8</a:t>
            </a:r>
            <a:r>
              <a:rPr lang="zh-TW" altLang="en-US" dirty="0" smtClean="0"/>
              <a:t>，缺席</a:t>
            </a:r>
            <a:r>
              <a:rPr lang="zh-TW" altLang="en-US" dirty="0"/>
              <a:t>的</a:t>
            </a:r>
            <a:r>
              <a:rPr lang="zh-TW" altLang="en-US" dirty="0" smtClean="0"/>
              <a:t>數字就是</a:t>
            </a:r>
            <a:r>
              <a:rPr lang="en-US" altLang="zh-TW" dirty="0" smtClean="0"/>
              <a:t>8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830018" y="2979808"/>
            <a:ext cx="4663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9 + 7 + 6 + 5 + 4 + 3 + 2 + 0 + 1 = 37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7334" y="5290009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Example06_08b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710736" cy="52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17046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</a:t>
            </a:r>
            <a:r>
              <a:rPr lang="zh-TW" altLang="en-US" dirty="0"/>
              <a:t>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)---</a:t>
            </a:r>
            <a:r>
              <a:rPr lang="zh-TW" altLang="en-US" dirty="0" smtClean="0"/>
              <a:t>再</a:t>
            </a:r>
            <a:r>
              <a:rPr lang="zh-TW" altLang="en-US" dirty="0"/>
              <a:t>精簡一點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006275" cy="52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陣列的初始化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陣列元素如果未指定初始值，則陣列元素在實體產生時，會自動作初始化動作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, long</a:t>
            </a:r>
            <a:r>
              <a:rPr lang="zh-TW" altLang="en-US" dirty="0" smtClean="0"/>
              <a:t>初始化</a:t>
            </a:r>
            <a:r>
              <a:rPr lang="zh-TW" altLang="en-US" dirty="0"/>
              <a:t>為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pPr lvl="1"/>
            <a:r>
              <a:rPr lang="en-US" altLang="zh-TW" dirty="0" smtClean="0"/>
              <a:t>float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double</a:t>
            </a:r>
            <a:r>
              <a:rPr lang="zh-TW" altLang="en-US" dirty="0"/>
              <a:t>初始化為</a:t>
            </a:r>
            <a:r>
              <a:rPr lang="en-US" altLang="zh-TW" dirty="0" smtClean="0"/>
              <a:t>0.0</a:t>
            </a:r>
            <a:endParaRPr lang="en-US" altLang="zh-TW" dirty="0"/>
          </a:p>
          <a:p>
            <a:pPr lvl="1"/>
            <a:r>
              <a:rPr lang="en-US" altLang="zh-TW" dirty="0" smtClean="0"/>
              <a:t>char</a:t>
            </a:r>
            <a:r>
              <a:rPr lang="zh-TW" altLang="en-US" dirty="0" smtClean="0"/>
              <a:t>初始化為</a:t>
            </a:r>
            <a:r>
              <a:rPr lang="en-US" altLang="zh-TW" dirty="0" smtClean="0"/>
              <a:t>'\u0000‘</a:t>
            </a:r>
          </a:p>
          <a:p>
            <a:pPr lvl="1"/>
            <a:r>
              <a:rPr lang="en-US" altLang="zh-TW" dirty="0" err="1" smtClean="0"/>
              <a:t>boolean</a:t>
            </a:r>
            <a:r>
              <a:rPr lang="zh-TW" altLang="en-US" dirty="0"/>
              <a:t>初始化為</a:t>
            </a:r>
            <a:r>
              <a:rPr lang="en-US" altLang="zh-TW" dirty="0" smtClean="0"/>
              <a:t>false</a:t>
            </a:r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陣列元素是物件的參考，則會被初始化為</a:t>
            </a:r>
            <a:r>
              <a:rPr lang="en-US" altLang="zh-TW" dirty="0"/>
              <a:t>null</a:t>
            </a:r>
          </a:p>
          <a:p>
            <a:r>
              <a:rPr lang="zh-TW" altLang="en-US" dirty="0"/>
              <a:t>在</a:t>
            </a:r>
            <a:r>
              <a:rPr lang="zh-TW" altLang="en-US" b="1" dirty="0">
                <a:solidFill>
                  <a:srgbClr val="C00000"/>
                </a:solidFill>
              </a:rPr>
              <a:t>宣告或產生</a:t>
            </a:r>
            <a:r>
              <a:rPr lang="zh-TW" altLang="en-US" dirty="0"/>
              <a:t>陣列實體時，設定陣列元素的初始內容，語法如下：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26464" y="4809744"/>
            <a:ext cx="6620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400" dirty="0"/>
              <a:t>語法一：</a:t>
            </a:r>
            <a:r>
              <a:rPr lang="zh-TW" altLang="zh-TW" sz="1400" b="1" dirty="0"/>
              <a:t>資料型態 陣列名稱</a:t>
            </a:r>
            <a:r>
              <a:rPr lang="en-US" altLang="zh-TW" sz="1400" b="1" dirty="0"/>
              <a:t>[ ] = new 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</a:t>
            </a:r>
            <a:r>
              <a:rPr lang="en-US" altLang="zh-TW" sz="1400" b="1" dirty="0"/>
              <a:t>;</a:t>
            </a:r>
            <a:endParaRPr lang="zh-TW" altLang="zh-TW" sz="1400" dirty="0"/>
          </a:p>
          <a:p>
            <a:r>
              <a:rPr lang="zh-TW" altLang="zh-TW" sz="1400" dirty="0"/>
              <a:t>語法二：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 </a:t>
            </a:r>
            <a:r>
              <a:rPr lang="zh-TW" altLang="zh-TW" sz="1400" b="1" dirty="0"/>
              <a:t>陣列名稱</a:t>
            </a:r>
            <a:r>
              <a:rPr lang="en-US" altLang="zh-TW" sz="1400" b="1" dirty="0"/>
              <a:t> = new 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</a:t>
            </a:r>
            <a:r>
              <a:rPr lang="en-US" altLang="zh-TW" sz="1400" b="1" dirty="0"/>
              <a:t>;</a:t>
            </a:r>
            <a:endParaRPr lang="zh-TW" altLang="zh-TW" sz="1400" dirty="0"/>
          </a:p>
          <a:p>
            <a:r>
              <a:rPr lang="zh-TW" altLang="zh-TW" sz="1400" dirty="0"/>
              <a:t>語法三：</a:t>
            </a:r>
            <a:r>
              <a:rPr lang="zh-TW" altLang="zh-TW" sz="1400" b="1" dirty="0"/>
              <a:t>資料型態 陣列名稱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 = 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,…};</a:t>
            </a:r>
            <a:endParaRPr lang="zh-TW" altLang="zh-TW" sz="1400" dirty="0">
              <a:solidFill>
                <a:srgbClr val="C00000"/>
              </a:solidFill>
            </a:endParaRPr>
          </a:p>
          <a:p>
            <a:r>
              <a:rPr lang="zh-TW" altLang="zh-TW" sz="1400" dirty="0"/>
              <a:t>語法四：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 </a:t>
            </a:r>
            <a:r>
              <a:rPr lang="zh-TW" altLang="zh-TW" sz="1400" b="1" dirty="0"/>
              <a:t>陣列名稱</a:t>
            </a:r>
            <a:r>
              <a:rPr lang="en-US" altLang="zh-TW" sz="1400" b="1" dirty="0">
                <a:solidFill>
                  <a:srgbClr val="C00000"/>
                </a:solidFill>
              </a:rPr>
              <a:t> = 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 smtClean="0">
                <a:solidFill>
                  <a:srgbClr val="C00000"/>
                </a:solidFill>
              </a:rPr>
              <a:t>,…}</a:t>
            </a:r>
            <a:r>
              <a:rPr lang="en-US" altLang="zh-TW" sz="1400" b="1" dirty="0" smtClean="0"/>
              <a:t>;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030242" y="608688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不需要設定元素個數值</a:t>
            </a:r>
          </a:p>
        </p:txBody>
      </p:sp>
      <p:sp>
        <p:nvSpPr>
          <p:cNvPr id="6" name="向右箭號 5"/>
          <p:cNvSpPr/>
          <p:nvPr/>
        </p:nvSpPr>
        <p:spPr>
          <a:xfrm rot="16200000">
            <a:off x="2869734" y="5847659"/>
            <a:ext cx="311692" cy="1667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7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陣列初始化範例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55" y="2270569"/>
            <a:ext cx="69056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Two sum-----</a:t>
            </a:r>
            <a:r>
              <a:rPr lang="en-US" altLang="zh-TW" dirty="0" err="1" smtClean="0"/>
              <a:t>leetcode</a:t>
            </a:r>
            <a:r>
              <a:rPr lang="zh-TW" altLang="en-US" dirty="0" smtClean="0"/>
              <a:t>天字第一題改編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給一個陣列的</a:t>
            </a:r>
            <a:r>
              <a:rPr lang="zh-TW" altLang="en-US" dirty="0"/>
              <a:t>不重複</a:t>
            </a:r>
            <a:r>
              <a:rPr lang="zh-TW" altLang="en-US" dirty="0" smtClean="0"/>
              <a:t>整數數字，輸入另一個整數，請用陣列中的兩個數湊出輸入的數字。</a:t>
            </a:r>
            <a:endParaRPr lang="en-US" altLang="zh-TW" dirty="0" smtClean="0"/>
          </a:p>
          <a:p>
            <a:r>
              <a:rPr lang="zh-TW" altLang="en-US" dirty="0"/>
              <a:t>例：</a:t>
            </a:r>
            <a:r>
              <a:rPr lang="en-US" altLang="zh-TW" dirty="0"/>
              <a:t>[</a:t>
            </a:r>
            <a:r>
              <a:rPr lang="en-US" altLang="zh-TW" dirty="0" smtClean="0"/>
              <a:t>1,2,4,8,15,6]</a:t>
            </a:r>
            <a:r>
              <a:rPr lang="zh-TW" altLang="en-US" dirty="0" smtClean="0"/>
              <a:t>，輸入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，則輸出 </a:t>
            </a:r>
            <a:r>
              <a:rPr lang="en-US" altLang="zh-TW" dirty="0" smtClean="0"/>
              <a:t>1+8=9</a:t>
            </a:r>
          </a:p>
          <a:p>
            <a:r>
              <a:rPr lang="zh-TW" altLang="en-US" dirty="0" smtClean="0"/>
              <a:t>陣列在程式中寫死。</a:t>
            </a:r>
            <a:endParaRPr lang="en-US" altLang="zh-TW" dirty="0" smtClean="0"/>
          </a:p>
          <a:p>
            <a:r>
              <a:rPr lang="zh-TW" altLang="en-US" dirty="0"/>
              <a:t>思考怎麼找出兩個數的合為輸入的數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方法一：暴力</a:t>
            </a:r>
            <a:r>
              <a:rPr lang="zh-TW" altLang="en-US" dirty="0" smtClean="0"/>
              <a:t>法，雙重迴圈直接所有組合加看看！</a:t>
            </a:r>
            <a:endParaRPr lang="en-US" altLang="zh-TW" dirty="0" smtClean="0"/>
          </a:p>
          <a:p>
            <a:r>
              <a:rPr lang="zh-TW" altLang="en-US" dirty="0"/>
              <a:t>方法二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Hash Table(</a:t>
            </a:r>
            <a:r>
              <a:rPr lang="zh-TW" altLang="en-US" dirty="0" smtClean="0"/>
              <a:t>以後教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529000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Example06_09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400" dirty="0" smtClean="0">
                <a:solidFill>
                  <a:schemeClr val="tx1"/>
                </a:solidFill>
              </a:rPr>
              <a:t>不過不</a:t>
            </a:r>
            <a:r>
              <a:rPr lang="zh-TW" altLang="en-US" sz="2400" dirty="0">
                <a:solidFill>
                  <a:schemeClr val="tx1"/>
                </a:solidFill>
              </a:rPr>
              <a:t>太理想，重複輸出了！再改進一下</a:t>
            </a:r>
            <a:r>
              <a:rPr lang="zh-TW" altLang="en-US" sz="2400" dirty="0" smtClean="0">
                <a:solidFill>
                  <a:schemeClr val="tx1"/>
                </a:solidFill>
              </a:rPr>
              <a:t>！</a:t>
            </a:r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</a:rPr>
              <a:t>課後練習喔</a:t>
            </a:r>
            <a:r>
              <a:rPr lang="en-US" altLang="zh-TW" sz="2400" dirty="0" smtClean="0">
                <a:solidFill>
                  <a:schemeClr val="tx1"/>
                </a:solidFill>
              </a:rPr>
              <a:t>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91" y="1847089"/>
            <a:ext cx="3465908" cy="27656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47089"/>
            <a:ext cx="6982172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</a:t>
            </a:r>
            <a:r>
              <a:rPr lang="en-US" altLang="zh-TW" dirty="0" smtClean="0"/>
              <a:t>(Bubble sort)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『</a:t>
            </a:r>
            <a:r>
              <a:rPr lang="zh-TW" altLang="en-US" dirty="0"/>
              <a:t>氣泡排序法</a:t>
            </a:r>
            <a:r>
              <a:rPr lang="en-US" altLang="zh-TW" dirty="0"/>
              <a:t>』</a:t>
            </a:r>
            <a:r>
              <a:rPr lang="zh-TW" altLang="en-US" dirty="0"/>
              <a:t>是一種非常簡單且容易的排序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zh-TW" dirty="0"/>
              <a:t>將相鄰兩個</a:t>
            </a:r>
            <a:r>
              <a:rPr lang="zh-TW" altLang="zh-TW" dirty="0" smtClean="0"/>
              <a:t>資料</a:t>
            </a:r>
            <a:r>
              <a:rPr lang="zh-TW" altLang="en-US" dirty="0" smtClean="0"/>
              <a:t>捉對</a:t>
            </a:r>
            <a:r>
              <a:rPr lang="zh-TW" altLang="zh-TW" dirty="0" smtClean="0"/>
              <a:t>互相</a:t>
            </a:r>
            <a:r>
              <a:rPr lang="zh-TW" altLang="zh-TW" dirty="0"/>
              <a:t>比較，依據比較結果，決定資料是否需要對調，由於整個執行過程，有如氣泡逐漸浮上水面，因而得名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70031"/>
              </p:ext>
            </p:extLst>
          </p:nvPr>
        </p:nvGraphicFramePr>
        <p:xfrm>
          <a:off x="1209040" y="3685033"/>
          <a:ext cx="241198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110484902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6" name="弧形 5"/>
          <p:cNvSpPr/>
          <p:nvPr/>
        </p:nvSpPr>
        <p:spPr>
          <a:xfrm>
            <a:off x="1463040" y="3872375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2136648" y="43491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>
            <a:off x="2737104" y="484554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3227832" y="543469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33748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1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15180"/>
              </p:ext>
            </p:extLst>
          </p:nvPr>
        </p:nvGraphicFramePr>
        <p:xfrm>
          <a:off x="3875024" y="3695702"/>
          <a:ext cx="180898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13" name="弧形 12"/>
          <p:cNvSpPr/>
          <p:nvPr/>
        </p:nvSpPr>
        <p:spPr>
          <a:xfrm>
            <a:off x="4143586" y="3870171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4755896" y="439411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5324856" y="4853920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39736"/>
              </p:ext>
            </p:extLst>
          </p:nvPr>
        </p:nvGraphicFramePr>
        <p:xfrm>
          <a:off x="6042152" y="3695702"/>
          <a:ext cx="120599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32990"/>
              </p:ext>
            </p:extLst>
          </p:nvPr>
        </p:nvGraphicFramePr>
        <p:xfrm>
          <a:off x="7627066" y="3695702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18" name="弧形 17"/>
          <p:cNvSpPr/>
          <p:nvPr/>
        </p:nvSpPr>
        <p:spPr>
          <a:xfrm>
            <a:off x="6273611" y="38919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>
            <a:off x="6885921" y="4415909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7836870" y="390294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61452"/>
              </p:ext>
            </p:extLst>
          </p:nvPr>
        </p:nvGraphicFramePr>
        <p:xfrm>
          <a:off x="8578015" y="3685033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4301296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2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60895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3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408979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4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534680" y="3364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完成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20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980176" cy="53074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0040" y="3227832"/>
            <a:ext cx="7031736" cy="2505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21424" y="6094089"/>
            <a:ext cx="1947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BubbleSort.java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53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陣列的一些好用功能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2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陣列長度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陣列長度有時候是很有用的</a:t>
            </a:r>
            <a:r>
              <a:rPr lang="zh-TW" altLang="zh-TW" dirty="0" smtClean="0"/>
              <a:t>，</a:t>
            </a:r>
            <a:r>
              <a:rPr lang="zh-TW" altLang="en-US" dirty="0" smtClean="0"/>
              <a:t>因為</a:t>
            </a:r>
            <a:r>
              <a:rPr lang="zh-TW" altLang="en-US" dirty="0" smtClean="0">
                <a:solidFill>
                  <a:srgbClr val="FF0000"/>
                </a:solidFill>
              </a:rPr>
              <a:t>有時候我們不能預知陣列大小</a:t>
            </a:r>
            <a:r>
              <a:rPr lang="zh-TW" altLang="en-US" dirty="0" smtClean="0"/>
              <a:t>，所以當有需要時可以這個方式取得。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 smtClean="0"/>
              <a:t>例如</a:t>
            </a:r>
            <a:r>
              <a:rPr lang="zh-TW" altLang="zh-TW" dirty="0"/>
              <a:t>當我們想要計算陣列元素的總和時，可以透過下列片段程式來完成。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51" y="2819886"/>
            <a:ext cx="2867025" cy="457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09850" y="4100975"/>
            <a:ext cx="6946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Months[]=new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  <a:endParaRPr lang="zh-TW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  <a:endParaRPr lang="zh-TW" altLang="zh-TW" dirty="0"/>
          </a:p>
          <a:p>
            <a:r>
              <a:rPr lang="en-US" altLang="zh-TW" dirty="0"/>
              <a:t>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=0;I &lt; </a:t>
            </a:r>
            <a:r>
              <a:rPr lang="en-US" altLang="zh-TW" b="1" dirty="0" err="1"/>
              <a:t>Months</a:t>
            </a:r>
            <a:r>
              <a:rPr lang="en-US" altLang="zh-TW" b="1" dirty="0" err="1">
                <a:solidFill>
                  <a:srgbClr val="FF0000"/>
                </a:solidFill>
              </a:rPr>
              <a:t>.length</a:t>
            </a:r>
            <a:r>
              <a:rPr lang="en-US" altLang="zh-TW" dirty="0" err="1"/>
              <a:t>;i</a:t>
            </a:r>
            <a:r>
              <a:rPr lang="en-US" altLang="zh-TW" dirty="0"/>
              <a:t>++)</a:t>
            </a:r>
            <a:endParaRPr lang="zh-TW" altLang="zh-TW" dirty="0"/>
          </a:p>
          <a:p>
            <a:r>
              <a:rPr lang="en-US" altLang="zh-TW" dirty="0"/>
              <a:t>   Sum = Sum + Months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10" name="向右箭號 9"/>
          <p:cNvSpPr/>
          <p:nvPr/>
        </p:nvSpPr>
        <p:spPr>
          <a:xfrm rot="13501703">
            <a:off x="3843568" y="5195442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foreach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foreach</a:t>
            </a:r>
            <a:r>
              <a:rPr lang="zh-TW" altLang="en-US" dirty="0"/>
              <a:t>是針對陣列或其他具有反覆特性</a:t>
            </a:r>
            <a:r>
              <a:rPr lang="en-US" altLang="zh-TW" dirty="0"/>
              <a:t>(iterative) </a:t>
            </a:r>
            <a:r>
              <a:rPr lang="zh-TW" altLang="en-US" dirty="0"/>
              <a:t>的資料結構所設計的一種語法蜜</a:t>
            </a:r>
            <a:r>
              <a:rPr lang="zh-TW" altLang="en-US" dirty="0" smtClean="0"/>
              <a:t>糖。</a:t>
            </a:r>
            <a:endParaRPr lang="zh-TW" altLang="en-US" dirty="0"/>
          </a:p>
          <a:p>
            <a:r>
              <a:rPr lang="zh-TW" altLang="en-US" dirty="0"/>
              <a:t>只能用來讀取反覆性資料結構（例如陣列）的</a:t>
            </a:r>
            <a:r>
              <a:rPr lang="zh-TW" altLang="en-US" dirty="0" smtClean="0"/>
              <a:t>元素，</a:t>
            </a:r>
            <a:r>
              <a:rPr lang="zh-TW" altLang="en-US" b="1" dirty="0">
                <a:solidFill>
                  <a:srgbClr val="FF0000"/>
                </a:solidFill>
              </a:rPr>
              <a:t>無法修改反覆性資料結構（例如陣列）的元素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不知道陣列大</a:t>
            </a:r>
            <a:r>
              <a:rPr lang="zh-TW" altLang="en-US" b="1" dirty="0" smtClean="0">
                <a:solidFill>
                  <a:srgbClr val="FF0000"/>
                </a:solidFill>
              </a:rPr>
              <a:t>小時</a:t>
            </a:r>
            <a:r>
              <a:rPr lang="zh-TW" altLang="en-US" b="1" dirty="0" smtClean="0">
                <a:solidFill>
                  <a:srgbClr val="FF0000"/>
                </a:solidFill>
              </a:rPr>
              <a:t>可以較方便的直接</a:t>
            </a:r>
            <a:r>
              <a:rPr lang="zh-TW" altLang="en-US" b="1" dirty="0">
                <a:solidFill>
                  <a:srgbClr val="FF0000"/>
                </a:solidFill>
              </a:rPr>
              <a:t>用！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19" y="3913317"/>
            <a:ext cx="4667822" cy="10270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22977" y="5071222"/>
            <a:ext cx="8746045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 = 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</a:p>
          <a:p>
            <a:r>
              <a:rPr lang="en-US" altLang="zh-TW" dirty="0"/>
              <a:t>for(</a:t>
            </a:r>
            <a:r>
              <a:rPr lang="en-US" altLang="zh-TW" b="1" dirty="0" err="1"/>
              <a:t>int</a:t>
            </a:r>
            <a:r>
              <a:rPr lang="en-US" altLang="zh-TW" b="1" dirty="0"/>
              <a:t> element : Months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Sum = Sum + </a:t>
            </a:r>
            <a:r>
              <a:rPr lang="en-US" altLang="zh-TW" b="1" dirty="0"/>
              <a:t>element</a:t>
            </a:r>
            <a:r>
              <a:rPr lang="en-US" altLang="zh-TW" dirty="0"/>
              <a:t>; // </a:t>
            </a:r>
            <a:r>
              <a:rPr lang="zh-TW" altLang="en-US" dirty="0"/>
              <a:t>迴圈每次重複時，</a:t>
            </a:r>
            <a:r>
              <a:rPr lang="en-US" altLang="zh-TW" dirty="0"/>
              <a:t>element </a:t>
            </a:r>
            <a:r>
              <a:rPr lang="zh-TW" altLang="en-US" dirty="0"/>
              <a:t>都是當前的陣列元素值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874297" y="5671386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6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的陣列使用方式</a:t>
            </a:r>
            <a:r>
              <a:rPr lang="en-US" altLang="zh-TW" dirty="0" smtClean="0"/>
              <a:t>--</a:t>
            </a:r>
            <a:r>
              <a:rPr lang="zh-TW" altLang="en-US" dirty="0" smtClean="0"/>
              <a:t>基本型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652850" cy="3880773"/>
          </a:xfrm>
        </p:spPr>
        <p:txBody>
          <a:bodyPr/>
          <a:lstStyle/>
          <a:p>
            <a:r>
              <a:rPr lang="zh-TW" altLang="en-US" sz="2400" b="1" u="sng" dirty="0" smtClean="0"/>
              <a:t>第一步：宣告陣列</a:t>
            </a:r>
            <a:endParaRPr lang="en-US" altLang="zh-TW" sz="2400" b="1" u="sng" dirty="0" smtClean="0"/>
          </a:p>
          <a:p>
            <a:r>
              <a:rPr lang="zh-TW" altLang="en-US" dirty="0" smtClean="0"/>
              <a:t>一維陣列</a:t>
            </a:r>
            <a:r>
              <a:rPr lang="zh-TW" altLang="en-US" dirty="0"/>
              <a:t>宣告語法：</a:t>
            </a: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：陣列的資料型態可以是</a:t>
            </a:r>
            <a:r>
              <a:rPr lang="zh-TW" altLang="en-US" b="1" dirty="0">
                <a:solidFill>
                  <a:schemeClr val="tx1"/>
                </a:solidFill>
              </a:rPr>
              <a:t>原始資料型態</a:t>
            </a:r>
            <a:r>
              <a:rPr lang="zh-TW" altLang="en-US" dirty="0"/>
              <a:t>，也可以是某種類別（非原始資料型態），例如：</a:t>
            </a:r>
            <a:r>
              <a:rPr lang="en-US" altLang="zh-TW" dirty="0" err="1"/>
              <a:t>int,float</a:t>
            </a:r>
            <a:r>
              <a:rPr lang="en-US" altLang="zh-TW" dirty="0"/>
              <a:t>,…,</a:t>
            </a:r>
            <a:r>
              <a:rPr lang="en-US" altLang="zh-TW" b="1" dirty="0"/>
              <a:t>String</a:t>
            </a:r>
            <a:r>
              <a:rPr lang="en-US" altLang="zh-TW" dirty="0"/>
              <a:t>…</a:t>
            </a:r>
            <a:r>
              <a:rPr lang="zh-TW" altLang="en-US" dirty="0"/>
              <a:t>等等。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陣列名稱</a:t>
            </a:r>
            <a:r>
              <a:rPr lang="zh-TW" altLang="en-US" dirty="0"/>
              <a:t>：陣列名稱的命名規定與變數命名規定相同，您應該盡量採用有意義的英文字或組合字來代表該陣列的用途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由於陣列含有多個元素的天性，因此陣列名稱常常採用複數來表示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184" y="2617063"/>
            <a:ext cx="2451175" cy="21021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66" y="2617063"/>
            <a:ext cx="32670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陣列共用？複製？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66466" cy="3880773"/>
          </a:xfrm>
        </p:spPr>
        <p:txBody>
          <a:bodyPr/>
          <a:lstStyle/>
          <a:p>
            <a:r>
              <a:rPr lang="zh-TW" altLang="en-US" dirty="0" smtClean="0"/>
              <a:t>如果想要</a:t>
            </a:r>
            <a:r>
              <a:rPr lang="zh-TW" altLang="en-US" b="1" dirty="0" smtClean="0"/>
              <a:t>複製陣列</a:t>
            </a:r>
            <a:r>
              <a:rPr lang="zh-TW" altLang="en-US" dirty="0" smtClean="0"/>
              <a:t>，用下面指令，那就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錯了！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這個寫法會造成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跟</a:t>
            </a:r>
            <a:r>
              <a:rPr lang="en-US" altLang="zh-TW" dirty="0" smtClean="0">
                <a:solidFill>
                  <a:srgbClr val="FF0000"/>
                </a:solidFill>
              </a:rPr>
              <a:t>number</a:t>
            </a:r>
            <a:r>
              <a:rPr lang="zh-TW" altLang="en-US" dirty="0" smtClean="0">
                <a:solidFill>
                  <a:srgbClr val="FF0000"/>
                </a:solidFill>
              </a:rPr>
              <a:t>共用陣列！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這</a:t>
            </a:r>
            <a:r>
              <a:rPr lang="zh-TW" altLang="en-US" dirty="0" smtClean="0">
                <a:solidFill>
                  <a:srgbClr val="FF0000"/>
                </a:solidFill>
              </a:rPr>
              <a:t>樣子當修改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陣列值時，</a:t>
            </a:r>
            <a:r>
              <a:rPr lang="en-US" altLang="zh-TW" dirty="0" smtClean="0">
                <a:solidFill>
                  <a:srgbClr val="FF0000"/>
                </a:solidFill>
              </a:rPr>
              <a:t>numbers</a:t>
            </a:r>
            <a:r>
              <a:rPr lang="zh-TW" altLang="en-US" dirty="0" smtClean="0">
                <a:solidFill>
                  <a:srgbClr val="FF0000"/>
                </a:solidFill>
              </a:rPr>
              <a:t>陣列的值也會變，反之亦然。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陣列變數是一種參考</a:t>
            </a:r>
            <a:r>
              <a:rPr lang="en-US" altLang="zh-TW" dirty="0" smtClean="0"/>
              <a:t>(reference)</a:t>
            </a:r>
            <a:r>
              <a:rPr lang="zh-TW" altLang="en-US" dirty="0" smtClean="0"/>
              <a:t>，類似與指標，存放的是指向陣列的記憶體位址，直接用相等，只會複製到參考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值，而導致共用了同一個陣列！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98" y="2762441"/>
            <a:ext cx="4697730" cy="838880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3319272" y="3274259"/>
            <a:ext cx="667512" cy="30948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53651"/>
              </p:ext>
            </p:extLst>
          </p:nvPr>
        </p:nvGraphicFramePr>
        <p:xfrm>
          <a:off x="8882955" y="135233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9779585" y="342942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numbers[0]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79585" y="3774329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umbers[1]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779585" y="409156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numbers[2]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779585" y="442345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numbers[3]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779585" y="476657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numbers[4]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779585" y="509304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numbers[5]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130823" y="340391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130823" y="376955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130824" y="409395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202020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130824" y="441875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202024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30825" y="473123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202028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130826" y="50628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202032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130823" y="309336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130826" y="539307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202036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735595" y="88120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017002" y="12469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017002" y="60535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097736" y="207499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779584" y="2092991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umbers[]</a:t>
            </a:r>
            <a:endParaRPr lang="zh-TW" altLang="en-US" sz="1400" dirty="0"/>
          </a:p>
        </p:txBody>
      </p:sp>
      <p:sp>
        <p:nvSpPr>
          <p:cNvPr id="26" name="右大括弧 25"/>
          <p:cNvSpPr/>
          <p:nvPr/>
        </p:nvSpPr>
        <p:spPr>
          <a:xfrm>
            <a:off x="10540597" y="3429429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0811837" y="42680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779583" y="24378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second[]</a:t>
            </a:r>
            <a:endParaRPr lang="zh-TW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851468" y="2007375"/>
            <a:ext cx="896628" cy="84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>
            <a:off x="9310912" y="2332475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9158862" y="2564115"/>
            <a:ext cx="768085" cy="829973"/>
          </a:xfrm>
          <a:prstGeom prst="arc">
            <a:avLst>
              <a:gd name="adj1" fmla="val 17725363"/>
              <a:gd name="adj2" fmla="val 5024802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9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陣列複製方法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要</a:t>
            </a:r>
            <a:r>
              <a:rPr lang="zh-TW" altLang="en-US" b="1" dirty="0">
                <a:solidFill>
                  <a:srgbClr val="FF0000"/>
                </a:solidFill>
              </a:rPr>
              <a:t>確實複製一定要用</a:t>
            </a:r>
            <a:r>
              <a:rPr lang="en-US" altLang="zh-TW" b="1" dirty="0">
                <a:solidFill>
                  <a:srgbClr val="FF0000"/>
                </a:solidFill>
              </a:rPr>
              <a:t>clone()</a:t>
            </a:r>
            <a:r>
              <a:rPr lang="zh-TW" altLang="en-US" b="1" dirty="0">
                <a:solidFill>
                  <a:srgbClr val="FF0000"/>
                </a:solidFill>
              </a:rPr>
              <a:t>方法！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81" y="3429000"/>
            <a:ext cx="6076950" cy="1066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31" y="2198356"/>
            <a:ext cx="2943225" cy="514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080" y="4100975"/>
            <a:ext cx="3929063" cy="324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5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太極生兩儀，兩儀生四象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8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二維陣列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三維陣列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可以將二維陣列以數學之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83"/>
              </p:ext>
            </p:extLst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二維陣列可以使用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維陣列則需要使用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多維度的陣列則無法使用幾何圖形來示意，但存取方法也大同小異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>
                <a:solidFill>
                  <a:srgbClr val="FF0000"/>
                </a:solidFill>
              </a:rPr>
              <a:t>維陣列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很多語言有直接提供多維陣列宣告與配置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但是！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zh-TW" sz="2800" b="1" dirty="0">
                <a:solidFill>
                  <a:srgbClr val="FF0000"/>
                </a:solidFill>
              </a:rPr>
              <a:t>並未直接提供二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維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以上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陣列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15327"/>
              </p:ext>
            </p:extLst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62139"/>
              </p:ext>
            </p:extLst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21665"/>
              </p:ext>
            </p:extLst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22580"/>
              </p:ext>
            </p:extLst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10370"/>
              </p:ext>
            </p:extLst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的二維陣列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76106" cy="3880773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而言，二維陣列是由</a:t>
            </a:r>
            <a:r>
              <a:rPr lang="zh-TW" altLang="en-US" b="1" dirty="0">
                <a:solidFill>
                  <a:srgbClr val="FF0000"/>
                </a:solidFill>
              </a:rPr>
              <a:t>兩層的一維陣列</a:t>
            </a:r>
            <a:r>
              <a:rPr lang="zh-TW" altLang="en-US" dirty="0"/>
              <a:t>所</a:t>
            </a:r>
            <a:r>
              <a:rPr lang="zh-TW" altLang="en-US" dirty="0" smtClean="0"/>
              <a:t>構成。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一個「列的陣列元素」存放的都是「代表一整行的一維陣列」，</a:t>
            </a:r>
            <a:r>
              <a:rPr lang="zh-TW" altLang="en-US" b="1" dirty="0">
                <a:solidFill>
                  <a:srgbClr val="FF0000"/>
                </a:solidFill>
              </a:rPr>
              <a:t>而</a:t>
            </a:r>
            <a:r>
              <a:rPr lang="zh-TW" altLang="en-US" b="1" u="sng" dirty="0">
                <a:solidFill>
                  <a:srgbClr val="FF0000"/>
                </a:solidFill>
              </a:rPr>
              <a:t>陣列的陣列</a:t>
            </a:r>
            <a:r>
              <a:rPr lang="zh-TW" altLang="en-US" b="1" dirty="0">
                <a:solidFill>
                  <a:srgbClr val="FF0000"/>
                </a:solidFill>
              </a:rPr>
              <a:t>就可以構成二維陣列的效果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所以，對於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trades[][] = new trades[3][4];</a:t>
            </a:r>
            <a:br>
              <a:rPr lang="en-US" altLang="zh-TW" dirty="0" smtClean="0"/>
            </a:br>
            <a:r>
              <a:rPr lang="zh-TW" altLang="en-US" dirty="0" smtClean="0"/>
              <a:t>這樣的陣列來說，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err="1" smtClean="0">
                <a:solidFill>
                  <a:srgbClr val="FF0000"/>
                </a:solidFill>
              </a:rPr>
              <a:t>trades.length</a:t>
            </a:r>
            <a:r>
              <a:rPr lang="zh-TW" altLang="en-US" b="1" dirty="0" smtClean="0">
                <a:solidFill>
                  <a:srgbClr val="FF0000"/>
                </a:solidFill>
              </a:rPr>
              <a:t>只會是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</a:rPr>
              <a:t>不會是</a:t>
            </a:r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對於二維以上陣列，</a:t>
            </a:r>
            <a:r>
              <a:rPr lang="en-US" altLang="zh-TW" b="1" dirty="0">
                <a:solidFill>
                  <a:srgbClr val="FF0000"/>
                </a:solidFill>
              </a:rPr>
              <a:t>length</a:t>
            </a:r>
            <a:r>
              <a:rPr lang="zh-TW" altLang="en-US" b="1" dirty="0" smtClean="0">
                <a:solidFill>
                  <a:srgbClr val="FF0000"/>
                </a:solidFill>
              </a:rPr>
              <a:t>會</a:t>
            </a:r>
            <a:r>
              <a:rPr lang="zh-TW" altLang="en-US" b="1" dirty="0">
                <a:solidFill>
                  <a:srgbClr val="FF0000"/>
                </a:solidFill>
              </a:rPr>
              <a:t>不如預期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84450"/>
              </p:ext>
            </p:extLst>
          </p:nvPr>
        </p:nvGraphicFramePr>
        <p:xfrm>
          <a:off x="7015480" y="2551113"/>
          <a:ext cx="1323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48">
                  <a:extLst>
                    <a:ext uri="{9D8B030D-6E8A-4147-A177-3AD203B41FA5}">
                      <a16:colId xmlns:a16="http://schemas.microsoft.com/office/drawing/2014/main" val="3064012231"/>
                    </a:ext>
                  </a:extLst>
                </a:gridCol>
              </a:tblGrid>
              <a:tr h="291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73375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086720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597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88024"/>
              </p:ext>
            </p:extLst>
          </p:nvPr>
        </p:nvGraphicFramePr>
        <p:xfrm>
          <a:off x="9349186" y="1247458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67304"/>
              </p:ext>
            </p:extLst>
          </p:nvPr>
        </p:nvGraphicFramePr>
        <p:xfrm>
          <a:off x="9363262" y="2855913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08913"/>
              </p:ext>
            </p:extLst>
          </p:nvPr>
        </p:nvGraphicFramePr>
        <p:xfrm>
          <a:off x="9363262" y="4489450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cxnSp>
        <p:nvCxnSpPr>
          <p:cNvPr id="11" name="肘形接點 10"/>
          <p:cNvCxnSpPr/>
          <p:nvPr/>
        </p:nvCxnSpPr>
        <p:spPr>
          <a:xfrm flipV="1">
            <a:off x="8339328" y="1501775"/>
            <a:ext cx="1009858" cy="11512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>
            <a:off x="8339328" y="3321876"/>
            <a:ext cx="1023934" cy="133178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3"/>
          </p:cNvCxnSpPr>
          <p:nvPr/>
        </p:nvCxnSpPr>
        <p:spPr>
          <a:xfrm flipV="1">
            <a:off x="8339328" y="3002916"/>
            <a:ext cx="1023934" cy="53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738266" y="1794054"/>
            <a:ext cx="1175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trades[][]</a:t>
            </a:r>
            <a:endParaRPr lang="zh-TW" altLang="en-US" dirty="0"/>
          </a:p>
        </p:txBody>
      </p:sp>
      <p:cxnSp>
        <p:nvCxnSpPr>
          <p:cNvPr id="53" name="肘形接點 52"/>
          <p:cNvCxnSpPr>
            <a:stCxn id="51" idx="2"/>
          </p:cNvCxnSpPr>
          <p:nvPr/>
        </p:nvCxnSpPr>
        <p:spPr>
          <a:xfrm rot="16200000" flipH="1">
            <a:off x="6382068" y="2107244"/>
            <a:ext cx="560204" cy="67248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114873" y="2181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757596" y="9081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911647" y="2515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970067" y="41201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5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多維陣列的宣告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以二維陣列為例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雖然</a:t>
            </a:r>
            <a:r>
              <a:rPr lang="en-US" altLang="zh-TW" dirty="0" smtClean="0"/>
              <a:t>Java</a:t>
            </a:r>
            <a:r>
              <a:rPr lang="zh-TW" altLang="en-US" dirty="0"/>
              <a:t>的二維陣列是由兩層的一維陣列所組成，但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對</a:t>
            </a:r>
            <a:r>
              <a:rPr lang="zh-TW" altLang="en-US" b="1" dirty="0" smtClean="0"/>
              <a:t>常用資料型態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如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float,long</a:t>
            </a:r>
            <a:r>
              <a:rPr lang="en-US" altLang="zh-TW" b="1" dirty="0" smtClean="0"/>
              <a:t>....)</a:t>
            </a:r>
            <a:r>
              <a:rPr lang="zh-TW" altLang="en-US" dirty="0" smtClean="0"/>
              <a:t>仍</a:t>
            </a:r>
            <a:r>
              <a:rPr lang="zh-TW" altLang="en-US" dirty="0"/>
              <a:t>提供了快速宣告以及快速存取的語法以減少程式設計師撰寫程式的</a:t>
            </a:r>
            <a:r>
              <a:rPr lang="zh-TW" altLang="en-US" dirty="0" smtClean="0"/>
              <a:t>麻煩。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合併宣告與</a:t>
            </a:r>
            <a:r>
              <a:rPr lang="en-US" altLang="zh-TW" dirty="0" smtClean="0"/>
              <a:t>new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37" y="3101149"/>
            <a:ext cx="6888264" cy="9953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61" y="4326701"/>
            <a:ext cx="51339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03370"/>
              </p:ext>
            </p:extLst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Example06_10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04767"/>
            <a:ext cx="7003626" cy="45613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1849840"/>
            <a:ext cx="3859149" cy="25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71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插隊一下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格式化輸出</a:t>
            </a:r>
            <a:r>
              <a:rPr lang="en-US" altLang="zh-TW" sz="3600" b="1" dirty="0" err="1" smtClean="0">
                <a:solidFill>
                  <a:schemeClr val="accent4">
                    <a:lumMod val="75000"/>
                  </a:schemeClr>
                </a:solidFill>
              </a:rPr>
              <a:t>System.out.printf</a:t>
            </a:r>
            <a:r>
              <a:rPr lang="en-US" altLang="zh-TW" sz="36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zh-TW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雖然不是一定要，但是面子工程還是要的。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50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204794" cy="3880773"/>
          </a:xfrm>
        </p:spPr>
        <p:txBody>
          <a:bodyPr/>
          <a:lstStyle/>
          <a:p>
            <a:r>
              <a:rPr lang="zh-TW" altLang="en-US" sz="2400" b="1" u="sng" dirty="0" smtClean="0"/>
              <a:t>第二步：產生</a:t>
            </a:r>
            <a:r>
              <a:rPr lang="zh-TW" altLang="en-US" sz="2400" b="1" u="sng" dirty="0"/>
              <a:t>陣列</a:t>
            </a:r>
            <a:r>
              <a:rPr lang="zh-TW" altLang="en-US" sz="2400" b="1" u="sng" dirty="0" smtClean="0"/>
              <a:t>實體</a:t>
            </a:r>
            <a:endParaRPr lang="en-US" altLang="zh-TW" sz="2400" b="1" u="sng" dirty="0" smtClean="0"/>
          </a:p>
          <a:p>
            <a:r>
              <a:rPr lang="zh-TW" altLang="en-US" dirty="0" smtClean="0"/>
              <a:t>產生陣列語法：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我們有了陣列名稱後，應該要為該陣列</a:t>
            </a:r>
            <a:r>
              <a:rPr lang="zh-TW" altLang="en-US" u="sng" dirty="0">
                <a:solidFill>
                  <a:srgbClr val="C00000"/>
                </a:solidFill>
              </a:rPr>
              <a:t>配置陣列元素所需要的記憶體</a:t>
            </a:r>
            <a:r>
              <a:rPr lang="zh-TW" altLang="en-US" u="sng" dirty="0" smtClean="0">
                <a:solidFill>
                  <a:srgbClr val="C00000"/>
                </a:solidFill>
              </a:rPr>
              <a:t>空間</a:t>
            </a:r>
            <a:r>
              <a:rPr lang="en-US" altLang="zh-TW" dirty="0" smtClean="0"/>
              <a:t>!!!</a:t>
            </a:r>
            <a:endParaRPr lang="zh-TW" altLang="en-US" dirty="0"/>
          </a:p>
          <a:p>
            <a:r>
              <a:rPr lang="en-US" altLang="zh-TW" b="1" dirty="0">
                <a:solidFill>
                  <a:srgbClr val="C00000"/>
                </a:solidFill>
              </a:rPr>
              <a:t>(1)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：此處的資料型態必須與宣告陣列名稱時的資料型態相同。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元素個數</a:t>
            </a:r>
            <a:r>
              <a:rPr lang="zh-TW" altLang="en-US" dirty="0"/>
              <a:t>：所需要的陣列元素個數，它必須是一個整數變數或常數（一般為常數），並且不能是</a:t>
            </a:r>
            <a:r>
              <a:rPr lang="en-US" altLang="zh-TW" dirty="0"/>
              <a:t>long</a:t>
            </a:r>
            <a:r>
              <a:rPr lang="zh-TW" altLang="en-US" dirty="0"/>
              <a:t>型態。例如要</a:t>
            </a:r>
            <a:r>
              <a:rPr lang="zh-TW" altLang="en-US" dirty="0" smtClean="0"/>
              <a:t>記載全班成績，</a:t>
            </a:r>
            <a:r>
              <a:rPr lang="zh-TW" altLang="en-US" dirty="0"/>
              <a:t>則此處可宣告</a:t>
            </a:r>
            <a:r>
              <a:rPr lang="zh-TW" altLang="en-US" dirty="0" smtClean="0"/>
              <a:t>為</a:t>
            </a:r>
            <a:r>
              <a:rPr lang="en-US" altLang="zh-TW" dirty="0" smtClean="0"/>
              <a:t>50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79" y="2723056"/>
            <a:ext cx="4743450" cy="571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44" y="2723056"/>
            <a:ext cx="3657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中的格式化輸出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許多</a:t>
            </a:r>
            <a:r>
              <a:rPr lang="zh-TW" altLang="en-US" dirty="0"/>
              <a:t>情況下，我們希望列印出來的資料能排列整齊，如此不但較為美觀，也較容易閱讀，這就必須仰賴格式化輸出方法：</a:t>
            </a:r>
            <a:r>
              <a:rPr lang="en-US" altLang="zh-TW" dirty="0" err="1"/>
              <a:t>System.out.printf</a:t>
            </a:r>
            <a:r>
              <a:rPr lang="en-US" altLang="zh-TW" dirty="0"/>
              <a:t>()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兩個指令相通的：</a:t>
            </a:r>
            <a:r>
              <a:rPr lang="en-US" altLang="zh-TW" dirty="0" err="1"/>
              <a:t>printf</a:t>
            </a:r>
            <a:r>
              <a:rPr lang="en-US" altLang="zh-TW" dirty="0"/>
              <a:t>()  / format()</a:t>
            </a:r>
          </a:p>
          <a:p>
            <a:r>
              <a:rPr lang="zh-TW" altLang="en-US" dirty="0" smtClean="0"/>
              <a:t>基本上仿效</a:t>
            </a:r>
            <a:r>
              <a:rPr lang="en-US" altLang="zh-TW" dirty="0" smtClean="0"/>
              <a:t>C </a:t>
            </a:r>
            <a:r>
              <a:rPr lang="zh-TW" altLang="en-US" dirty="0"/>
              <a:t>語言的 </a:t>
            </a:r>
            <a:r>
              <a:rPr lang="en-US" altLang="zh-TW" dirty="0" err="1"/>
              <a:t>printf</a:t>
            </a:r>
            <a:r>
              <a:rPr lang="en-US" altLang="zh-TW" dirty="0"/>
              <a:t> </a:t>
            </a:r>
            <a:r>
              <a:rPr lang="en-US" altLang="zh-TW" dirty="0" smtClean="0"/>
              <a:t>()</a:t>
            </a:r>
            <a:r>
              <a:rPr lang="zh-TW" altLang="en-US" dirty="0" smtClean="0"/>
              <a:t>指令，</a:t>
            </a:r>
            <a:r>
              <a:rPr lang="zh-TW" altLang="en-US" dirty="0"/>
              <a:t>列印時需分辨數值的</a:t>
            </a:r>
            <a:r>
              <a:rPr lang="zh-TW" altLang="en-US" b="1" dirty="0"/>
              <a:t>資料型態</a:t>
            </a:r>
            <a:r>
              <a:rPr lang="zh-TW" altLang="en-US" dirty="0"/>
              <a:t>，再依此設定</a:t>
            </a:r>
            <a:r>
              <a:rPr lang="zh-TW" altLang="en-US" b="1" dirty="0"/>
              <a:t>列印</a:t>
            </a:r>
            <a:r>
              <a:rPr lang="zh-TW" altLang="en-US" b="1" dirty="0" smtClean="0"/>
              <a:t>格式</a:t>
            </a:r>
            <a:r>
              <a:rPr lang="zh-TW" altLang="en-US" dirty="0" smtClean="0"/>
              <a:t>產生輸出。</a:t>
            </a:r>
            <a:endParaRPr lang="en-US" altLang="zh-TW" dirty="0" smtClean="0"/>
          </a:p>
          <a:p>
            <a:r>
              <a:rPr lang="zh-TW" altLang="en-US" dirty="0"/>
              <a:t>語法如下：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1738466" y="4277606"/>
            <a:ext cx="640431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System</a:t>
            </a:r>
            <a:r>
              <a:rPr lang="en-US" altLang="zh-TW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.out.</a:t>
            </a:r>
            <a:r>
              <a:rPr lang="en-US" altLang="zh-TW" sz="2000" dirty="0" err="1">
                <a:solidFill>
                  <a:srgbClr val="92D05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“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列印</a:t>
            </a:r>
            <a:r>
              <a:rPr lang="zh-TW" altLang="en-US" sz="2000" dirty="0">
                <a:solidFill>
                  <a:srgbClr val="00FFAA"/>
                </a:solidFill>
                <a:latin typeface="微軟正黑體" panose="020B0604030504040204" pitchFamily="34" charset="-120"/>
              </a:rPr>
              <a:t>文字與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格式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_1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_2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);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07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列印文字與格式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4491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後面加數字表示總共佔幾格；加小數點跟數字表示小數點顯示幾位數。</a:t>
            </a:r>
            <a:endParaRPr lang="en-US" altLang="zh-TW" dirty="0" smtClean="0"/>
          </a:p>
          <a:p>
            <a:r>
              <a:rPr lang="en-US" altLang="zh-TW" dirty="0" smtClean="0"/>
              <a:t>%</a:t>
            </a:r>
            <a:r>
              <a:rPr lang="zh-TW" altLang="en-US" dirty="0"/>
              <a:t>後面加負號表示靠左對齊，如果加</a:t>
            </a:r>
            <a:r>
              <a:rPr lang="en-US" altLang="zh-TW" dirty="0"/>
              <a:t>0</a:t>
            </a:r>
            <a:r>
              <a:rPr lang="zh-TW" altLang="en-US" dirty="0"/>
              <a:t>表示前面如果有空位填就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加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號表示要有千位分隔符號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每三位數一個 </a:t>
            </a:r>
            <a:r>
              <a:rPr lang="en-US" altLang="zh-TW" dirty="0" smtClean="0"/>
              <a:t>, 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722173"/>
              </p:ext>
            </p:extLst>
          </p:nvPr>
        </p:nvGraphicFramePr>
        <p:xfrm>
          <a:off x="759630" y="1481327"/>
          <a:ext cx="8091233" cy="3493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515">
                  <a:extLst>
                    <a:ext uri="{9D8B030D-6E8A-4147-A177-3AD203B41FA5}">
                      <a16:colId xmlns:a16="http://schemas.microsoft.com/office/drawing/2014/main" val="3779827039"/>
                    </a:ext>
                  </a:extLst>
                </a:gridCol>
                <a:gridCol w="2914468">
                  <a:extLst>
                    <a:ext uri="{9D8B030D-6E8A-4147-A177-3AD203B41FA5}">
                      <a16:colId xmlns:a16="http://schemas.microsoft.com/office/drawing/2014/main" val="545783549"/>
                    </a:ext>
                  </a:extLst>
                </a:gridCol>
                <a:gridCol w="1256642">
                  <a:extLst>
                    <a:ext uri="{9D8B030D-6E8A-4147-A177-3AD203B41FA5}">
                      <a16:colId xmlns:a16="http://schemas.microsoft.com/office/drawing/2014/main" val="2860941188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3266193476"/>
                    </a:ext>
                  </a:extLst>
                </a:gridCol>
              </a:tblGrid>
              <a:tr h="4366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81738916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字元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%o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8 </a:t>
                      </a:r>
                      <a:r>
                        <a:rPr lang="zh-TW" altLang="en-US" sz="2000" dirty="0">
                          <a:effectLst/>
                        </a:rPr>
                        <a:t>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631074172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十進位整數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%x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>
                          <a:effectLst/>
                        </a:rPr>
                        <a:t>16 </a:t>
                      </a:r>
                      <a:r>
                        <a:rPr lang="zh-TW" altLang="en-US" sz="2000">
                          <a:effectLst/>
                        </a:rPr>
                        <a:t>進位整數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82066797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個位置整數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\n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換</a:t>
                      </a:r>
                      <a:r>
                        <a:rPr lang="zh-TW" altLang="en-US" sz="2000" dirty="0" smtClean="0">
                          <a:effectLst/>
                        </a:rPr>
                        <a:t>行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必須自己加！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328377036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%s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字串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跳 </a:t>
                      </a:r>
                      <a:r>
                        <a:rPr lang="en-US" sz="2000">
                          <a:effectLst/>
                        </a:rPr>
                        <a:t>Tab </a:t>
                      </a:r>
                      <a:r>
                        <a:rPr lang="zh-TW" altLang="en-US" sz="2000">
                          <a:effectLst/>
                        </a:rPr>
                        <a:t>格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321515555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浮點數列印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\'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印出單引號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42931241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位數及</a:t>
                      </a:r>
                      <a:r>
                        <a:rPr lang="en-US" altLang="zh-TW" sz="2000" dirty="0">
                          <a:effectLst/>
                        </a:rPr>
                        <a:t>2 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\"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印出雙引號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436052558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浮點數及</a:t>
                      </a:r>
                      <a:r>
                        <a:rPr lang="en-US" altLang="zh-TW" sz="2000" dirty="0">
                          <a:effectLst/>
                        </a:rPr>
                        <a:t>2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\\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印出反斜線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0209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2873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格式化輸出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簡單範例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412018" cy="38807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(“%d</a:t>
            </a:r>
            <a:r>
              <a:rPr lang="en-US" altLang="zh-TW" dirty="0"/>
              <a:t>”, 123);</a:t>
            </a:r>
          </a:p>
          <a:p>
            <a:pPr marL="0" indent="0">
              <a:buNone/>
            </a:pPr>
            <a:r>
              <a:rPr lang="en-US" altLang="zh-TW" dirty="0" err="1" smtClean="0"/>
              <a:t>System.out.printf</a:t>
            </a:r>
            <a:r>
              <a:rPr lang="en-US" altLang="zh-TW" dirty="0" smtClean="0"/>
              <a:t>(“%5d”, 123);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(“%-5d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(“%05d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(“%10d</a:t>
            </a:r>
            <a:r>
              <a:rPr lang="en-US" altLang="zh-TW" dirty="0"/>
              <a:t>”, </a:t>
            </a:r>
            <a:r>
              <a:rPr lang="en-US" altLang="zh-TW" dirty="0" smtClean="0"/>
              <a:t>1234567);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(“%f”,3.456789f);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5f</a:t>
            </a:r>
            <a:r>
              <a:rPr lang="en-US" altLang="zh-TW" dirty="0"/>
              <a:t>”,</a:t>
            </a:r>
            <a:r>
              <a:rPr lang="en-US" altLang="zh-TW" dirty="0" smtClean="0"/>
              <a:t>3.4f</a:t>
            </a:r>
            <a:r>
              <a:rPr lang="en-US" altLang="zh-TW" dirty="0"/>
              <a:t>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5.2f</a:t>
            </a:r>
            <a:r>
              <a:rPr lang="en-US" altLang="zh-TW" dirty="0"/>
              <a:t>”,</a:t>
            </a:r>
            <a:r>
              <a:rPr lang="en-US" altLang="zh-TW" dirty="0" smtClean="0"/>
              <a:t>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(“%.</a:t>
            </a:r>
            <a:r>
              <a:rPr lang="en-US" altLang="zh-TW" dirty="0"/>
              <a:t>2f”,3.456789f);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6697757"/>
              </p:ext>
            </p:extLst>
          </p:nvPr>
        </p:nvGraphicFramePr>
        <p:xfrm>
          <a:off x="4824176" y="2160589"/>
          <a:ext cx="4184652" cy="36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1">
                  <a:extLst>
                    <a:ext uri="{9D8B030D-6E8A-4147-A177-3AD203B41FA5}">
                      <a16:colId xmlns:a16="http://schemas.microsoft.com/office/drawing/2014/main" val="2444660359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872390381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81549008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21324395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37226024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71686162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67015011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66835599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85466397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0661866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117420038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4043410327"/>
                    </a:ext>
                  </a:extLst>
                </a:gridCol>
              </a:tblGrid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6506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3933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6589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4315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6225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70087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3690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85699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7459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406638" y="17912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43199" y="1860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7658428" y="4718302"/>
            <a:ext cx="1289304" cy="20116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947732" y="478904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無效的設定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！沒指定小數位數，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r>
              <a:rPr lang="zh-TW" altLang="en-US" sz="1400" b="1" dirty="0">
                <a:solidFill>
                  <a:srgbClr val="FF0000"/>
                </a:solidFill>
              </a:rPr>
              <a:t>小數一定有六位數！</a:t>
            </a:r>
          </a:p>
        </p:txBody>
      </p:sp>
    </p:spTree>
    <p:extLst>
      <p:ext uri="{BB962C8B-B14F-4D97-AF65-F5344CB8AC3E}">
        <p14:creationId xmlns:p14="http://schemas.microsoft.com/office/powerpoint/2010/main" val="2802317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再回到陣列主題吧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184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宣告二維陣列並設定初始</a:t>
            </a:r>
            <a:r>
              <a:rPr lang="zh-TW" altLang="en-US" dirty="0" smtClean="0"/>
              <a:t>值。</a:t>
            </a:r>
            <a:endParaRPr lang="zh-TW" altLang="en-US" dirty="0"/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例如：</a:t>
            </a:r>
          </a:p>
        </p:txBody>
      </p:sp>
      <p:sp>
        <p:nvSpPr>
          <p:cNvPr id="6" name="矩形 5"/>
          <p:cNvSpPr/>
          <p:nvPr/>
        </p:nvSpPr>
        <p:spPr>
          <a:xfrm>
            <a:off x="1872804" y="2622748"/>
            <a:ext cx="637032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資料型態   陣列名稱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 ][ ]={ 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第二列元素的初始值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最後一列元素的初始值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}};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804" y="4331164"/>
            <a:ext cx="406603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69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67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88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419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73096" y="2468880"/>
            <a:ext cx="5263896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</a:rPr>
              <a:t> scores[][]={ {85,78,65},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75,85,69},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63,67,95},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{94,92,88</a:t>
            </a:r>
            <a:r>
              <a:rPr lang="en-US" altLang="zh-TW" sz="1600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74,65,73} };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String names[] </a:t>
            </a:r>
            <a:r>
              <a:rPr lang="en-US" altLang="zh-TW" sz="1600" dirty="0">
                <a:solidFill>
                  <a:schemeClr val="bg1"/>
                </a:solidFill>
              </a:rPr>
              <a:t>= {"Jack", "Rose", "Peter", "Paul", "Sam"};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25" y="4166556"/>
            <a:ext cx="3902029" cy="23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1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" y="1930400"/>
            <a:ext cx="6964115" cy="45799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83" y="1930400"/>
            <a:ext cx="5450542" cy="30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7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6992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/>
              <a:t>因為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生成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時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時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可以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不一樣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！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/>
              <a:t>舉例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第一維產生五個，但是</a:t>
            </a:r>
            <a:r>
              <a:rPr lang="zh-TW" altLang="en-US" dirty="0" smtClean="0"/>
              <a:t>第二維產生</a:t>
            </a:r>
            <a:r>
              <a:rPr lang="zh-TW" altLang="en-US" dirty="0" smtClean="0"/>
              <a:t>時逐步遞增。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造成右圖那樣的不對稱陣列。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99710"/>
              </p:ext>
            </p:extLst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[4,4]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86128" y="2973800"/>
            <a:ext cx="410260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213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76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27354" cy="3880773"/>
          </a:xfrm>
        </p:spPr>
        <p:txBody>
          <a:bodyPr/>
          <a:lstStyle/>
          <a:p>
            <a:r>
              <a:rPr lang="zh-TW" altLang="en-US" dirty="0" smtClean="0"/>
              <a:t>程式做完右邊的宣告後，會得到</a:t>
            </a:r>
            <a:r>
              <a:rPr lang="en-US" altLang="zh-TW" b="1" u="sng" dirty="0" smtClean="0">
                <a:solidFill>
                  <a:srgbClr val="FF0000"/>
                </a:solidFill>
              </a:rPr>
              <a:t>2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記憶體配置，類似於右圖。</a:t>
            </a:r>
            <a:endParaRPr lang="en-US" altLang="zh-TW" dirty="0" smtClean="0"/>
          </a:p>
          <a:p>
            <a:r>
              <a:rPr lang="zh-TW" altLang="en-US" dirty="0" smtClean="0"/>
              <a:t>特別注意！</a:t>
            </a:r>
            <a:r>
              <a:rPr lang="en-US" altLang="zh-TW" b="1" dirty="0" smtClean="0">
                <a:solidFill>
                  <a:srgbClr val="C00000"/>
                </a:solidFill>
              </a:rPr>
              <a:t>Java</a:t>
            </a:r>
            <a:r>
              <a:rPr lang="zh-TW" altLang="en-US" b="1" dirty="0" smtClean="0">
                <a:solidFill>
                  <a:srgbClr val="C00000"/>
                </a:solidFill>
              </a:rPr>
              <a:t>陣列的編號是由</a:t>
            </a:r>
            <a:r>
              <a:rPr lang="en-US" altLang="zh-TW" sz="2800" b="1" u="sng" dirty="0" smtClean="0">
                <a:solidFill>
                  <a:srgbClr val="C00000"/>
                </a:solidFill>
              </a:rPr>
              <a:t>0</a:t>
            </a:r>
            <a:r>
              <a:rPr lang="zh-TW" altLang="en-US" b="1" dirty="0" smtClean="0">
                <a:solidFill>
                  <a:srgbClr val="C00000"/>
                </a:solidFill>
              </a:rPr>
              <a:t>開始。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26034" y="2216116"/>
            <a:ext cx="2371393" cy="584775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];</a:t>
            </a:r>
          </a:p>
          <a:p>
            <a:pPr>
              <a:defRPr/>
            </a:pP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= 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 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char[6];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0</a:t>
            </a:r>
            <a:r>
              <a:rPr lang="en-US" altLang="zh-TW" sz="1400" dirty="0" smtClean="0"/>
              <a:t>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5" name="群組 34"/>
          <p:cNvGrpSpPr/>
          <p:nvPr/>
        </p:nvGrpSpPr>
        <p:grpSpPr>
          <a:xfrm>
            <a:off x="6256816" y="1993507"/>
            <a:ext cx="3143215" cy="526650"/>
            <a:chOff x="6256816" y="1993507"/>
            <a:chExt cx="3143215" cy="526650"/>
          </a:xfrm>
        </p:grpSpPr>
        <p:sp>
          <p:nvSpPr>
            <p:cNvPr id="33" name="弧形 32"/>
            <p:cNvSpPr/>
            <p:nvPr/>
          </p:nvSpPr>
          <p:spPr>
            <a:xfrm>
              <a:off x="7068312" y="1994003"/>
              <a:ext cx="1499616" cy="463074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弧形 33"/>
            <p:cNvSpPr/>
            <p:nvPr/>
          </p:nvSpPr>
          <p:spPr>
            <a:xfrm flipH="1">
              <a:off x="6256816" y="1993507"/>
              <a:ext cx="3143215" cy="526650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弧形 36"/>
          <p:cNvSpPr/>
          <p:nvPr/>
        </p:nvSpPr>
        <p:spPr>
          <a:xfrm>
            <a:off x="5861304" y="2640206"/>
            <a:ext cx="2779775" cy="1856127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50398" y="3397972"/>
            <a:ext cx="7704505" cy="537097"/>
            <a:chOff x="1050398" y="3397972"/>
            <a:chExt cx="7704505" cy="537097"/>
          </a:xfrm>
        </p:grpSpPr>
        <p:sp>
          <p:nvSpPr>
            <p:cNvPr id="39" name="文字方塊 38"/>
            <p:cNvSpPr txBox="1"/>
            <p:nvPr/>
          </p:nvSpPr>
          <p:spPr>
            <a:xfrm>
              <a:off x="8459629" y="356573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J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50398" y="339797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Name[0] = ‘J’;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中</a:t>
              </a:r>
              <a:endParaRPr lang="en-US" altLang="zh-TW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050398" y="3853608"/>
            <a:ext cx="7710115" cy="398799"/>
            <a:chOff x="1050398" y="3853608"/>
            <a:chExt cx="7710115" cy="398799"/>
          </a:xfrm>
        </p:grpSpPr>
        <p:sp>
          <p:nvSpPr>
            <p:cNvPr id="41" name="矩形 40"/>
            <p:cNvSpPr/>
            <p:nvPr/>
          </p:nvSpPr>
          <p:spPr>
            <a:xfrm>
              <a:off x="1050398" y="3853608"/>
              <a:ext cx="4288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Name[1] = ‘a’;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把字放進陣列中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454019" y="388307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5" name="弧形 44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511972" y="2652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860563" y="16618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①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陣列的自帶武功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物件導向，讓每一類別的物件都可以自帶武功。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0150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常用的陣列自帶武功</a:t>
            </a:r>
            <a:r>
              <a:rPr lang="en-US" altLang="zh-TW" dirty="0" smtClean="0"/>
              <a:t>(</a:t>
            </a:r>
            <a:r>
              <a:rPr lang="zh-TW" altLang="en-US" dirty="0" smtClean="0"/>
              <a:t>糧草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假如陣列宣告為：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myArray</a:t>
            </a:r>
            <a:r>
              <a:rPr lang="zh-TW" altLang="en-US" dirty="0" smtClean="0"/>
              <a:t>，那麼他常用的自帶武功與糧草有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myArray.length</a:t>
            </a:r>
            <a:r>
              <a:rPr lang="en-US" altLang="zh-TW" dirty="0"/>
              <a:t> 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取得陣列長度。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myArray.clone</a:t>
            </a:r>
            <a:r>
              <a:rPr lang="en-US" altLang="zh-TW" dirty="0" smtClean="0"/>
              <a:t>()  : </a:t>
            </a:r>
            <a:r>
              <a:rPr lang="zh-TW" altLang="en-US" dirty="0" smtClean="0"/>
              <a:t>複製陣列。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myArray.equals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zh-TW" altLang="en-US" dirty="0"/>
              <a:t>別的</a:t>
            </a:r>
            <a:r>
              <a:rPr lang="zh-TW" altLang="en-US" dirty="0" smtClean="0"/>
              <a:t>陣列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判斷兩個陣列式相等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myArray.toString</a:t>
            </a:r>
            <a:r>
              <a:rPr lang="en-US" altLang="zh-TW" dirty="0" smtClean="0"/>
              <a:t>() : </a:t>
            </a:r>
            <a:r>
              <a:rPr lang="zh-TW" altLang="en-US" dirty="0" smtClean="0"/>
              <a:t>將陣列內容轉成字串 如 </a:t>
            </a:r>
            <a:r>
              <a:rPr lang="en-US" altLang="zh-TW" dirty="0" smtClean="0"/>
              <a:t>"[1, 2, 3,5]"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4277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Arrays Class</a:t>
            </a:r>
            <a:r>
              <a:rPr lang="zh-TW" altLang="en-US" dirty="0" smtClean="0"/>
              <a:t>大家長的福利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Arrays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Java</a:t>
            </a:r>
            <a:r>
              <a:rPr lang="zh-TW" altLang="en-US" dirty="0"/>
              <a:t>內建的，</a:t>
            </a:r>
            <a:r>
              <a:rPr lang="zh-TW" altLang="en-US" dirty="0" smtClean="0"/>
              <a:t>對陣列提供很多方便的操作。</a:t>
            </a:r>
            <a:endParaRPr lang="en-US" altLang="zh-TW" dirty="0" smtClean="0"/>
          </a:p>
          <a:p>
            <a:r>
              <a:rPr lang="zh-TW" altLang="en-US" dirty="0"/>
              <a:t>常用功能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Arrays.binarySearch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參數很多種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幫你在陣列中用</a:t>
            </a:r>
            <a:r>
              <a:rPr lang="zh-TW" altLang="en-US" b="1" dirty="0" smtClean="0"/>
              <a:t>二元搜循法</a:t>
            </a:r>
            <a:r>
              <a:rPr lang="zh-TW" altLang="en-US" dirty="0" smtClean="0"/>
              <a:t>找標的資料。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Arrays.equals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</a:t>
            </a:r>
            <a:r>
              <a:rPr lang="zh-TW" altLang="en-US" dirty="0"/>
              <a:t>很多</a:t>
            </a:r>
            <a:r>
              <a:rPr lang="zh-TW" altLang="en-US" dirty="0" smtClean="0"/>
              <a:t>種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判斷兩個陣列是否相等。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跟前一頁的好像？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Arrays.fill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: </a:t>
            </a:r>
            <a:r>
              <a:rPr lang="zh-TW" altLang="en-US" dirty="0" smtClean="0"/>
              <a:t>把陣列在指定範圍或全部填入指定資料內容。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Arrays.copyOf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 smtClean="0"/>
              <a:t>複製陣列</a:t>
            </a:r>
            <a:r>
              <a:rPr lang="zh-TW" altLang="en-US" dirty="0"/>
              <a:t>在指定範圍或</a:t>
            </a:r>
            <a:r>
              <a:rPr lang="zh-TW" altLang="en-US" dirty="0" smtClean="0"/>
              <a:t>全部的資料。</a:t>
            </a:r>
            <a:endParaRPr lang="zh-TW" altLang="en-US" dirty="0"/>
          </a:p>
          <a:p>
            <a:pPr lvl="1"/>
            <a:r>
              <a:rPr lang="en-US" altLang="zh-TW" dirty="0" err="1" smtClean="0"/>
              <a:t>Arrays.sort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/>
              <a:t>把陣列在指定範圍或</a:t>
            </a:r>
            <a:r>
              <a:rPr lang="zh-TW" altLang="en-US" dirty="0" smtClean="0"/>
              <a:t>全部按照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升序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排列。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還有個路人甲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也提供陣列複製功能，語法如下：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System.arraycopy</a:t>
            </a:r>
            <a:r>
              <a:rPr lang="en-US" altLang="zh-TW" dirty="0" smtClean="0"/>
              <a:t>(</a:t>
            </a:r>
            <a:r>
              <a:rPr lang="fr-FR" altLang="zh-TW" dirty="0"/>
              <a:t>arraycopy(Object src,  int srcPos, Object dest, </a:t>
            </a:r>
            <a:r>
              <a:rPr lang="fr-FR" altLang="zh-TW" dirty="0" smtClean="0"/>
              <a:t>int </a:t>
            </a:r>
            <a:r>
              <a:rPr lang="fr-FR" altLang="zh-TW" dirty="0"/>
              <a:t>destPos, int length)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90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1" u="sng" dirty="0" smtClean="0"/>
              <a:t>合併兩步驟的方式</a:t>
            </a:r>
            <a:endParaRPr lang="en-US" altLang="zh-TW" sz="2400" b="1" u="sng" dirty="0" smtClean="0"/>
          </a:p>
          <a:p>
            <a:r>
              <a:rPr lang="zh-TW" altLang="en-US" dirty="0"/>
              <a:t>可以將步驟</a:t>
            </a:r>
            <a:r>
              <a:rPr lang="zh-TW" altLang="en-US" dirty="0" smtClean="0"/>
              <a:t>一與二</a:t>
            </a:r>
            <a:r>
              <a:rPr lang="zh-TW" altLang="en-US" dirty="0"/>
              <a:t>合併為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合併與分開各有適用場合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如果預先知道陣列的大小，適合用合併方式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如果程式執行到某階段才能確定陣列大小，適合分開方式。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56570" y="3067418"/>
            <a:ext cx="3705902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char[6];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27" name="群組 26"/>
          <p:cNvGrpSpPr/>
          <p:nvPr/>
        </p:nvGrpSpPr>
        <p:grpSpPr>
          <a:xfrm>
            <a:off x="3337560" y="2048864"/>
            <a:ext cx="6642164" cy="2058541"/>
            <a:chOff x="6038819" y="2016164"/>
            <a:chExt cx="3682611" cy="842547"/>
          </a:xfrm>
        </p:grpSpPr>
        <p:sp>
          <p:nvSpPr>
            <p:cNvPr id="28" name="弧形 27"/>
            <p:cNvSpPr/>
            <p:nvPr/>
          </p:nvSpPr>
          <p:spPr>
            <a:xfrm>
              <a:off x="6814483" y="2016164"/>
              <a:ext cx="2085148" cy="463074"/>
            </a:xfrm>
            <a:prstGeom prst="arc">
              <a:avLst>
                <a:gd name="adj1" fmla="val 16200000"/>
                <a:gd name="adj2" fmla="val 20857219"/>
              </a:avLst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/>
            <p:cNvSpPr/>
            <p:nvPr/>
          </p:nvSpPr>
          <p:spPr>
            <a:xfrm flipH="1">
              <a:off x="6038819" y="2016193"/>
              <a:ext cx="3682611" cy="842518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弧形 29"/>
          <p:cNvSpPr/>
          <p:nvPr/>
        </p:nvSpPr>
        <p:spPr>
          <a:xfrm>
            <a:off x="2356570" y="3228284"/>
            <a:ext cx="6051489" cy="613115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51408" y="5365959"/>
            <a:ext cx="3705902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char[6];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766347" y="4980642"/>
            <a:ext cx="2371393" cy="1138773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];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= new char[6];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145698" y="53813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4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寫一個程式可以輸入</a:t>
            </a:r>
            <a:r>
              <a:rPr lang="en-US" altLang="zh-TW" dirty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：十個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：如何存放十個數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顯示十數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240" y="2160589"/>
            <a:ext cx="3717928" cy="34063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67056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4041</TotalTime>
  <Words>4363</Words>
  <Application>Microsoft Office PowerPoint</Application>
  <PresentationFormat>寬螢幕</PresentationFormat>
  <Paragraphs>1010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3" baseType="lpstr">
      <vt:lpstr>Open Sans</vt:lpstr>
      <vt:lpstr>微軟正黑體</vt:lpstr>
      <vt:lpstr>新細明體</vt:lpstr>
      <vt:lpstr>標楷體</vt:lpstr>
      <vt:lpstr>Arial</vt:lpstr>
      <vt:lpstr>Consolas</vt:lpstr>
      <vt:lpstr>Times New Roman</vt:lpstr>
      <vt:lpstr>Trebuchet MS</vt:lpstr>
      <vt:lpstr>Wingdings</vt:lpstr>
      <vt:lpstr>Wingdings 3</vt:lpstr>
      <vt:lpstr>多面向</vt:lpstr>
      <vt:lpstr>臨兵斗者皆”陣列”前行</vt:lpstr>
      <vt:lpstr>陣列基本說明</vt:lpstr>
      <vt:lpstr>陣列應用時機</vt:lpstr>
      <vt:lpstr>Java的陣列使用方式--基本型(1)</vt:lpstr>
      <vt:lpstr>Java的陣列使用方式--基本型(2)</vt:lpstr>
      <vt:lpstr>Java的陣列使用方式--基本型(3)</vt:lpstr>
      <vt:lpstr>Java的陣列使用方式--基本型(4)</vt:lpstr>
      <vt:lpstr>範例一 記住十個數</vt:lpstr>
      <vt:lpstr>範例一參考程式碼</vt:lpstr>
      <vt:lpstr>範例二 計算五個數的總和、平均</vt:lpstr>
      <vt:lpstr>範例二參考程式碼</vt:lpstr>
      <vt:lpstr>練習一 找最大值最小值</vt:lpstr>
      <vt:lpstr>練習一思考提示</vt:lpstr>
      <vt:lpstr>練習一參考程式碼</vt:lpstr>
      <vt:lpstr>練習二 輸入整數求各個位數之倒序</vt:lpstr>
      <vt:lpstr>練習二參考程式碼</vt:lpstr>
      <vt:lpstr>範例三 用排除法(用陣列)找N以內之質數</vt:lpstr>
      <vt:lpstr>範例三思考提示</vt:lpstr>
      <vt:lpstr>範例三參考程式碼</vt:lpstr>
      <vt:lpstr>陣列資料結構的常用方式</vt:lpstr>
      <vt:lpstr>練習三 陣列之搜尋</vt:lpstr>
      <vt:lpstr>練習四 排列組合</vt:lpstr>
      <vt:lpstr>練習四思考提示</vt:lpstr>
      <vt:lpstr>練習四不完美參考程式碼 </vt:lpstr>
      <vt:lpstr>範例四(有點難度，思考方法訓練) Missing Number</vt:lpstr>
      <vt:lpstr>範例四思考方式一</vt:lpstr>
      <vt:lpstr>範例四參考程式碼(一)</vt:lpstr>
      <vt:lpstr>範例四思考方式二</vt:lpstr>
      <vt:lpstr>範例四參考程式碼(二)</vt:lpstr>
      <vt:lpstr>範例四參考程式碼(三)---再精簡一點</vt:lpstr>
      <vt:lpstr>陣列的初始化</vt:lpstr>
      <vt:lpstr>陣列初始化範例</vt:lpstr>
      <vt:lpstr>練習五 Two sum-----leetcode天字第一題改編</vt:lpstr>
      <vt:lpstr>練習五參考程式碼 不過不太理想，重複輸出了！再改進一下！(課後練習喔)</vt:lpstr>
      <vt:lpstr>泡泡排序法(Bubble sort)</vt:lpstr>
      <vt:lpstr>泡泡排序法參考程式碼</vt:lpstr>
      <vt:lpstr>陣列的一些好用功能</vt:lpstr>
      <vt:lpstr>陣列長度</vt:lpstr>
      <vt:lpstr>foreach迴圈</vt:lpstr>
      <vt:lpstr>陣列共用？複製？</vt:lpstr>
      <vt:lpstr>陣列複製方法</vt:lpstr>
      <vt:lpstr>多維陣列</vt:lpstr>
      <vt:lpstr>多維陣列(一)</vt:lpstr>
      <vt:lpstr>多維陣列(二)</vt:lpstr>
      <vt:lpstr>Java的二維陣列</vt:lpstr>
      <vt:lpstr>Java多維陣列的宣告 以二維陣列為例</vt:lpstr>
      <vt:lpstr>範例五 Pascal三角形</vt:lpstr>
      <vt:lpstr>範例五參考程式碼 輸出要改進！</vt:lpstr>
      <vt:lpstr>插隊一下     ----格式化輸出System.out.printf()</vt:lpstr>
      <vt:lpstr>Java中的格式化輸出</vt:lpstr>
      <vt:lpstr>列印文字與格式(簡表)</vt:lpstr>
      <vt:lpstr>格式化輸出 簡單範例</vt:lpstr>
      <vt:lpstr>二維陣列初始化</vt:lpstr>
      <vt:lpstr>二維陣列初始化</vt:lpstr>
      <vt:lpstr>練習六 成績表輸出</vt:lpstr>
      <vt:lpstr>練習六參考程式碼</vt:lpstr>
      <vt:lpstr>不對稱陣列</vt:lpstr>
      <vt:lpstr>不對稱陣列，不完整陣列</vt:lpstr>
      <vt:lpstr>不對稱陣列，不完整陣列</vt:lpstr>
      <vt:lpstr>陣列的自帶武功</vt:lpstr>
      <vt:lpstr>常用的陣列自帶武功(糧草)</vt:lpstr>
      <vt:lpstr>Arrays Class大家長的福利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臨兵鬥者皆”陣列”前行</dc:title>
  <dc:creator>oldinmo@gmail.com</dc:creator>
  <cp:lastModifiedBy>User</cp:lastModifiedBy>
  <cp:revision>86</cp:revision>
  <dcterms:created xsi:type="dcterms:W3CDTF">2020-11-25T03:26:27Z</dcterms:created>
  <dcterms:modified xsi:type="dcterms:W3CDTF">2021-09-15T03:04:10Z</dcterms:modified>
</cp:coreProperties>
</file>