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6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604287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604287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604287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字串一定要會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110年9月15日星期三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字串的常用方法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長度與比較：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轉換大小寫：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77527"/>
              </p:ext>
            </p:extLst>
          </p:nvPr>
        </p:nvGraphicFramePr>
        <p:xfrm>
          <a:off x="1052767" y="2526349"/>
          <a:ext cx="8596312" cy="1828800"/>
        </p:xfrm>
        <a:graphic>
          <a:graphicData uri="http://schemas.openxmlformats.org/drawingml/2006/table">
            <a:tbl>
              <a:tblPr/>
              <a:tblGrid>
                <a:gridCol w="3043745">
                  <a:extLst>
                    <a:ext uri="{9D8B030D-6E8A-4147-A177-3AD203B41FA5}">
                      <a16:colId xmlns:a16="http://schemas.microsoft.com/office/drawing/2014/main" val="1392118956"/>
                    </a:ext>
                  </a:extLst>
                </a:gridCol>
                <a:gridCol w="5552567">
                  <a:extLst>
                    <a:ext uri="{9D8B030D-6E8A-4147-A177-3AD203B41FA5}">
                      <a16:colId xmlns:a16="http://schemas.microsoft.com/office/drawing/2014/main" val="19604202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方法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說明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8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length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取得字串的字元長度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232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Boolean </a:t>
                      </a:r>
                      <a:r>
                        <a:rPr lang="en-US" dirty="0" err="1" smtClean="0"/>
                        <a:t>isEmpty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當長度</a:t>
                      </a:r>
                      <a:r>
                        <a:rPr lang="en-US" altLang="zh-TW" dirty="0" smtClean="0"/>
                        <a:t>(length)</a:t>
                      </a:r>
                      <a:r>
                        <a:rPr lang="zh-TW" altLang="en-US" dirty="0" smtClean="0"/>
                        <a:t>為</a:t>
                      </a:r>
                      <a:r>
                        <a:rPr lang="en-US" altLang="zh-TW" dirty="0" smtClean="0"/>
                        <a:t>0</a:t>
                      </a:r>
                      <a:r>
                        <a:rPr lang="zh-TW" altLang="en-US" dirty="0" smtClean="0"/>
                        <a:t>時傳回</a:t>
                      </a:r>
                      <a:r>
                        <a:rPr lang="en-US" altLang="zh-TW" dirty="0" smtClean="0"/>
                        <a:t>true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477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Boolean equals(</a:t>
                      </a:r>
                      <a:r>
                        <a:rPr lang="en-US" altLang="zh-TW" dirty="0" smtClean="0"/>
                        <a:t>String </a:t>
                      </a:r>
                      <a:r>
                        <a:rPr lang="en-US" altLang="zh-TW" dirty="0" err="1" smtClean="0"/>
                        <a:t>str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判斷原字串中的字元是否相等於指定字串中的字元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294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compareTo</a:t>
                      </a:r>
                      <a:r>
                        <a:rPr lang="en-US" dirty="0" smtClean="0"/>
                        <a:t>(String </a:t>
                      </a:r>
                      <a:r>
                        <a:rPr lang="en-US" dirty="0" err="1" smtClean="0"/>
                        <a:t>str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與另一字串比較，結果以正數傳回，傳回</a:t>
                      </a:r>
                      <a:r>
                        <a:rPr lang="en-US" altLang="zh-TW" dirty="0" smtClean="0"/>
                        <a:t>0</a:t>
                      </a:r>
                      <a:r>
                        <a:rPr lang="zh-TW" altLang="en-US" dirty="0" smtClean="0"/>
                        <a:t>表示相同。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678316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004256"/>
              </p:ext>
            </p:extLst>
          </p:nvPr>
        </p:nvGraphicFramePr>
        <p:xfrm>
          <a:off x="1052767" y="4951098"/>
          <a:ext cx="8596312" cy="1097280"/>
        </p:xfrm>
        <a:graphic>
          <a:graphicData uri="http://schemas.openxmlformats.org/drawingml/2006/table">
            <a:tbl>
              <a:tblPr/>
              <a:tblGrid>
                <a:gridCol w="2540825">
                  <a:extLst>
                    <a:ext uri="{9D8B030D-6E8A-4147-A177-3AD203B41FA5}">
                      <a16:colId xmlns:a16="http://schemas.microsoft.com/office/drawing/2014/main" val="1392118956"/>
                    </a:ext>
                  </a:extLst>
                </a:gridCol>
                <a:gridCol w="6055487">
                  <a:extLst>
                    <a:ext uri="{9D8B030D-6E8A-4147-A177-3AD203B41FA5}">
                      <a16:colId xmlns:a16="http://schemas.microsoft.com/office/drawing/2014/main" val="19604202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方法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說明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8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String </a:t>
                      </a:r>
                      <a:r>
                        <a:rPr lang="en-US" dirty="0" err="1" smtClean="0"/>
                        <a:t>toLowerCase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/>
                        <a:t>轉換字串中的英文字元為小寫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810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String </a:t>
                      </a:r>
                      <a:r>
                        <a:rPr lang="en-US" dirty="0" err="1" smtClean="0"/>
                        <a:t>toUpperCase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轉換字串中的英文字元為大寫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300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40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字串的常用方法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944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搜尋與切割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前述</a:t>
            </a:r>
            <a:r>
              <a:rPr lang="zh-TW" altLang="en-US" dirty="0"/>
              <a:t>兩頁的</a:t>
            </a:r>
            <a:r>
              <a:rPr lang="zh-TW" altLang="en-US" dirty="0" smtClean="0"/>
              <a:t>方法之使用法：</a:t>
            </a:r>
            <a:endParaRPr lang="zh-TW" altLang="en-US" dirty="0"/>
          </a:p>
        </p:txBody>
      </p:sp>
      <p:graphicFrame>
        <p:nvGraphicFramePr>
          <p:cNvPr id="7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4217310"/>
              </p:ext>
            </p:extLst>
          </p:nvPr>
        </p:nvGraphicFramePr>
        <p:xfrm>
          <a:off x="787062" y="2573927"/>
          <a:ext cx="9463362" cy="2926080"/>
        </p:xfrm>
        <a:graphic>
          <a:graphicData uri="http://schemas.openxmlformats.org/drawingml/2006/table">
            <a:tbl>
              <a:tblPr/>
              <a:tblGrid>
                <a:gridCol w="4973658">
                  <a:extLst>
                    <a:ext uri="{9D8B030D-6E8A-4147-A177-3AD203B41FA5}">
                      <a16:colId xmlns:a16="http://schemas.microsoft.com/office/drawing/2014/main" val="54722797"/>
                    </a:ext>
                  </a:extLst>
                </a:gridCol>
                <a:gridCol w="4489704">
                  <a:extLst>
                    <a:ext uri="{9D8B030D-6E8A-4147-A177-3AD203B41FA5}">
                      <a16:colId xmlns:a16="http://schemas.microsoft.com/office/drawing/2014/main" val="34737917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方法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說明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404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char charAt(int index)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傳回指定索引處的字元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461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int indexOf(int ch)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/>
                        <a:t>傳回指定字元第一個找到的索引位置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59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indexOf</a:t>
                      </a:r>
                      <a:r>
                        <a:rPr lang="en-US" dirty="0"/>
                        <a:t>(String 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/>
                        <a:t>傳回指定字串第一個找到的索引位置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331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int lastIndexOf(int ch)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/>
                        <a:t>傳回指定字元最後一個找到的索引位置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551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String substring(int beginIndex)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/>
                        <a:t>取出指定索引處至字串尾端的子字串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901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String substring(int beginIndex, int endIndex)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取出指定索引範圍子</a:t>
                      </a:r>
                      <a:r>
                        <a:rPr lang="zh-TW" altLang="en-US" dirty="0" smtClean="0"/>
                        <a:t>字串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不含</a:t>
                      </a:r>
                      <a:r>
                        <a:rPr lang="en-US" altLang="zh-TW" dirty="0" err="1" smtClean="0"/>
                        <a:t>endIndex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147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char[] </a:t>
                      </a:r>
                      <a:r>
                        <a:rPr lang="en-US" dirty="0" err="1"/>
                        <a:t>toCharArray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將字串轉換為字元</a:t>
                      </a:r>
                      <a:r>
                        <a:rPr lang="en-US" altLang="zh-TW" dirty="0"/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97134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913723" y="5742877"/>
            <a:ext cx="2601994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FF00"/>
                </a:solidFill>
              </a:rPr>
              <a:t>字串</a:t>
            </a:r>
            <a:r>
              <a:rPr lang="zh-TW" altLang="en-US" b="1" dirty="0" smtClean="0">
                <a:solidFill>
                  <a:srgbClr val="FFFF00"/>
                </a:solidFill>
              </a:rPr>
              <a:t>變數</a:t>
            </a:r>
            <a:r>
              <a:rPr lang="zh-TW" altLang="en-US" b="1" dirty="0">
                <a:solidFill>
                  <a:srgbClr val="FFFF00"/>
                </a:solidFill>
              </a:rPr>
              <a:t>名</a:t>
            </a:r>
            <a:r>
              <a:rPr lang="en-US" altLang="zh-TW" dirty="0" smtClean="0">
                <a:solidFill>
                  <a:schemeClr val="bg1"/>
                </a:solidFill>
              </a:rPr>
              <a:t>.</a:t>
            </a:r>
            <a:r>
              <a:rPr lang="zh-TW" altLang="en-US" b="1" dirty="0">
                <a:solidFill>
                  <a:srgbClr val="92D050"/>
                </a:solidFill>
              </a:rPr>
              <a:t>方法名稱</a:t>
            </a:r>
            <a:r>
              <a:rPr lang="en-US" altLang="zh-TW" b="1" dirty="0">
                <a:solidFill>
                  <a:srgbClr val="92D050"/>
                </a:solidFill>
              </a:rPr>
              <a:t>()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33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字串的常用方法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將字串轉換成其他變數類型，如字串轉成整數。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使用方法：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834302"/>
              </p:ext>
            </p:extLst>
          </p:nvPr>
        </p:nvGraphicFramePr>
        <p:xfrm>
          <a:off x="1116775" y="2729706"/>
          <a:ext cx="7350569" cy="2560320"/>
        </p:xfrm>
        <a:graphic>
          <a:graphicData uri="http://schemas.openxmlformats.org/drawingml/2006/table">
            <a:tbl>
              <a:tblPr/>
              <a:tblGrid>
                <a:gridCol w="3127373">
                  <a:extLst>
                    <a:ext uri="{9D8B030D-6E8A-4147-A177-3AD203B41FA5}">
                      <a16:colId xmlns:a16="http://schemas.microsoft.com/office/drawing/2014/main" val="2840262890"/>
                    </a:ext>
                  </a:extLst>
                </a:gridCol>
                <a:gridCol w="4223196">
                  <a:extLst>
                    <a:ext uri="{9D8B030D-6E8A-4147-A177-3AD203B41FA5}">
                      <a16:colId xmlns:a16="http://schemas.microsoft.com/office/drawing/2014/main" val="10322116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類別方法</a:t>
                      </a:r>
                      <a:endParaRPr lang="en-US" altLang="zh-TW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444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Byte</a:t>
                      </a:r>
                      <a:r>
                        <a:rPr lang="en-US" dirty="0" err="1"/>
                        <a:t>.parseByte</a:t>
                      </a:r>
                      <a:r>
                        <a:rPr lang="en-US" dirty="0"/>
                        <a:t>(</a:t>
                      </a:r>
                      <a:r>
                        <a:rPr lang="zh-TW" altLang="en-US" b="1" dirty="0">
                          <a:solidFill>
                            <a:srgbClr val="0070C0"/>
                          </a:solidFill>
                        </a:rPr>
                        <a:t>字串</a:t>
                      </a:r>
                      <a:r>
                        <a:rPr lang="en-US" altLang="zh-TW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將字串</a:t>
                      </a:r>
                      <a:r>
                        <a:rPr lang="zh-TW" altLang="en-US" dirty="0" smtClean="0"/>
                        <a:t>剖析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轉換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為</a:t>
                      </a:r>
                      <a:r>
                        <a:rPr lang="zh-TW" altLang="en-US" dirty="0"/>
                        <a:t>位元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433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Short</a:t>
                      </a:r>
                      <a:r>
                        <a:rPr lang="en-US" dirty="0" err="1"/>
                        <a:t>.parseShort</a:t>
                      </a:r>
                      <a:r>
                        <a:rPr lang="en-US" dirty="0" smtClean="0"/>
                        <a:t>(</a:t>
                      </a:r>
                      <a:r>
                        <a:rPr lang="zh-TW" altLang="en-US" b="1" dirty="0" smtClean="0">
                          <a:solidFill>
                            <a:srgbClr val="0070C0"/>
                          </a:solidFill>
                        </a:rPr>
                        <a:t>字串</a:t>
                      </a:r>
                      <a:r>
                        <a:rPr lang="en-US" altLang="zh-TW" dirty="0" smtClean="0"/>
                        <a:t>)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將字串</a:t>
                      </a:r>
                      <a:r>
                        <a:rPr lang="zh-TW" altLang="en-US" dirty="0" smtClean="0"/>
                        <a:t>剖析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轉換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為</a:t>
                      </a:r>
                      <a:r>
                        <a:rPr lang="en-US" altLang="zh-TW" dirty="0"/>
                        <a:t>short</a:t>
                      </a:r>
                      <a:r>
                        <a:rPr lang="zh-TW" altLang="en-US" dirty="0"/>
                        <a:t>整數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416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Integer</a:t>
                      </a:r>
                      <a:r>
                        <a:rPr lang="en-US" dirty="0" err="1"/>
                        <a:t>.parseInt</a:t>
                      </a:r>
                      <a:r>
                        <a:rPr lang="en-US" dirty="0" smtClean="0"/>
                        <a:t>(</a:t>
                      </a:r>
                      <a:r>
                        <a:rPr lang="zh-TW" altLang="en-US" b="1" dirty="0" smtClean="0">
                          <a:solidFill>
                            <a:srgbClr val="0070C0"/>
                          </a:solidFill>
                        </a:rPr>
                        <a:t>字串</a:t>
                      </a:r>
                      <a:r>
                        <a:rPr lang="en-US" altLang="zh-TW" dirty="0" smtClean="0"/>
                        <a:t>)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將字串</a:t>
                      </a:r>
                      <a:r>
                        <a:rPr lang="zh-TW" altLang="en-US" dirty="0" smtClean="0"/>
                        <a:t>剖析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轉換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為</a:t>
                      </a:r>
                      <a:r>
                        <a:rPr lang="en-US" altLang="zh-TW" dirty="0"/>
                        <a:t>integer</a:t>
                      </a:r>
                      <a:r>
                        <a:rPr lang="zh-TW" altLang="en-US" dirty="0"/>
                        <a:t>整數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094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Long</a:t>
                      </a:r>
                      <a:r>
                        <a:rPr lang="en-US" dirty="0" err="1"/>
                        <a:t>.parseLong</a:t>
                      </a:r>
                      <a:r>
                        <a:rPr lang="en-US" dirty="0" smtClean="0"/>
                        <a:t>(</a:t>
                      </a:r>
                      <a:r>
                        <a:rPr lang="zh-TW" altLang="en-US" b="1" dirty="0" smtClean="0">
                          <a:solidFill>
                            <a:srgbClr val="0070C0"/>
                          </a:solidFill>
                        </a:rPr>
                        <a:t>字串</a:t>
                      </a:r>
                      <a:r>
                        <a:rPr lang="en-US" altLang="zh-TW" dirty="0" smtClean="0"/>
                        <a:t>)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將字串</a:t>
                      </a:r>
                      <a:r>
                        <a:rPr lang="zh-TW" altLang="en-US" dirty="0" smtClean="0"/>
                        <a:t>剖析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轉換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為</a:t>
                      </a:r>
                      <a:r>
                        <a:rPr lang="en-US" altLang="zh-TW" dirty="0"/>
                        <a:t>long</a:t>
                      </a:r>
                      <a:r>
                        <a:rPr lang="zh-TW" altLang="en-US" dirty="0"/>
                        <a:t>整數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704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Float</a:t>
                      </a:r>
                      <a:r>
                        <a:rPr lang="en-US" dirty="0" err="1"/>
                        <a:t>.parseFloat</a:t>
                      </a:r>
                      <a:r>
                        <a:rPr lang="en-US" dirty="0" smtClean="0"/>
                        <a:t>(</a:t>
                      </a:r>
                      <a:r>
                        <a:rPr lang="zh-TW" altLang="en-US" b="1" dirty="0" smtClean="0">
                          <a:solidFill>
                            <a:srgbClr val="0070C0"/>
                          </a:solidFill>
                        </a:rPr>
                        <a:t>字串</a:t>
                      </a:r>
                      <a:r>
                        <a:rPr lang="en-US" altLang="zh-TW" dirty="0" smtClean="0"/>
                        <a:t>)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將字串</a:t>
                      </a:r>
                      <a:r>
                        <a:rPr lang="zh-TW" altLang="en-US" dirty="0" smtClean="0"/>
                        <a:t>剖析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轉換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為</a:t>
                      </a:r>
                      <a:r>
                        <a:rPr lang="en-US" altLang="zh-TW" dirty="0"/>
                        <a:t>float</a:t>
                      </a:r>
                      <a:r>
                        <a:rPr lang="zh-TW" altLang="en-US" dirty="0"/>
                        <a:t>浮點數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875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Double</a:t>
                      </a:r>
                      <a:r>
                        <a:rPr lang="en-US" dirty="0" err="1"/>
                        <a:t>.parseDouble</a:t>
                      </a:r>
                      <a:r>
                        <a:rPr lang="en-US" dirty="0" smtClean="0"/>
                        <a:t>(</a:t>
                      </a:r>
                      <a:r>
                        <a:rPr lang="zh-TW" altLang="en-US" b="1" dirty="0" smtClean="0">
                          <a:solidFill>
                            <a:srgbClr val="0070C0"/>
                          </a:solidFill>
                        </a:rPr>
                        <a:t>字串</a:t>
                      </a:r>
                      <a:r>
                        <a:rPr lang="en-US" altLang="zh-TW" dirty="0" smtClean="0"/>
                        <a:t>)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將字串</a:t>
                      </a:r>
                      <a:r>
                        <a:rPr lang="zh-TW" altLang="en-US" dirty="0" smtClean="0"/>
                        <a:t>剖析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轉換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為</a:t>
                      </a:r>
                      <a:r>
                        <a:rPr lang="en-US" altLang="zh-TW" dirty="0"/>
                        <a:t>double</a:t>
                      </a:r>
                      <a:r>
                        <a:rPr lang="zh-TW" altLang="en-US" dirty="0"/>
                        <a:t>浮點數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866848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285830" y="5457007"/>
            <a:ext cx="5514001" cy="70788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sz="20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parseInt</a:t>
            </a:r>
            <a:r>
              <a:rPr lang="en-US" altLang="zh-TW" sz="20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i="1" dirty="0">
                <a:solidFill>
                  <a:srgbClr val="17C6A3"/>
                </a:solidFill>
                <a:latin typeface="Consolas" panose="020B0609020204030204" pitchFamily="49" charset="0"/>
              </a:rPr>
              <a:t>"123"</a:t>
            </a:r>
            <a:r>
              <a:rPr lang="en-US" altLang="zh-TW" sz="20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1290C3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0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parseFloat</a:t>
            </a:r>
            <a:r>
              <a:rPr lang="en-US" altLang="zh-TW" sz="20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i="1" dirty="0">
                <a:solidFill>
                  <a:srgbClr val="17C6A3"/>
                </a:solidFill>
                <a:latin typeface="Consolas" panose="020B0609020204030204" pitchFamily="49" charset="0"/>
              </a:rPr>
              <a:t>"12.345</a:t>
            </a:r>
            <a:r>
              <a:rPr lang="en-US" altLang="zh-TW" sz="2000" i="1" dirty="0" smtClean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8288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拆</a:t>
            </a:r>
            <a:r>
              <a:rPr lang="en-US" altLang="zh-TW" dirty="0" smtClean="0"/>
              <a:t>IP address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輸入一個</a:t>
            </a:r>
            <a:r>
              <a:rPr lang="en-US" altLang="zh-TW" dirty="0"/>
              <a:t>IPv4</a:t>
            </a:r>
            <a:r>
              <a:rPr lang="zh-TW" altLang="en-US" dirty="0"/>
              <a:t>的網路位</a:t>
            </a:r>
            <a:r>
              <a:rPr lang="zh-TW" altLang="en-US" dirty="0" smtClean="0"/>
              <a:t>址，例如：</a:t>
            </a:r>
            <a:r>
              <a:rPr lang="en-US" altLang="zh-TW" dirty="0" smtClean="0"/>
              <a:t>192.168.1.101</a:t>
            </a:r>
          </a:p>
          <a:p>
            <a:r>
              <a:rPr lang="zh-TW" altLang="en-US" dirty="0"/>
              <a:t>將這樣的網路位址拆解成四個</a:t>
            </a:r>
            <a:r>
              <a:rPr lang="zh-TW" altLang="en-US" dirty="0" smtClean="0"/>
              <a:t>整數，並用</a:t>
            </a:r>
            <a:r>
              <a:rPr lang="en-US" altLang="zh-TW" dirty="0" smtClean="0"/>
              <a:t>192::168::1::101</a:t>
            </a:r>
            <a:r>
              <a:rPr lang="zh-TW" altLang="en-US" dirty="0" smtClean="0"/>
              <a:t>格式輸出</a:t>
            </a:r>
            <a:endParaRPr lang="en-US" altLang="zh-TW" dirty="0" smtClean="0"/>
          </a:p>
          <a:p>
            <a:r>
              <a:rPr lang="zh-TW" altLang="en-US" dirty="0"/>
              <a:t>如何拆</a:t>
            </a:r>
            <a:r>
              <a:rPr lang="zh-TW" altLang="en-US" dirty="0" smtClean="0"/>
              <a:t>？關鍵是三個</a:t>
            </a:r>
            <a:r>
              <a:rPr lang="en-US" altLang="zh-TW" dirty="0" smtClean="0"/>
              <a:t>“.”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利用</a:t>
            </a:r>
            <a:r>
              <a:rPr lang="en-US" altLang="zh-TW" dirty="0" err="1" smtClean="0"/>
              <a:t>Addr.indexOf</a:t>
            </a:r>
            <a:r>
              <a:rPr lang="en-US" altLang="zh-TW" dirty="0" smtClean="0"/>
              <a:t>(‘.’)</a:t>
            </a:r>
            <a:r>
              <a:rPr lang="zh-TW" altLang="en-US" dirty="0" smtClean="0"/>
              <a:t>，取得</a:t>
            </a:r>
            <a:r>
              <a:rPr lang="en-US" altLang="zh-TW" dirty="0" smtClean="0"/>
              <a:t>“.”</a:t>
            </a:r>
            <a:r>
              <a:rPr lang="zh-TW" altLang="en-US" dirty="0" smtClean="0"/>
              <a:t>的索引</a:t>
            </a:r>
            <a:r>
              <a:rPr lang="en-US" altLang="zh-TW" dirty="0" smtClean="0"/>
              <a:t>(index)</a:t>
            </a:r>
          </a:p>
          <a:p>
            <a:r>
              <a:rPr lang="zh-TW" altLang="en-US" dirty="0"/>
              <a:t>再利用</a:t>
            </a:r>
            <a:r>
              <a:rPr lang="en-US" altLang="zh-TW" dirty="0" err="1" smtClean="0"/>
              <a:t>Addr.substring</a:t>
            </a:r>
            <a:r>
              <a:rPr lang="en-US" altLang="zh-TW" dirty="0" smtClean="0"/>
              <a:t>(start, end)</a:t>
            </a:r>
            <a:r>
              <a:rPr lang="zh-TW" altLang="en-US" dirty="0" smtClean="0"/>
              <a:t>取得數字的字串，及切割出後面剩下的字串。</a:t>
            </a:r>
            <a:endParaRPr lang="en-US" altLang="zh-TW" dirty="0" smtClean="0"/>
          </a:p>
          <a:p>
            <a:r>
              <a:rPr lang="zh-TW" altLang="en-US" dirty="0"/>
              <a:t>最後</a:t>
            </a:r>
            <a:r>
              <a:rPr lang="zh-TW" altLang="en-US" dirty="0" smtClean="0"/>
              <a:t>利用</a:t>
            </a:r>
            <a:r>
              <a:rPr lang="en-US" altLang="zh-TW" dirty="0" err="1" smtClean="0"/>
              <a:t>Integer.parseInt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)</a:t>
            </a:r>
            <a:r>
              <a:rPr lang="zh-TW" altLang="en-US" dirty="0" smtClean="0"/>
              <a:t>把字串換成數字。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391871"/>
              </p:ext>
            </p:extLst>
          </p:nvPr>
        </p:nvGraphicFramePr>
        <p:xfrm>
          <a:off x="1298448" y="3554306"/>
          <a:ext cx="7141472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903">
                  <a:extLst>
                    <a:ext uri="{9D8B030D-6E8A-4147-A177-3AD203B41FA5}">
                      <a16:colId xmlns:a16="http://schemas.microsoft.com/office/drawing/2014/main" val="2558533104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2671669121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4229559451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3794831930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2997430671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3510565976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1993380876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84779489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2403735365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1001836746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896348863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686373256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1466191481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2730143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49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 smtClean="0"/>
                        <a:t>Addr</a:t>
                      </a:r>
                      <a:r>
                        <a:rPr lang="en-US" altLang="zh-TW" b="1" dirty="0" smtClean="0"/>
                        <a:t>=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9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zh-TW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6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8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zh-TW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zh-TW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0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1867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67606" y="6086885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Example09_01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65828" y="1399164"/>
            <a:ext cx="5208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類似：</a:t>
            </a:r>
            <a:r>
              <a:rPr lang="en-US" altLang="zh-TW" b="1" dirty="0" err="1" smtClean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leetcode</a:t>
            </a: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之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1108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. Defanging an IP Address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12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一參考程式碼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取得四個數字版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5622" y="1322064"/>
            <a:ext cx="5359908" cy="520142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numAddr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請輸入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IP:"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{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idx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indexOf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'.'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String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numStr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substring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idx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substring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idx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numAddr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96EC3F"/>
                </a:solidFill>
                <a:latin typeface="Consolas" panose="020B0609020204030204" pitchFamily="49" charset="0"/>
              </a:rPr>
              <a:t>parseInt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numStr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numAddr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96EC3F"/>
                </a:solidFill>
                <a:latin typeface="Consolas" panose="020B0609020204030204" pitchFamily="49" charset="0"/>
              </a:rPr>
              <a:t>parseInt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numAddr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"::"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numAddr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])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cxnSp>
        <p:nvCxnSpPr>
          <p:cNvPr id="6" name="直線單箭頭接點 5"/>
          <p:cNvCxnSpPr>
            <a:stCxn id="10" idx="1"/>
          </p:cNvCxnSpPr>
          <p:nvPr/>
        </p:nvCxnSpPr>
        <p:spPr>
          <a:xfrm flipH="1" flipV="1">
            <a:off x="5989321" y="4242816"/>
            <a:ext cx="1039504" cy="2472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10" idx="1"/>
          </p:cNvCxnSpPr>
          <p:nvPr/>
        </p:nvCxnSpPr>
        <p:spPr>
          <a:xfrm flipH="1" flipV="1">
            <a:off x="5102353" y="4425696"/>
            <a:ext cx="1926472" cy="643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028825" y="4166862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注意一下起點與終點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r>
              <a:rPr lang="zh-TW" altLang="en-US" dirty="0"/>
              <a:t>子字串不含終點值的字元。</a:t>
            </a: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073" y="1636948"/>
            <a:ext cx="3695700" cy="2009775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6684832" y="5959139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p</a:t>
            </a:r>
            <a:r>
              <a:rPr lang="en-US" altLang="zh-TW" dirty="0" smtClean="0">
                <a:solidFill>
                  <a:srgbClr val="0070C0"/>
                </a:solidFill>
              </a:rPr>
              <a:t>s.</a:t>
            </a:r>
            <a:r>
              <a:rPr lang="zh-TW" altLang="en-US" dirty="0" smtClean="0">
                <a:solidFill>
                  <a:srgbClr val="0070C0"/>
                </a:solidFill>
              </a:rPr>
              <a:t>字串有</a:t>
            </a:r>
            <a:r>
              <a:rPr lang="en-US" altLang="zh-TW" dirty="0" smtClean="0">
                <a:solidFill>
                  <a:srgbClr val="0070C0"/>
                </a:solidFill>
              </a:rPr>
              <a:t>replace()</a:t>
            </a:r>
            <a:r>
              <a:rPr lang="zh-TW" altLang="en-US" dirty="0" smtClean="0">
                <a:solidFill>
                  <a:srgbClr val="0070C0"/>
                </a:solidFill>
              </a:rPr>
              <a:t>方法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zh-TW" altLang="en-US" dirty="0" smtClean="0">
                <a:solidFill>
                  <a:srgbClr val="0070C0"/>
                </a:solidFill>
              </a:rPr>
              <a:t>可以達到一樣效果！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33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範例一參考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純格式改變版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考慮如下圖，純粹只轉換格式，可以用見到</a:t>
            </a:r>
            <a:r>
              <a:rPr lang="en-US" altLang="zh-TW" dirty="0" smtClean="0"/>
              <a:t>“.”</a:t>
            </a:r>
            <a:r>
              <a:rPr lang="zh-TW" altLang="en-US" dirty="0" smtClean="0"/>
              <a:t>改為</a:t>
            </a:r>
            <a:r>
              <a:rPr lang="en-US" altLang="zh-TW" dirty="0" smtClean="0"/>
              <a:t>“::”</a:t>
            </a:r>
            <a:r>
              <a:rPr lang="zh-TW" altLang="en-US" dirty="0" smtClean="0"/>
              <a:t>的方式去做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145018"/>
              </p:ext>
            </p:extLst>
          </p:nvPr>
        </p:nvGraphicFramePr>
        <p:xfrm>
          <a:off x="1042416" y="2606439"/>
          <a:ext cx="8119879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127">
                  <a:extLst>
                    <a:ext uri="{9D8B030D-6E8A-4147-A177-3AD203B41FA5}">
                      <a16:colId xmlns:a16="http://schemas.microsoft.com/office/drawing/2014/main" val="2558533104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2671669121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4229559451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3794831930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2997430671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3510565976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1993380876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84779489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2403735365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1001836746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896348863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686373256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1466191481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2730143791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1409031907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1962070862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1767739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49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err="1" smtClean="0"/>
                        <a:t>Addr</a:t>
                      </a:r>
                      <a:r>
                        <a:rPr lang="en-US" altLang="zh-TW" sz="1600" b="1" dirty="0" smtClean="0"/>
                        <a:t>=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1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9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2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1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6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8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1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1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0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1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Result=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1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9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2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87013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181877" y="4100975"/>
            <a:ext cx="6096000" cy="230832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result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nn-NO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length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if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charAt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'.'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result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result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"::"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result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result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charAt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result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920081"/>
              </p:ext>
            </p:extLst>
          </p:nvPr>
        </p:nvGraphicFramePr>
        <p:xfrm>
          <a:off x="2153287" y="2980943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73520"/>
              </p:ext>
            </p:extLst>
          </p:nvPr>
        </p:nvGraphicFramePr>
        <p:xfrm>
          <a:off x="2153287" y="2980943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820411"/>
              </p:ext>
            </p:extLst>
          </p:nvPr>
        </p:nvGraphicFramePr>
        <p:xfrm>
          <a:off x="2153287" y="2980943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754630"/>
              </p:ext>
            </p:extLst>
          </p:nvPr>
        </p:nvGraphicFramePr>
        <p:xfrm>
          <a:off x="2153287" y="2980943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186789"/>
              </p:ext>
            </p:extLst>
          </p:nvPr>
        </p:nvGraphicFramePr>
        <p:xfrm>
          <a:off x="2153287" y="2980943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08405"/>
              </p:ext>
            </p:extLst>
          </p:nvPr>
        </p:nvGraphicFramePr>
        <p:xfrm>
          <a:off x="2153287" y="2986316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264191"/>
              </p:ext>
            </p:extLst>
          </p:nvPr>
        </p:nvGraphicFramePr>
        <p:xfrm>
          <a:off x="2153287" y="2986689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718477"/>
              </p:ext>
            </p:extLst>
          </p:nvPr>
        </p:nvGraphicFramePr>
        <p:xfrm>
          <a:off x="2153287" y="2986928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072324"/>
              </p:ext>
            </p:extLst>
          </p:nvPr>
        </p:nvGraphicFramePr>
        <p:xfrm>
          <a:off x="2153287" y="2986928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596619"/>
              </p:ext>
            </p:extLst>
          </p:nvPr>
        </p:nvGraphicFramePr>
        <p:xfrm>
          <a:off x="2153287" y="2975570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566658"/>
              </p:ext>
            </p:extLst>
          </p:nvPr>
        </p:nvGraphicFramePr>
        <p:xfrm>
          <a:off x="2153287" y="2978981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730764"/>
              </p:ext>
            </p:extLst>
          </p:nvPr>
        </p:nvGraphicFramePr>
        <p:xfrm>
          <a:off x="2153287" y="2984354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199118"/>
              </p:ext>
            </p:extLst>
          </p:nvPr>
        </p:nvGraphicFramePr>
        <p:xfrm>
          <a:off x="2153287" y="2985943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10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羅馬數字轉阿拉伯數字</a:t>
            </a:r>
            <a:endParaRPr lang="zh-TW" altLang="en-US" dirty="0"/>
          </a:p>
        </p:txBody>
      </p:sp>
      <p:sp>
        <p:nvSpPr>
          <p:cNvPr id="17" name="內容版面配置區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羅馬數字對應符號與數值如右表。</a:t>
            </a:r>
            <a:endParaRPr lang="en-US" altLang="zh-TW" dirty="0" smtClean="0"/>
          </a:p>
          <a:p>
            <a:r>
              <a:rPr lang="zh-TW" altLang="en-US" dirty="0"/>
              <a:t>範例</a:t>
            </a:r>
            <a:r>
              <a:rPr lang="zh-TW" altLang="en-US" dirty="0" smtClean="0"/>
              <a:t>數值如右右表：</a:t>
            </a:r>
            <a:endParaRPr lang="en-US" altLang="zh-TW" dirty="0" smtClean="0"/>
          </a:p>
          <a:p>
            <a:r>
              <a:rPr lang="zh-TW" altLang="en-US" dirty="0" smtClean="0"/>
              <a:t>遇到</a:t>
            </a:r>
            <a:r>
              <a:rPr lang="en-US" altLang="zh-TW" dirty="0" smtClean="0"/>
              <a:t>4,9,40,90…</a:t>
            </a:r>
            <a:r>
              <a:rPr lang="zh-TW" altLang="en-US" dirty="0" smtClean="0"/>
              <a:t>會出現左小右大</a:t>
            </a:r>
            <a:endParaRPr lang="en-US" altLang="zh-TW" dirty="0" smtClean="0"/>
          </a:p>
          <a:p>
            <a:pPr lvl="1"/>
            <a:r>
              <a:rPr lang="zh-TW" altLang="en-US" dirty="0"/>
              <a:t>最多一個小的在</a:t>
            </a:r>
            <a:r>
              <a:rPr lang="zh-TW" altLang="en-US" dirty="0" smtClean="0"/>
              <a:t>前面</a:t>
            </a:r>
            <a:endParaRPr lang="en-US" altLang="zh-TW" dirty="0" smtClean="0"/>
          </a:p>
          <a:p>
            <a:pPr lvl="1"/>
            <a:r>
              <a:rPr lang="zh-TW" altLang="en-US" dirty="0"/>
              <a:t>所以</a:t>
            </a:r>
            <a:r>
              <a:rPr lang="zh-TW" altLang="en-US" dirty="0" smtClean="0"/>
              <a:t>，我們需要偷看下一個符號</a:t>
            </a:r>
            <a:endParaRPr lang="en-US" altLang="zh-TW" dirty="0" smtClean="0"/>
          </a:p>
          <a:p>
            <a:pPr lvl="1"/>
            <a:r>
              <a:rPr lang="zh-TW" altLang="en-US" dirty="0"/>
              <a:t>如果出現左小右大</a:t>
            </a:r>
            <a:r>
              <a:rPr lang="zh-TW" altLang="en-US" dirty="0" smtClean="0"/>
              <a:t>，則兩個字要一起處理。</a:t>
            </a:r>
            <a:endParaRPr lang="en-US" altLang="zh-TW" dirty="0" smtClean="0"/>
          </a:p>
          <a:p>
            <a:r>
              <a:rPr lang="zh-TW" altLang="en-US" dirty="0"/>
              <a:t>用</a:t>
            </a:r>
            <a:r>
              <a:rPr lang="en-US" altLang="zh-TW" dirty="0" err="1"/>
              <a:t>charAt</a:t>
            </a:r>
            <a:r>
              <a:rPr lang="en-US" altLang="zh-TW" dirty="0"/>
              <a:t>(index)</a:t>
            </a:r>
            <a:r>
              <a:rPr lang="zh-TW" altLang="en-US" dirty="0"/>
              <a:t>去看</a:t>
            </a:r>
            <a:r>
              <a:rPr lang="zh-TW" altLang="en-US" dirty="0" smtClean="0"/>
              <a:t>符號。</a:t>
            </a:r>
            <a:endParaRPr lang="en-US" altLang="zh-TW" dirty="0" smtClean="0"/>
          </a:p>
          <a:p>
            <a:r>
              <a:rPr lang="zh-TW" altLang="en-US" dirty="0"/>
              <a:t>寫一個函式回傳每個符號的數值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</p:txBody>
      </p:sp>
      <p:graphicFrame>
        <p:nvGraphicFramePr>
          <p:cNvPr id="18" name="內容版面配置區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9354758"/>
              </p:ext>
            </p:extLst>
          </p:nvPr>
        </p:nvGraphicFramePr>
        <p:xfrm>
          <a:off x="5511535" y="2160589"/>
          <a:ext cx="200133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665">
                  <a:extLst>
                    <a:ext uri="{9D8B030D-6E8A-4147-A177-3AD203B41FA5}">
                      <a16:colId xmlns:a16="http://schemas.microsoft.com/office/drawing/2014/main" val="3611921572"/>
                    </a:ext>
                  </a:extLst>
                </a:gridCol>
                <a:gridCol w="1000665">
                  <a:extLst>
                    <a:ext uri="{9D8B030D-6E8A-4147-A177-3AD203B41FA5}">
                      <a16:colId xmlns:a16="http://schemas.microsoft.com/office/drawing/2014/main" val="2341321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符號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數值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618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09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79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14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58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14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118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796949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396030"/>
              </p:ext>
            </p:extLst>
          </p:nvPr>
        </p:nvGraphicFramePr>
        <p:xfrm>
          <a:off x="7862464" y="2160589"/>
          <a:ext cx="1154758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379">
                  <a:extLst>
                    <a:ext uri="{9D8B030D-6E8A-4147-A177-3AD203B41FA5}">
                      <a16:colId xmlns:a16="http://schemas.microsoft.com/office/drawing/2014/main" val="536543506"/>
                    </a:ext>
                  </a:extLst>
                </a:gridCol>
                <a:gridCol w="577379">
                  <a:extLst>
                    <a:ext uri="{9D8B030D-6E8A-4147-A177-3AD203B41FA5}">
                      <a16:colId xmlns:a16="http://schemas.microsoft.com/office/drawing/2014/main" val="2234875190"/>
                    </a:ext>
                  </a:extLst>
                </a:gridCol>
              </a:tblGrid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932295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II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511384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III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863122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IV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22252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755992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VI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983194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VII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19058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VIII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252959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IX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335283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801131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310537"/>
              </p:ext>
            </p:extLst>
          </p:nvPr>
        </p:nvGraphicFramePr>
        <p:xfrm>
          <a:off x="9104062" y="2160589"/>
          <a:ext cx="1411538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434">
                  <a:extLst>
                    <a:ext uri="{9D8B030D-6E8A-4147-A177-3AD203B41FA5}">
                      <a16:colId xmlns:a16="http://schemas.microsoft.com/office/drawing/2014/main" val="536543506"/>
                    </a:ext>
                  </a:extLst>
                </a:gridCol>
                <a:gridCol w="832104">
                  <a:extLst>
                    <a:ext uri="{9D8B030D-6E8A-4147-A177-3AD203B41FA5}">
                      <a16:colId xmlns:a16="http://schemas.microsoft.com/office/drawing/2014/main" val="2234875190"/>
                    </a:ext>
                  </a:extLst>
                </a:gridCol>
              </a:tblGrid>
              <a:tr h="2708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XXX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932295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XXXI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511384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XL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863122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XL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22252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XLIV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755992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XL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983194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XL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VI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19058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XC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252959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CI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335283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449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CDXLIX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801131"/>
                  </a:ext>
                </a:extLst>
              </a:tr>
            </a:tbl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576750" y="598367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Example09_02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511535" y="1327816"/>
            <a:ext cx="3392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 smtClean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leetcode</a:t>
            </a: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之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3. Roman to Integer</a:t>
            </a:r>
          </a:p>
        </p:txBody>
      </p:sp>
    </p:spTree>
    <p:extLst>
      <p:ext uri="{BB962C8B-B14F-4D97-AF65-F5344CB8AC3E}">
        <p14:creationId xmlns:p14="http://schemas.microsoft.com/office/powerpoint/2010/main" val="394779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二</a:t>
            </a:r>
            <a:r>
              <a:rPr lang="zh-TW" altLang="en-US" dirty="0"/>
              <a:t>參考程式碼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647688"/>
            <a:ext cx="4434162" cy="307776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nsolas" panose="020B0609020204030204" pitchFamily="49" charset="0"/>
              </a:rPr>
              <a:t>romanValue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switch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79ABFF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case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17C6A3"/>
                </a:solidFill>
                <a:latin typeface="Consolas" panose="020B0609020204030204" pitchFamily="49" charset="0"/>
              </a:rPr>
              <a:t>I'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case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17C6A3"/>
                </a:solidFill>
                <a:latin typeface="Consolas" panose="020B0609020204030204" pitchFamily="49" charset="0"/>
              </a:rPr>
              <a:t>V'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case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17C6A3"/>
                </a:solidFill>
                <a:latin typeface="Consolas" panose="020B0609020204030204" pitchFamily="49" charset="0"/>
              </a:rPr>
              <a:t>X'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case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17C6A3"/>
                </a:solidFill>
                <a:latin typeface="Consolas" panose="020B0609020204030204" pitchFamily="49" charset="0"/>
              </a:rPr>
              <a:t>L'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50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case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17C6A3"/>
                </a:solidFill>
                <a:latin typeface="Consolas" panose="020B0609020204030204" pitchFamily="49" charset="0"/>
              </a:rPr>
              <a:t>C'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case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17C6A3"/>
                </a:solidFill>
                <a:latin typeface="Consolas" panose="020B0609020204030204" pitchFamily="49" charset="0"/>
              </a:rPr>
              <a:t>D'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case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17C6A3"/>
                </a:solidFill>
                <a:latin typeface="Consolas" panose="020B0609020204030204" pitchFamily="49" charset="0"/>
              </a:rPr>
              <a:t>M'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-1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sz="1600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5193792" y="758917"/>
            <a:ext cx="6080760" cy="575542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u="sng" dirty="0" err="1">
                <a:solidFill>
                  <a:srgbClr val="F2F200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6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u="sng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u="sng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u="sng" dirty="0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sz="1600" u="sng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u="sng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u="sng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u="sng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600" b="1" i="1" u="sng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u="sng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romanStr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total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請輸入羅馬數字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="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romanStr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total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romanStr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nn-NO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length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zh-TW" altLang="en-US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val1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romanValue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romanStr</a:t>
            </a:r>
            <a:r>
              <a:rPr lang="en-US" altLang="zh-TW" sz="1600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charAt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val2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- </a:t>
            </a:r>
            <a:r>
              <a:rPr lang="en-US" altLang="zh-TW" sz="16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romanStr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length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val2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romanValue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romanStr</a:t>
            </a:r>
            <a:r>
              <a:rPr lang="en-US" altLang="zh-TW" sz="1600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charAt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val1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val2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zh-TW" altLang="en-US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total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total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val2 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- 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val1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else</a:t>
            </a:r>
            <a:endParaRPr lang="en-US" altLang="zh-TW" sz="1600" dirty="0">
              <a:solidFill>
                <a:srgbClr val="CC6C1D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total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total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+ 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val1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total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6492240" y="4738968"/>
            <a:ext cx="649224" cy="281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9335192">
            <a:off x="4443416" y="4322948"/>
            <a:ext cx="1966040" cy="10647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411462" y="494450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偷看下一個符號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649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課後練習題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把輸入的字串反過來輸出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輸入：</a:t>
            </a:r>
            <a:r>
              <a:rPr lang="en-US" altLang="zh-TW" dirty="0" smtClean="0"/>
              <a:t>abc325 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輸出：</a:t>
            </a:r>
            <a:r>
              <a:rPr lang="en-US" altLang="zh-TW" dirty="0" smtClean="0">
                <a:sym typeface="Wingdings" panose="05000000000000000000" pitchFamily="2" charset="2"/>
              </a:rPr>
              <a:t>523cba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把輸入字串中的</a:t>
            </a:r>
            <a:r>
              <a:rPr lang="en-US" altLang="zh-TW" dirty="0" err="1" smtClean="0">
                <a:sym typeface="Wingdings" panose="05000000000000000000" pitchFamily="2" charset="2"/>
              </a:rPr>
              <a:t>a,e,I,o,u</a:t>
            </a:r>
            <a:r>
              <a:rPr lang="zh-TW" altLang="en-US" dirty="0" smtClean="0">
                <a:sym typeface="Wingdings" panose="05000000000000000000" pitchFamily="2" charset="2"/>
              </a:rPr>
              <a:t>全去掉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輸入：</a:t>
            </a:r>
            <a:r>
              <a:rPr lang="en-US" altLang="zh-TW" dirty="0">
                <a:sym typeface="Wingdings" panose="05000000000000000000" pitchFamily="2" charset="2"/>
              </a:rPr>
              <a:t>This is a book.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輸出：</a:t>
            </a:r>
            <a:r>
              <a:rPr lang="en-US" altLang="zh-TW" dirty="0" err="1" smtClean="0">
                <a:sym typeface="Wingdings" panose="05000000000000000000" pitchFamily="2" charset="2"/>
              </a:rPr>
              <a:t>Ths</a:t>
            </a:r>
            <a:r>
              <a:rPr lang="en-US" altLang="zh-TW" dirty="0" smtClean="0">
                <a:sym typeface="Wingdings" panose="05000000000000000000" pitchFamily="2" charset="2"/>
              </a:rPr>
              <a:t> s  bk.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把輸入的字串依照</a:t>
            </a:r>
            <a:r>
              <a:rPr lang="en-US" altLang="zh-TW" dirty="0">
                <a:sym typeface="Wingdings" panose="05000000000000000000" pitchFamily="2" charset="2"/>
              </a:rPr>
              <a:t>ASCII</a:t>
            </a:r>
            <a:r>
              <a:rPr lang="zh-TW" altLang="en-US" dirty="0">
                <a:sym typeface="Wingdings" panose="05000000000000000000" pitchFamily="2" charset="2"/>
              </a:rPr>
              <a:t>增加</a:t>
            </a:r>
            <a:r>
              <a:rPr lang="en-US" altLang="zh-TW" dirty="0">
                <a:sym typeface="Wingdings" panose="05000000000000000000" pitchFamily="2" charset="2"/>
              </a:rPr>
              <a:t>1</a:t>
            </a:r>
            <a:r>
              <a:rPr lang="zh-TW" altLang="en-US" dirty="0">
                <a:sym typeface="Wingdings" panose="05000000000000000000" pitchFamily="2" charset="2"/>
              </a:rPr>
              <a:t>後輸出</a:t>
            </a:r>
            <a:r>
              <a:rPr lang="en-US" altLang="zh-TW" dirty="0">
                <a:sym typeface="Wingdings" panose="05000000000000000000" pitchFamily="2" charset="2"/>
              </a:rPr>
              <a:t>(z</a:t>
            </a:r>
            <a:r>
              <a:rPr lang="zh-TW" altLang="en-US" dirty="0">
                <a:sym typeface="Wingdings" panose="05000000000000000000" pitchFamily="2" charset="2"/>
              </a:rPr>
              <a:t>繞回</a:t>
            </a:r>
            <a:r>
              <a:rPr lang="en-US" altLang="zh-TW" dirty="0">
                <a:sym typeface="Wingdings" panose="05000000000000000000" pitchFamily="2" charset="2"/>
              </a:rPr>
              <a:t>a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輸入</a:t>
            </a:r>
            <a:r>
              <a:rPr lang="zh-TW" altLang="en-US" dirty="0" smtClean="0">
                <a:sym typeface="Wingdings" panose="05000000000000000000" pitchFamily="2" charset="2"/>
              </a:rPr>
              <a:t>：</a:t>
            </a:r>
            <a:r>
              <a:rPr lang="en-US" altLang="zh-TW" dirty="0" smtClean="0">
                <a:sym typeface="Wingdings" panose="05000000000000000000" pitchFamily="2" charset="2"/>
              </a:rPr>
              <a:t>this </a:t>
            </a:r>
            <a:r>
              <a:rPr lang="en-US" altLang="zh-TW" dirty="0">
                <a:sym typeface="Wingdings" panose="05000000000000000000" pitchFamily="2" charset="2"/>
              </a:rPr>
              <a:t>is a book. </a:t>
            </a:r>
            <a:r>
              <a:rPr lang="zh-TW" altLang="en-US" dirty="0">
                <a:sym typeface="Wingdings" panose="05000000000000000000" pitchFamily="2" charset="2"/>
              </a:rPr>
              <a:t>輸出</a:t>
            </a:r>
            <a:r>
              <a:rPr lang="zh-TW" altLang="en-US" dirty="0" smtClean="0">
                <a:sym typeface="Wingdings" panose="05000000000000000000" pitchFamily="2" charset="2"/>
              </a:rPr>
              <a:t>：</a:t>
            </a:r>
            <a:r>
              <a:rPr lang="en-US" altLang="zh-TW" dirty="0" err="1" smtClean="0">
                <a:sym typeface="Wingdings" panose="05000000000000000000" pitchFamily="2" charset="2"/>
              </a:rPr>
              <a:t>uijt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en-US" altLang="zh-TW" dirty="0" err="1" smtClean="0">
                <a:sym typeface="Wingdings" panose="05000000000000000000" pitchFamily="2" charset="2"/>
              </a:rPr>
              <a:t>jt</a:t>
            </a:r>
            <a:r>
              <a:rPr lang="en-US" altLang="zh-TW" dirty="0" smtClean="0">
                <a:sym typeface="Wingdings" panose="05000000000000000000" pitchFamily="2" charset="2"/>
              </a:rPr>
              <a:t> b </a:t>
            </a:r>
            <a:r>
              <a:rPr lang="en-US" altLang="zh-TW" dirty="0" err="1" smtClean="0">
                <a:sym typeface="Wingdings" panose="05000000000000000000" pitchFamily="2" charset="2"/>
              </a:rPr>
              <a:t>cppl</a:t>
            </a:r>
            <a:r>
              <a:rPr lang="en-US" altLang="zh-TW" dirty="0" smtClean="0">
                <a:sym typeface="Wingdings" panose="05000000000000000000" pitchFamily="2" charset="2"/>
              </a:rPr>
              <a:t>.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zh-TW" altLang="en-US" smtClean="0"/>
              <a:t>可先只做小寫轉換，寫完再加上大小寫混合。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676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字串是甚麼？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好吃嗎？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</a:t>
            </a:r>
            <a:r>
              <a:rPr lang="zh-TW" altLang="en-US" b="1" dirty="0" smtClean="0">
                <a:solidFill>
                  <a:srgbClr val="FF0000"/>
                </a:solidFill>
              </a:rPr>
              <a:t>字元</a:t>
            </a:r>
            <a:r>
              <a:rPr lang="en-US" altLang="zh-TW" b="1" dirty="0" smtClean="0">
                <a:solidFill>
                  <a:srgbClr val="FF0000"/>
                </a:solidFill>
              </a:rPr>
              <a:t>(char)</a:t>
            </a:r>
            <a:r>
              <a:rPr lang="zh-TW" altLang="en-US" dirty="0" smtClean="0"/>
              <a:t>所</a:t>
            </a:r>
            <a:r>
              <a:rPr lang="zh-TW" altLang="en-US" dirty="0"/>
              <a:t>組成的一串</a:t>
            </a:r>
            <a:r>
              <a:rPr lang="zh-TW" altLang="en-US" b="1" dirty="0"/>
              <a:t>文字符號</a:t>
            </a:r>
            <a:r>
              <a:rPr lang="zh-TW" altLang="en-US" dirty="0"/>
              <a:t>，稱之為字串，在</a:t>
            </a:r>
            <a:r>
              <a:rPr lang="en-US" altLang="zh-TW" dirty="0"/>
              <a:t>Java</a:t>
            </a:r>
            <a:r>
              <a:rPr lang="zh-TW" altLang="en-US" dirty="0"/>
              <a:t>中字串可以使用</a:t>
            </a:r>
            <a:r>
              <a:rPr lang="en-US" altLang="zh-TW" b="1" dirty="0">
                <a:solidFill>
                  <a:srgbClr val="FF0000"/>
                </a:solidFill>
              </a:rPr>
              <a:t>String</a:t>
            </a:r>
            <a:r>
              <a:rPr lang="zh-TW" altLang="en-US" b="1" dirty="0"/>
              <a:t>類別</a:t>
            </a:r>
            <a:r>
              <a:rPr lang="zh-TW" altLang="en-US" dirty="0"/>
              <a:t>來建</a:t>
            </a:r>
            <a:r>
              <a:rPr lang="zh-TW" altLang="en-US" dirty="0" smtClean="0"/>
              <a:t>構。</a:t>
            </a:r>
            <a:endParaRPr lang="en-US" altLang="zh-TW" dirty="0" smtClean="0"/>
          </a:p>
          <a:p>
            <a:r>
              <a:rPr lang="zh-TW" altLang="en-US" dirty="0"/>
              <a:t>字串的本質是</a:t>
            </a:r>
            <a:r>
              <a:rPr lang="zh-TW" altLang="en-US" b="1" dirty="0"/>
              <a:t>字元</a:t>
            </a:r>
            <a:r>
              <a:rPr lang="zh-TW" altLang="en-US" dirty="0"/>
              <a:t>（</a:t>
            </a:r>
            <a:r>
              <a:rPr lang="en-US" altLang="zh-TW" dirty="0" smtClean="0"/>
              <a:t>char</a:t>
            </a:r>
            <a:r>
              <a:rPr lang="zh-TW" altLang="en-US" dirty="0" smtClean="0"/>
              <a:t>）</a:t>
            </a:r>
            <a:r>
              <a:rPr lang="zh-TW" altLang="en-US" dirty="0"/>
              <a:t>型態的</a:t>
            </a:r>
            <a:r>
              <a:rPr lang="zh-TW" altLang="en-US" b="1" dirty="0" smtClean="0"/>
              <a:t>陣列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假設字串宣告如下：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String s = “Hello”;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你</a:t>
            </a:r>
            <a:r>
              <a:rPr lang="zh-TW" altLang="en-US" dirty="0"/>
              <a:t>可以把它想像</a:t>
            </a:r>
            <a:r>
              <a:rPr lang="zh-TW" altLang="en-US" dirty="0" smtClean="0"/>
              <a:t>成是由如下的字元陣列。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char cc[] = new char[] {‘H’, ‘e’, ‘l’, ‘l’, ‘o’};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068583"/>
              </p:ext>
            </p:extLst>
          </p:nvPr>
        </p:nvGraphicFramePr>
        <p:xfrm>
          <a:off x="2861058" y="4980770"/>
          <a:ext cx="2695785" cy="478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157">
                  <a:extLst>
                    <a:ext uri="{9D8B030D-6E8A-4147-A177-3AD203B41FA5}">
                      <a16:colId xmlns:a16="http://schemas.microsoft.com/office/drawing/2014/main" val="2544122927"/>
                    </a:ext>
                  </a:extLst>
                </a:gridCol>
                <a:gridCol w="539157">
                  <a:extLst>
                    <a:ext uri="{9D8B030D-6E8A-4147-A177-3AD203B41FA5}">
                      <a16:colId xmlns:a16="http://schemas.microsoft.com/office/drawing/2014/main" val="2200045634"/>
                    </a:ext>
                  </a:extLst>
                </a:gridCol>
                <a:gridCol w="539157">
                  <a:extLst>
                    <a:ext uri="{9D8B030D-6E8A-4147-A177-3AD203B41FA5}">
                      <a16:colId xmlns:a16="http://schemas.microsoft.com/office/drawing/2014/main" val="2309776055"/>
                    </a:ext>
                  </a:extLst>
                </a:gridCol>
                <a:gridCol w="539157">
                  <a:extLst>
                    <a:ext uri="{9D8B030D-6E8A-4147-A177-3AD203B41FA5}">
                      <a16:colId xmlns:a16="http://schemas.microsoft.com/office/drawing/2014/main" val="2502311654"/>
                    </a:ext>
                  </a:extLst>
                </a:gridCol>
                <a:gridCol w="539157">
                  <a:extLst>
                    <a:ext uri="{9D8B030D-6E8A-4147-A177-3AD203B41FA5}">
                      <a16:colId xmlns:a16="http://schemas.microsoft.com/office/drawing/2014/main" val="405381161"/>
                    </a:ext>
                  </a:extLst>
                </a:gridCol>
              </a:tblGrid>
              <a:tr h="478198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</a:rPr>
                        <a:t>‘H’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</a:rPr>
                        <a:t>‘e’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</a:rPr>
                        <a:t>‘l’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</a:rPr>
                        <a:t>‘l’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</a:rPr>
                        <a:t>‘o’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209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55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懂字串前先要認識字元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315290" cy="3880773"/>
          </a:xfrm>
        </p:spPr>
        <p:txBody>
          <a:bodyPr/>
          <a:lstStyle/>
          <a:p>
            <a:r>
              <a:rPr lang="zh-TW" altLang="en-US" dirty="0"/>
              <a:t>字元</a:t>
            </a:r>
            <a:r>
              <a:rPr lang="en-US" altLang="zh-TW" dirty="0"/>
              <a:t>(char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，在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中是兩個</a:t>
            </a:r>
            <a:r>
              <a:rPr lang="en-US" altLang="zh-TW" dirty="0" smtClean="0"/>
              <a:t>byte</a:t>
            </a:r>
            <a:r>
              <a:rPr lang="zh-TW" altLang="en-US" dirty="0" smtClean="0"/>
              <a:t>的基本資料型態。</a:t>
            </a:r>
            <a:endParaRPr lang="en-US" altLang="zh-TW" dirty="0" smtClean="0"/>
          </a:p>
          <a:p>
            <a:pPr lvl="1"/>
            <a:r>
              <a:rPr lang="zh-TW" altLang="en-US" dirty="0"/>
              <a:t>古</a:t>
            </a:r>
            <a:r>
              <a:rPr lang="zh-TW" altLang="en-US" dirty="0" smtClean="0"/>
              <a:t>早的語言</a:t>
            </a:r>
            <a:r>
              <a:rPr lang="en-US" altLang="zh-TW" dirty="0" smtClean="0"/>
              <a:t>char</a:t>
            </a:r>
            <a:r>
              <a:rPr lang="zh-TW" altLang="en-US" dirty="0" smtClean="0"/>
              <a:t>只有一個</a:t>
            </a:r>
            <a:r>
              <a:rPr lang="en-US" altLang="zh-TW" dirty="0" smtClean="0"/>
              <a:t>byte</a:t>
            </a:r>
            <a:r>
              <a:rPr lang="zh-TW" altLang="en-US" dirty="0" smtClean="0"/>
              <a:t>，只能存放</a:t>
            </a:r>
            <a:r>
              <a:rPr lang="en-US" altLang="zh-TW" dirty="0" smtClean="0"/>
              <a:t>ASCII code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Java</a:t>
            </a:r>
            <a:r>
              <a:rPr lang="zh-TW" altLang="en-US" dirty="0" smtClean="0"/>
              <a:t>中是兩個</a:t>
            </a:r>
            <a:r>
              <a:rPr lang="en-US" altLang="zh-TW" dirty="0" smtClean="0"/>
              <a:t>byte</a:t>
            </a:r>
            <a:r>
              <a:rPr lang="zh-TW" altLang="en-US" dirty="0" smtClean="0"/>
              <a:t>，可以放</a:t>
            </a:r>
            <a:r>
              <a:rPr lang="en-US" altLang="zh-TW" dirty="0" smtClean="0"/>
              <a:t>Unicode</a:t>
            </a:r>
            <a:r>
              <a:rPr lang="zh-TW" altLang="en-US" dirty="0" smtClean="0"/>
              <a:t>，也就是說，一個</a:t>
            </a:r>
            <a:r>
              <a:rPr lang="en-US" altLang="zh-TW" dirty="0" smtClean="0"/>
              <a:t>char</a:t>
            </a:r>
            <a:r>
              <a:rPr lang="zh-TW" altLang="en-US" dirty="0" smtClean="0"/>
              <a:t>不只是可以放</a:t>
            </a:r>
            <a:r>
              <a:rPr lang="en-US" altLang="zh-TW" dirty="0" smtClean="0"/>
              <a:t>ASCII code(</a:t>
            </a:r>
            <a:r>
              <a:rPr lang="zh-TW" altLang="en-US" dirty="0" smtClean="0"/>
              <a:t>英文與符號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，還可以放一個中文字！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1026" name="Picture 2" descr="演算法] Caesar Cipher: 往後或往前推移英文字母~ PJCHENder&lt;br&gt;那些沒告訴你的小細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56" y="1837944"/>
            <a:ext cx="7095194" cy="471830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24904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Character</a:t>
            </a:r>
            <a:r>
              <a:rPr lang="zh-TW" altLang="en-US" dirty="0" smtClean="0"/>
              <a:t>類別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提供不少好東西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33157"/>
            <a:ext cx="8596668" cy="3880773"/>
          </a:xfrm>
        </p:spPr>
        <p:txBody>
          <a:bodyPr/>
          <a:lstStyle/>
          <a:p>
            <a:r>
              <a:rPr lang="en-US" altLang="zh-TW" dirty="0"/>
              <a:t>Character Class </a:t>
            </a:r>
            <a:r>
              <a:rPr lang="zh-TW" altLang="en-US" dirty="0"/>
              <a:t>是一個</a:t>
            </a:r>
            <a:r>
              <a:rPr lang="en-US" altLang="zh-TW" dirty="0"/>
              <a:t>a wrapper class</a:t>
            </a:r>
            <a:r>
              <a:rPr lang="zh-TW" altLang="en-US" dirty="0"/>
              <a:t>，在 </a:t>
            </a:r>
            <a:r>
              <a:rPr lang="en-US" altLang="zh-TW" dirty="0" err="1"/>
              <a:t>java.lang</a:t>
            </a:r>
            <a:r>
              <a:rPr lang="en-US" altLang="zh-TW" dirty="0"/>
              <a:t> package</a:t>
            </a:r>
            <a:r>
              <a:rPr lang="zh-TW" altLang="en-US" dirty="0"/>
              <a:t>內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Character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提供的常用</a:t>
            </a:r>
            <a:r>
              <a:rPr lang="en-US" altLang="zh-TW" dirty="0" smtClean="0"/>
              <a:t>methods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620226"/>
              </p:ext>
            </p:extLst>
          </p:nvPr>
        </p:nvGraphicFramePr>
        <p:xfrm>
          <a:off x="944834" y="3019778"/>
          <a:ext cx="832916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9502">
                  <a:extLst>
                    <a:ext uri="{9D8B030D-6E8A-4147-A177-3AD203B41FA5}">
                      <a16:colId xmlns:a16="http://schemas.microsoft.com/office/drawing/2014/main" val="1456553428"/>
                    </a:ext>
                  </a:extLst>
                </a:gridCol>
                <a:gridCol w="4299666">
                  <a:extLst>
                    <a:ext uri="{9D8B030D-6E8A-4147-A177-3AD203B41FA5}">
                      <a16:colId xmlns:a16="http://schemas.microsoft.com/office/drawing/2014/main" val="46158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方法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(methods)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說明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89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isLetter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作用是判斷該字元是否為字母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501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isDigit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作用是判斷該字元是否為數字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434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isLowerCase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作用是判斷該字元是否為小寫字母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000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isUpperCase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作用是判斷該字元是否為大寫字母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54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isSpaceChar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作用是判斷該字元是否是</a:t>
                      </a:r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Unicode</a:t>
                      </a: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的空白符號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35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toUpperCase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作用是將該字元轉換成大寫字母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31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toLowerCase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作用是將該字元轉換成小寫字母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91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 String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作用是將該字元轉換成字串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936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80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三種字串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String, </a:t>
            </a:r>
            <a:r>
              <a:rPr lang="en-US" altLang="zh-TW" dirty="0" err="1" smtClean="0"/>
              <a:t>StringBuilder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StringBuffer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三者</a:t>
            </a:r>
            <a:r>
              <a:rPr lang="zh-TW" altLang="en-US" dirty="0" smtClean="0"/>
              <a:t>區別</a:t>
            </a:r>
            <a:r>
              <a:rPr lang="zh-TW" altLang="en-US" dirty="0"/>
              <a:t>之</a:t>
            </a:r>
            <a:r>
              <a:rPr lang="zh-TW" altLang="en-US" dirty="0" smtClean="0"/>
              <a:t>使用策略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String</a:t>
            </a:r>
            <a:r>
              <a:rPr lang="zh-TW" altLang="en-US" dirty="0"/>
              <a:t>：</a:t>
            </a:r>
            <a:r>
              <a:rPr lang="zh-TW" altLang="en-US" dirty="0" smtClean="0"/>
              <a:t>少量</a:t>
            </a:r>
            <a:r>
              <a:rPr lang="zh-TW" altLang="en-US" dirty="0"/>
              <a:t>數據的操作用</a:t>
            </a:r>
            <a:r>
              <a:rPr lang="en-US" altLang="zh-TW" dirty="0" smtClean="0"/>
              <a:t>String(</a:t>
            </a:r>
            <a:r>
              <a:rPr lang="zh-TW" altLang="en-US" dirty="0" smtClean="0"/>
              <a:t>效能較差，但簡單好用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StringBulider</a:t>
            </a:r>
            <a:r>
              <a:rPr lang="zh-TW" altLang="en-US" dirty="0"/>
              <a:t>：</a:t>
            </a:r>
            <a:r>
              <a:rPr lang="zh-TW" altLang="en-US" dirty="0" smtClean="0"/>
              <a:t>單線</a:t>
            </a:r>
            <a:r>
              <a:rPr lang="zh-TW" altLang="en-US" dirty="0"/>
              <a:t>程操作大量數據  單執行</a:t>
            </a:r>
            <a:r>
              <a:rPr lang="zh-TW" altLang="en-US" dirty="0" smtClean="0"/>
              <a:t>序</a:t>
            </a:r>
            <a:r>
              <a:rPr lang="en-US" altLang="zh-TW" dirty="0" smtClean="0"/>
              <a:t>(</a:t>
            </a:r>
            <a:r>
              <a:rPr lang="zh-TW" altLang="en-US" dirty="0" smtClean="0"/>
              <a:t>比較不推薦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StringBuffer</a:t>
            </a:r>
            <a:r>
              <a:rPr lang="zh-TW" altLang="en-US" dirty="0"/>
              <a:t>：</a:t>
            </a:r>
            <a:r>
              <a:rPr lang="zh-TW" altLang="en-US" b="1" dirty="0" smtClean="0"/>
              <a:t>多</a:t>
            </a:r>
            <a:r>
              <a:rPr lang="zh-TW" altLang="en-US" b="1" dirty="0"/>
              <a:t>線</a:t>
            </a:r>
            <a:r>
              <a:rPr lang="zh-TW" altLang="en-US" b="1" dirty="0" smtClean="0"/>
              <a:t>程</a:t>
            </a:r>
            <a:r>
              <a:rPr lang="en-US" altLang="zh-TW" b="1" dirty="0" smtClean="0"/>
              <a:t>(multi-thread)</a:t>
            </a:r>
            <a:r>
              <a:rPr lang="zh-TW" altLang="en-US" dirty="0" smtClean="0"/>
              <a:t>操作</a:t>
            </a:r>
            <a:r>
              <a:rPr lang="zh-TW" altLang="en-US" dirty="0"/>
              <a:t>大量數據  多執行</a:t>
            </a:r>
            <a:r>
              <a:rPr lang="zh-TW" altLang="en-US" dirty="0" smtClean="0"/>
              <a:t>序</a:t>
            </a:r>
            <a:endParaRPr lang="en-US" altLang="zh-TW" dirty="0" smtClean="0"/>
          </a:p>
          <a:p>
            <a:r>
              <a:rPr lang="en-US" altLang="zh-TW" dirty="0" err="1" smtClean="0"/>
              <a:t>StringBuffer</a:t>
            </a:r>
            <a:r>
              <a:rPr lang="zh-TW" altLang="en-US" dirty="0" smtClean="0"/>
              <a:t>只要產生</a:t>
            </a:r>
            <a:r>
              <a:rPr lang="en-US" altLang="zh-TW" dirty="0" smtClean="0"/>
              <a:t>(new)</a:t>
            </a:r>
            <a:r>
              <a:rPr lang="zh-TW" altLang="en-US" dirty="0" smtClean="0"/>
              <a:t>出來，至少先給</a:t>
            </a:r>
            <a:r>
              <a:rPr lang="en-US" altLang="zh-TW" dirty="0" smtClean="0"/>
              <a:t>16 bytes</a:t>
            </a:r>
            <a:r>
              <a:rPr lang="zh-TW" altLang="en-US" dirty="0" smtClean="0"/>
              <a:t>的空間。</a:t>
            </a:r>
            <a:endParaRPr lang="en-US" altLang="zh-TW" dirty="0" smtClean="0"/>
          </a:p>
          <a:p>
            <a:pPr lvl="1"/>
            <a:r>
              <a:rPr lang="zh-TW" altLang="en-US" dirty="0"/>
              <a:t>字串增長後若是空間</a:t>
            </a:r>
            <a:r>
              <a:rPr lang="zh-TW" altLang="en-US" dirty="0" smtClean="0"/>
              <a:t>不足，每次增長一倍。</a:t>
            </a:r>
            <a:r>
              <a:rPr lang="en-US" altLang="zh-TW" dirty="0" smtClean="0"/>
              <a:t>16</a:t>
            </a:r>
            <a:r>
              <a:rPr lang="en-US" altLang="zh-TW" dirty="0" smtClean="0">
                <a:sym typeface="Wingdings" panose="05000000000000000000" pitchFamily="2" charset="2"/>
              </a:rPr>
              <a:t>3264128256……</a:t>
            </a:r>
          </a:p>
        </p:txBody>
      </p:sp>
    </p:spTree>
    <p:extLst>
      <p:ext uri="{BB962C8B-B14F-4D97-AF65-F5344CB8AC3E}">
        <p14:creationId xmlns:p14="http://schemas.microsoft.com/office/powerpoint/2010/main" val="61933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String </a:t>
            </a:r>
            <a:r>
              <a:rPr lang="zh-TW" altLang="en-US" dirty="0" smtClean="0"/>
              <a:t>與 </a:t>
            </a:r>
            <a:r>
              <a:rPr lang="en-US" altLang="zh-TW" dirty="0" err="1" smtClean="0"/>
              <a:t>StringBuffer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String </a:t>
            </a:r>
            <a:r>
              <a:rPr lang="zh-TW" altLang="en-US" dirty="0"/>
              <a:t>類型和</a:t>
            </a:r>
            <a:r>
              <a:rPr lang="en-US" altLang="zh-TW" dirty="0" err="1"/>
              <a:t>StringBuffer</a:t>
            </a:r>
            <a:r>
              <a:rPr lang="zh-TW" altLang="en-US" dirty="0"/>
              <a:t>的主要性能區別：</a:t>
            </a:r>
            <a:endParaRPr lang="en-US" altLang="zh-TW" dirty="0"/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String</a:t>
            </a:r>
            <a:r>
              <a:rPr lang="zh-TW" altLang="en-US" b="1" dirty="0">
                <a:solidFill>
                  <a:srgbClr val="FF0000"/>
                </a:solidFill>
              </a:rPr>
              <a:t>是不可變的</a:t>
            </a:r>
            <a:r>
              <a:rPr lang="zh-TW" altLang="en-US" b="1" dirty="0" smtClean="0">
                <a:solidFill>
                  <a:srgbClr val="FF0000"/>
                </a:solidFill>
              </a:rPr>
              <a:t>物件</a:t>
            </a:r>
            <a:r>
              <a:rPr lang="en-US" altLang="zh-TW" b="1" dirty="0" smtClean="0">
                <a:solidFill>
                  <a:srgbClr val="FF0000"/>
                </a:solidFill>
              </a:rPr>
              <a:t>(Object)</a:t>
            </a:r>
            <a:r>
              <a:rPr lang="en-US" altLang="zh-TW" dirty="0" smtClean="0"/>
              <a:t>, </a:t>
            </a:r>
            <a:r>
              <a:rPr lang="zh-TW" altLang="en-US" dirty="0"/>
              <a:t>因此在</a:t>
            </a:r>
            <a:r>
              <a:rPr lang="zh-TW" altLang="en-US" b="1" dirty="0"/>
              <a:t>每次對 </a:t>
            </a:r>
            <a:r>
              <a:rPr lang="en-US" altLang="zh-TW" b="1" dirty="0"/>
              <a:t>String </a:t>
            </a:r>
            <a:r>
              <a:rPr lang="zh-TW" altLang="en-US" b="1" dirty="0"/>
              <a:t>類型進行改變的時候，都會生成一個新的 </a:t>
            </a:r>
            <a:r>
              <a:rPr lang="en-US" altLang="zh-TW" b="1" dirty="0" smtClean="0"/>
              <a:t>String</a:t>
            </a:r>
            <a:r>
              <a:rPr lang="zh-TW" altLang="en-US" b="1" dirty="0"/>
              <a:t>物件</a:t>
            </a:r>
            <a:r>
              <a:rPr lang="zh-TW" altLang="en-US" dirty="0" smtClean="0"/>
              <a:t>，然後將指標指向</a:t>
            </a:r>
            <a:r>
              <a:rPr lang="zh-TW" altLang="en-US" dirty="0"/>
              <a:t>新的 </a:t>
            </a:r>
            <a:r>
              <a:rPr lang="en-US" altLang="zh-TW" dirty="0" smtClean="0"/>
              <a:t>String</a:t>
            </a:r>
            <a:r>
              <a:rPr lang="zh-TW" altLang="en-US" dirty="0"/>
              <a:t>物件</a:t>
            </a:r>
            <a:r>
              <a:rPr lang="zh-TW" altLang="en-US" dirty="0" smtClean="0"/>
              <a:t>，</a:t>
            </a:r>
            <a:r>
              <a:rPr lang="zh-TW" altLang="en-US" dirty="0"/>
              <a:t>所以</a:t>
            </a:r>
            <a:r>
              <a:rPr lang="zh-TW" altLang="en-US" b="1" dirty="0">
                <a:solidFill>
                  <a:srgbClr val="FF0000"/>
                </a:solidFill>
              </a:rPr>
              <a:t>經常改變內容的字符串最好不要用 </a:t>
            </a:r>
            <a:r>
              <a:rPr lang="en-US" altLang="zh-TW" b="1" dirty="0">
                <a:solidFill>
                  <a:srgbClr val="FF0000"/>
                </a:solidFill>
              </a:rPr>
              <a:t>String </a:t>
            </a:r>
            <a:r>
              <a:rPr lang="zh-TW" altLang="en-US" dirty="0" smtClean="0"/>
              <a:t>，每次生成</a:t>
            </a:r>
            <a:r>
              <a:rPr lang="zh-TW" altLang="en-US" dirty="0"/>
              <a:t>物件</a:t>
            </a:r>
            <a:r>
              <a:rPr lang="zh-TW" altLang="en-US" dirty="0" smtClean="0"/>
              <a:t>都會</a:t>
            </a:r>
            <a:r>
              <a:rPr lang="zh-TW" altLang="en-US" dirty="0"/>
              <a:t>對系統性能產生影響，特別當內存中</a:t>
            </a:r>
            <a:r>
              <a:rPr lang="zh-TW" altLang="en-US" b="1" dirty="0"/>
              <a:t>無</a:t>
            </a:r>
            <a:r>
              <a:rPr lang="zh-TW" altLang="en-US" b="1" dirty="0" smtClean="0"/>
              <a:t>引用</a:t>
            </a:r>
            <a:r>
              <a:rPr lang="zh-TW" altLang="en-US" b="1" dirty="0"/>
              <a:t>物件</a:t>
            </a:r>
            <a:r>
              <a:rPr lang="zh-TW" altLang="en-US" dirty="0" smtClean="0"/>
              <a:t>多</a:t>
            </a:r>
            <a:r>
              <a:rPr lang="zh-TW" altLang="en-US" dirty="0"/>
              <a:t>了以後， </a:t>
            </a:r>
            <a:r>
              <a:rPr lang="en-US" altLang="zh-TW" dirty="0"/>
              <a:t>JVM </a:t>
            </a:r>
            <a:r>
              <a:rPr lang="zh-TW" altLang="en-US" dirty="0"/>
              <a:t>的 </a:t>
            </a:r>
            <a:r>
              <a:rPr lang="en-US" altLang="zh-TW" dirty="0" smtClean="0"/>
              <a:t>GC(garbage collection) </a:t>
            </a:r>
            <a:r>
              <a:rPr lang="zh-TW" altLang="en-US" dirty="0"/>
              <a:t>就會開始工作，性能就會降低。</a:t>
            </a:r>
            <a:endParaRPr lang="en-US" altLang="zh-TW" dirty="0"/>
          </a:p>
          <a:p>
            <a:pPr lvl="1"/>
            <a:r>
              <a:rPr lang="zh-TW" altLang="en-US" dirty="0"/>
              <a:t>使用 </a:t>
            </a:r>
            <a:r>
              <a:rPr lang="en-US" altLang="zh-TW" dirty="0" err="1"/>
              <a:t>StringBuffer</a:t>
            </a:r>
            <a:r>
              <a:rPr lang="en-US" altLang="zh-TW" dirty="0"/>
              <a:t> </a:t>
            </a:r>
            <a:r>
              <a:rPr lang="zh-TW" altLang="en-US" dirty="0"/>
              <a:t>類時，每次都會對 </a:t>
            </a:r>
            <a:r>
              <a:rPr lang="en-US" altLang="zh-TW" dirty="0" err="1"/>
              <a:t>StringBuffer</a:t>
            </a:r>
            <a:r>
              <a:rPr lang="en-US" altLang="zh-TW" dirty="0"/>
              <a:t> </a:t>
            </a:r>
            <a:r>
              <a:rPr lang="zh-TW" altLang="en-US" dirty="0" smtClean="0"/>
              <a:t>物件本身</a:t>
            </a:r>
            <a:r>
              <a:rPr lang="zh-TW" altLang="en-US" dirty="0"/>
              <a:t>進行操作，而不是生成新</a:t>
            </a:r>
            <a:r>
              <a:rPr lang="zh-TW" altLang="en-US" dirty="0" smtClean="0"/>
              <a:t>的</a:t>
            </a:r>
            <a:r>
              <a:rPr lang="zh-TW" altLang="en-US" dirty="0"/>
              <a:t>物件</a:t>
            </a:r>
            <a:r>
              <a:rPr lang="zh-TW" altLang="en-US" dirty="0" smtClean="0"/>
              <a:t>並改變</a:t>
            </a:r>
            <a:r>
              <a:rPr lang="zh-TW" altLang="en-US" dirty="0"/>
              <a:t>物件</a:t>
            </a:r>
            <a:r>
              <a:rPr lang="zh-TW" altLang="en-US" dirty="0" smtClean="0"/>
              <a:t>引用。所以</a:t>
            </a:r>
            <a:r>
              <a:rPr lang="zh-TW" altLang="en-US" dirty="0"/>
              <a:t>多數情況下推薦使用 </a:t>
            </a:r>
            <a:r>
              <a:rPr lang="en-US" altLang="zh-TW" dirty="0" err="1"/>
              <a:t>StringBuffer</a:t>
            </a:r>
            <a:r>
              <a:rPr lang="en-US" altLang="zh-TW" dirty="0"/>
              <a:t> </a:t>
            </a:r>
            <a:r>
              <a:rPr lang="zh-TW" altLang="en-US" dirty="0"/>
              <a:t>，特別是字符</a:t>
            </a:r>
            <a:r>
              <a:rPr lang="zh-TW" altLang="en-US" dirty="0" smtClean="0"/>
              <a:t>串</a:t>
            </a:r>
            <a:r>
              <a:rPr lang="zh-TW" altLang="en-US" dirty="0"/>
              <a:t>物件</a:t>
            </a:r>
            <a:r>
              <a:rPr lang="zh-TW" altLang="en-US" dirty="0" smtClean="0"/>
              <a:t>經常</a:t>
            </a:r>
            <a:r>
              <a:rPr lang="zh-TW" altLang="en-US" dirty="0"/>
              <a:t>改變的情況下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</a:t>
            </a:r>
            <a:r>
              <a:rPr lang="zh-TW" altLang="en-US" dirty="0"/>
              <a:t>某些特別情況下， </a:t>
            </a:r>
            <a:r>
              <a:rPr lang="en-US" altLang="zh-TW" dirty="0" smtClean="0"/>
              <a:t>String</a:t>
            </a:r>
            <a:r>
              <a:rPr lang="zh-TW" altLang="en-US" dirty="0"/>
              <a:t>物件</a:t>
            </a:r>
            <a:r>
              <a:rPr lang="zh-TW" altLang="en-US" dirty="0" smtClean="0"/>
              <a:t>的</a:t>
            </a:r>
            <a:r>
              <a:rPr lang="zh-TW" altLang="en-US" dirty="0"/>
              <a:t>字符串拼接其實是被 </a:t>
            </a:r>
            <a:r>
              <a:rPr lang="en-US" altLang="zh-TW" dirty="0"/>
              <a:t>JVM </a:t>
            </a:r>
            <a:r>
              <a:rPr lang="zh-TW" altLang="en-US" dirty="0"/>
              <a:t>解釋成了 </a:t>
            </a:r>
            <a:r>
              <a:rPr lang="en-US" altLang="zh-TW" dirty="0" err="1" smtClean="0"/>
              <a:t>StringBuffer</a:t>
            </a:r>
            <a:r>
              <a:rPr lang="zh-TW" altLang="en-US" dirty="0"/>
              <a:t>物件</a:t>
            </a:r>
            <a:r>
              <a:rPr lang="zh-TW" altLang="en-US" dirty="0" smtClean="0"/>
              <a:t>的</a:t>
            </a:r>
            <a:r>
              <a:rPr lang="zh-TW" altLang="en-US" dirty="0"/>
              <a:t>拼接</a:t>
            </a:r>
            <a:r>
              <a:rPr lang="zh-TW" altLang="en-US" dirty="0" smtClean="0"/>
              <a:t>，所以</a:t>
            </a:r>
            <a:r>
              <a:rPr lang="zh-TW" altLang="en-US" dirty="0"/>
              <a:t>這些時候 </a:t>
            </a:r>
            <a:r>
              <a:rPr lang="en-US" altLang="zh-TW" dirty="0" smtClean="0"/>
              <a:t>String</a:t>
            </a:r>
            <a:r>
              <a:rPr lang="zh-TW" altLang="en-US" dirty="0"/>
              <a:t>物件</a:t>
            </a:r>
            <a:r>
              <a:rPr lang="zh-TW" altLang="en-US" dirty="0" smtClean="0"/>
              <a:t>的</a:t>
            </a:r>
            <a:r>
              <a:rPr lang="zh-TW" altLang="en-US" dirty="0"/>
              <a:t>速度並不會比 </a:t>
            </a:r>
            <a:r>
              <a:rPr lang="en-US" altLang="zh-TW" dirty="0" err="1" smtClean="0"/>
              <a:t>StringBuffer</a:t>
            </a:r>
            <a:r>
              <a:rPr lang="zh-TW" altLang="en-US" dirty="0"/>
              <a:t>物件</a:t>
            </a:r>
            <a:r>
              <a:rPr lang="zh-TW" altLang="en-US" dirty="0" smtClean="0"/>
              <a:t>慢。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959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字串一定要會的啦！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讓我們開始使用吧！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855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字串變數宣告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基本語法：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例如：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其他宣告方式：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161803" y="2525414"/>
            <a:ext cx="3813865" cy="40011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2000" dirty="0">
                <a:solidFill>
                  <a:srgbClr val="F2F200"/>
                </a:solidFill>
                <a:latin typeface="Consolas" panose="020B0609020204030204" pitchFamily="49" charset="0"/>
              </a:rPr>
              <a:t>變數名</a:t>
            </a:r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000" dirty="0">
                <a:solidFill>
                  <a:srgbClr val="17C6A3"/>
                </a:solidFill>
                <a:latin typeface="Consolas" panose="020B0609020204030204" pitchFamily="49" charset="0"/>
              </a:rPr>
              <a:t>字串內容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29306" y="3290348"/>
            <a:ext cx="5404043" cy="70788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F2F200"/>
                </a:solidFill>
                <a:latin typeface="Consolas" panose="020B0609020204030204" pitchFamily="49" charset="0"/>
              </a:rPr>
              <a:t>str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"This is first string."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"Jack"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29306" y="4717923"/>
            <a:ext cx="5134334" cy="132343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test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20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'B'</a:t>
            </a:r>
            <a:r>
              <a:rPr lang="en-US" altLang="zh-TW" sz="20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'o'</a:t>
            </a:r>
            <a:r>
              <a:rPr lang="en-US" altLang="zh-TW" sz="20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'o'</a:t>
            </a:r>
            <a:r>
              <a:rPr lang="en-US" altLang="zh-TW" sz="20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zh-TW" altLang="en-US" sz="20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'k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str2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A7EC2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F3EC79"/>
                </a:solidFill>
                <a:latin typeface="Consolas" panose="020B0609020204030204" pitchFamily="49" charset="0"/>
              </a:rPr>
              <a:t>test</a:t>
            </a:r>
            <a:r>
              <a:rPr lang="en-US" altLang="zh-TW" sz="20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A7EC2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20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A7EC2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F3EC79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6491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字串基本操作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字串的串接可以直接用</a:t>
            </a:r>
            <a:r>
              <a:rPr lang="en-US" altLang="zh-TW" dirty="0" smtClean="0"/>
              <a:t>“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+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號即可。</a:t>
            </a:r>
            <a:endParaRPr lang="en-US" altLang="zh-TW" dirty="0" smtClean="0"/>
          </a:p>
          <a:p>
            <a:r>
              <a:rPr lang="zh-TW" altLang="en-US" dirty="0" smtClean="0"/>
              <a:t>除了</a:t>
            </a:r>
            <a:r>
              <a:rPr lang="zh-TW" altLang="en-US" dirty="0"/>
              <a:t>字串與字串可以相串接</a:t>
            </a:r>
            <a:r>
              <a:rPr lang="zh-TW" altLang="en-US" dirty="0" smtClean="0"/>
              <a:t>，也可以串接其他類型變數！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各種類型的變數都有一個內建方法 </a:t>
            </a:r>
            <a:r>
              <a:rPr lang="en-US" altLang="zh-TW" b="1" dirty="0" err="1" smtClean="0"/>
              <a:t>toString</a:t>
            </a:r>
            <a:r>
              <a:rPr lang="en-US" altLang="zh-TW" b="1" dirty="0" smtClean="0"/>
              <a:t>()</a:t>
            </a:r>
            <a:r>
              <a:rPr lang="zh-TW" altLang="en-US" dirty="0" smtClean="0"/>
              <a:t>，只要與字串相加，他就會自動被呼叫，把該變數的內容轉成字串後做串接。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09472" y="3416731"/>
            <a:ext cx="5583936" cy="163121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"Hello,"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F3EC79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3EC79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 Jack."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000" dirty="0">
                <a:solidFill>
                  <a:srgbClr val="17C6A3"/>
                </a:solidFill>
                <a:latin typeface="Consolas" panose="020B0609020204030204" pitchFamily="49" charset="0"/>
              </a:rPr>
              <a:t>劉老師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000" dirty="0">
                <a:solidFill>
                  <a:srgbClr val="17C6A3"/>
                </a:solidFill>
                <a:latin typeface="Consolas" panose="020B0609020204030204" pitchFamily="49" charset="0"/>
              </a:rPr>
              <a:t>今天很有精神！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money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6897BB"/>
                </a:solidFill>
                <a:latin typeface="Consolas" panose="020B0609020204030204" pitchFamily="49" charset="0"/>
              </a:rPr>
              <a:t>100000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000" dirty="0">
                <a:solidFill>
                  <a:srgbClr val="17C6A3"/>
                </a:solidFill>
                <a:latin typeface="Consolas" panose="020B0609020204030204" pitchFamily="49" charset="0"/>
              </a:rPr>
              <a:t>金額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="</a:t>
            </a:r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3EC79"/>
                </a:solidFill>
                <a:latin typeface="Consolas" panose="020B0609020204030204" pitchFamily="49" charset="0"/>
              </a:rPr>
              <a:t>money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endParaRPr lang="zh-TW" altLang="en-US" sz="2000" dirty="0"/>
          </a:p>
        </p:txBody>
      </p:sp>
      <p:sp>
        <p:nvSpPr>
          <p:cNvPr id="5" name="向右箭號 4"/>
          <p:cNvSpPr/>
          <p:nvPr/>
        </p:nvSpPr>
        <p:spPr>
          <a:xfrm>
            <a:off x="5730272" y="3877056"/>
            <a:ext cx="918278" cy="10972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693408" y="3747254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“Hello, Jack”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5730272" y="4810203"/>
            <a:ext cx="918278" cy="10972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693408" y="4680401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“</a:t>
            </a:r>
            <a:r>
              <a:rPr lang="zh-TW" altLang="en-US" dirty="0" smtClean="0"/>
              <a:t>金額</a:t>
            </a:r>
            <a:r>
              <a:rPr lang="en-US" altLang="zh-TW" dirty="0" smtClean="0"/>
              <a:t>=100000”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38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673</TotalTime>
  <Words>1547</Words>
  <Application>Microsoft Office PowerPoint</Application>
  <PresentationFormat>寬螢幕</PresentationFormat>
  <Paragraphs>393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-apple-system</vt:lpstr>
      <vt:lpstr>微軟正黑體</vt:lpstr>
      <vt:lpstr>Arial</vt:lpstr>
      <vt:lpstr>Consolas</vt:lpstr>
      <vt:lpstr>Trebuchet MS</vt:lpstr>
      <vt:lpstr>Wingdings</vt:lpstr>
      <vt:lpstr>Wingdings 3</vt:lpstr>
      <vt:lpstr>多面向</vt:lpstr>
      <vt:lpstr>字串一定要會</vt:lpstr>
      <vt:lpstr>字串是甚麼？ 好吃嗎？</vt:lpstr>
      <vt:lpstr>懂字串前先要認識字元</vt:lpstr>
      <vt:lpstr>Character類別 提供不少好東西</vt:lpstr>
      <vt:lpstr>三種字串 String, StringBuilder, StringBuffer</vt:lpstr>
      <vt:lpstr>String 與 StringBuffer</vt:lpstr>
      <vt:lpstr>字串一定要會的啦！ 讓我們開始使用吧！</vt:lpstr>
      <vt:lpstr>字串變數宣告</vt:lpstr>
      <vt:lpstr>字串基本操作</vt:lpstr>
      <vt:lpstr>字串的常用方法(一)</vt:lpstr>
      <vt:lpstr>字串的常用方法(二)</vt:lpstr>
      <vt:lpstr>字串的常用方法(三)</vt:lpstr>
      <vt:lpstr>範例一 拆IP address</vt:lpstr>
      <vt:lpstr>範例一參考程式碼(取得四個數字版)</vt:lpstr>
      <vt:lpstr>範例一參考程式碼(純格式改變版)</vt:lpstr>
      <vt:lpstr>範例二 羅馬數字轉阿拉伯數字</vt:lpstr>
      <vt:lpstr>範例二參考程式碼</vt:lpstr>
      <vt:lpstr>課後練習題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User</cp:lastModifiedBy>
  <cp:revision>33</cp:revision>
  <dcterms:created xsi:type="dcterms:W3CDTF">2020-12-09T08:06:07Z</dcterms:created>
  <dcterms:modified xsi:type="dcterms:W3CDTF">2021-09-15T03:30:48Z</dcterms:modified>
</cp:coreProperties>
</file>