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7"/>
  </p:notesMasterIdLst>
  <p:sldIdLst>
    <p:sldId id="256" r:id="rId2"/>
    <p:sldId id="279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75" r:id="rId13"/>
    <p:sldId id="266" r:id="rId14"/>
    <p:sldId id="265" r:id="rId15"/>
    <p:sldId id="267" r:id="rId16"/>
    <p:sldId id="270" r:id="rId17"/>
    <p:sldId id="269" r:id="rId18"/>
    <p:sldId id="271" r:id="rId19"/>
    <p:sldId id="268" r:id="rId20"/>
    <p:sldId id="272" r:id="rId21"/>
    <p:sldId id="273" r:id="rId22"/>
    <p:sldId id="274" r:id="rId23"/>
    <p:sldId id="277" r:id="rId24"/>
    <p:sldId id="278" r:id="rId25"/>
    <p:sldId id="281" r:id="rId26"/>
    <p:sldId id="282" r:id="rId27"/>
    <p:sldId id="308" r:id="rId28"/>
    <p:sldId id="283" r:id="rId29"/>
    <p:sldId id="309" r:id="rId30"/>
    <p:sldId id="284" r:id="rId31"/>
    <p:sldId id="310" r:id="rId32"/>
    <p:sldId id="285" r:id="rId33"/>
    <p:sldId id="286" r:id="rId34"/>
    <p:sldId id="287" r:id="rId35"/>
    <p:sldId id="289" r:id="rId36"/>
    <p:sldId id="290" r:id="rId37"/>
    <p:sldId id="291" r:id="rId38"/>
    <p:sldId id="292" r:id="rId39"/>
    <p:sldId id="293" r:id="rId40"/>
    <p:sldId id="300" r:id="rId41"/>
    <p:sldId id="303" r:id="rId42"/>
    <p:sldId id="304" r:id="rId43"/>
    <p:sldId id="305" r:id="rId44"/>
    <p:sldId id="306" r:id="rId45"/>
    <p:sldId id="288" r:id="rId46"/>
    <p:sldId id="294" r:id="rId47"/>
    <p:sldId id="295" r:id="rId48"/>
    <p:sldId id="296" r:id="rId49"/>
    <p:sldId id="297" r:id="rId50"/>
    <p:sldId id="280" r:id="rId51"/>
    <p:sldId id="298" r:id="rId52"/>
    <p:sldId id="299" r:id="rId53"/>
    <p:sldId id="301" r:id="rId54"/>
    <p:sldId id="302" r:id="rId55"/>
    <p:sldId id="30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08" y="210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110年9月15日星期三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2578"/>
              </p:ext>
            </p:extLst>
          </p:nvPr>
        </p:nvGraphicFramePr>
        <p:xfrm>
          <a:off x="4702048" y="2539322"/>
          <a:ext cx="5539230" cy="962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53204"/>
              </p:ext>
            </p:extLst>
          </p:nvPr>
        </p:nvGraphicFramePr>
        <p:xfrm>
          <a:off x="4702048" y="4575386"/>
          <a:ext cx="5539230" cy="1121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5x5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輾轉相除法寫</a:t>
            </a:r>
            <a:r>
              <a:rPr lang="zh-TW" altLang="en-US" dirty="0"/>
              <a:t>成函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82510"/>
              </p:ext>
            </p:extLst>
          </p:nvPr>
        </p:nvGraphicFramePr>
        <p:xfrm>
          <a:off x="2132585" y="3107877"/>
          <a:ext cx="5776970" cy="162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697">
                  <a:extLst>
                    <a:ext uri="{9D8B030D-6E8A-4147-A177-3AD203B41FA5}">
                      <a16:colId xmlns:a16="http://schemas.microsoft.com/office/drawing/2014/main" val="172378096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011742991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23298945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65890297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717408425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607485099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51570002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8623168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403011027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84337354"/>
                    </a:ext>
                  </a:extLst>
                </a:gridCol>
              </a:tblGrid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46230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39036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9175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29514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87240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3938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91528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0557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32461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12701" y="4246424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05192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02060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44308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774154" y="1930400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7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最佳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63598"/>
              </p:ext>
            </p:extLst>
          </p:nvPr>
        </p:nvGraphicFramePr>
        <p:xfrm>
          <a:off x="1849120" y="3353138"/>
          <a:ext cx="4222496" cy="46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12">
                  <a:extLst>
                    <a:ext uri="{9D8B030D-6E8A-4147-A177-3AD203B41FA5}">
                      <a16:colId xmlns:a16="http://schemas.microsoft.com/office/drawing/2014/main" val="3833107267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250611486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804049813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172114181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1462635639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058283712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471180508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598538638"/>
                    </a:ext>
                  </a:extLst>
                </a:gridCol>
              </a:tblGrid>
              <a:tr h="4690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16866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49120" y="249631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r>
              <a:rPr lang="zh-TW" altLang="en-US" dirty="0" smtClean="0"/>
              <a:t>取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64792" y="3191256"/>
            <a:ext cx="1719072" cy="1162150"/>
            <a:chOff x="1764792" y="3191256"/>
            <a:chExt cx="1719072" cy="1162150"/>
          </a:xfrm>
        </p:grpSpPr>
        <p:sp>
          <p:nvSpPr>
            <p:cNvPr id="7" name="矩形 6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204249" y="463600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 = 14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64687" y="4647240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2344713" y="3191256"/>
            <a:ext cx="1719072" cy="1162150"/>
            <a:chOff x="1764792" y="3191256"/>
            <a:chExt cx="1719072" cy="1162150"/>
          </a:xfrm>
        </p:grpSpPr>
        <p:sp>
          <p:nvSpPr>
            <p:cNvPr id="16" name="矩形 15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809287" y="3184295"/>
            <a:ext cx="1719072" cy="1162150"/>
            <a:chOff x="1764792" y="3191256"/>
            <a:chExt cx="1719072" cy="1162150"/>
          </a:xfrm>
        </p:grpSpPr>
        <p:sp>
          <p:nvSpPr>
            <p:cNvPr id="19" name="矩形 18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355848" y="3184295"/>
            <a:ext cx="1719072" cy="1162150"/>
            <a:chOff x="1764792" y="3191256"/>
            <a:chExt cx="1719072" cy="1162150"/>
          </a:xfrm>
        </p:grpSpPr>
        <p:sp>
          <p:nvSpPr>
            <p:cNvPr id="22" name="矩形 21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902409" y="3191256"/>
            <a:ext cx="1719072" cy="1162150"/>
            <a:chOff x="1764792" y="3191256"/>
            <a:chExt cx="1719072" cy="1162150"/>
          </a:xfrm>
        </p:grpSpPr>
        <p:sp>
          <p:nvSpPr>
            <p:cNvPr id="25" name="矩形 24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470783" y="3184295"/>
            <a:ext cx="1719072" cy="1162150"/>
            <a:chOff x="1764792" y="3191256"/>
            <a:chExt cx="1719072" cy="1162150"/>
          </a:xfrm>
        </p:grpSpPr>
        <p:sp>
          <p:nvSpPr>
            <p:cNvPr id="28" name="矩形 27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983480" y="3184295"/>
            <a:ext cx="1247433" cy="1162150"/>
            <a:chOff x="1764792" y="3191256"/>
            <a:chExt cx="1247433" cy="1162150"/>
          </a:xfrm>
        </p:grpSpPr>
        <p:sp>
          <p:nvSpPr>
            <p:cNvPr id="31" name="矩形 30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83852" y="3204709"/>
            <a:ext cx="741801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/>
          <p:cNvGrpSpPr/>
          <p:nvPr/>
        </p:nvGrpSpPr>
        <p:grpSpPr>
          <a:xfrm>
            <a:off x="5497158" y="3184295"/>
            <a:ext cx="873807" cy="1162150"/>
            <a:chOff x="1764792" y="3191256"/>
            <a:chExt cx="1247433" cy="1162150"/>
          </a:xfrm>
        </p:grpSpPr>
        <p:sp>
          <p:nvSpPr>
            <p:cNvPr id="35" name="矩形 34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395729" y="3984074"/>
              <a:ext cx="611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717322" y="3191022"/>
            <a:ext cx="1216287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761909" y="1854538"/>
            <a:ext cx="1840308" cy="237744"/>
            <a:chOff x="804672" y="1617472"/>
            <a:chExt cx="1840308" cy="237744"/>
          </a:xfrm>
        </p:grpSpPr>
        <p:sp>
          <p:nvSpPr>
            <p:cNvPr id="39" name="五角星形 3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五角星形 3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五角星形 4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五角星形 4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5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33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先從</a:t>
            </a:r>
            <a:r>
              <a:rPr lang="en-US" altLang="zh-TW" dirty="0" smtClean="0"/>
              <a:t>M</a:t>
            </a:r>
            <a:r>
              <a:rPr lang="zh-TW" altLang="en-US" dirty="0" smtClean="0"/>
              <a:t>方向切開成為 </a:t>
            </a:r>
            <a:r>
              <a:rPr lang="en-US" altLang="zh-TW" dirty="0" smtClean="0"/>
              <a:t>1xN</a:t>
            </a:r>
            <a:r>
              <a:rPr lang="zh-TW" altLang="en-US" dirty="0" smtClean="0"/>
              <a:t>的共</a:t>
            </a:r>
            <a:r>
              <a:rPr lang="en-US" altLang="zh-TW" dirty="0" smtClean="0"/>
              <a:t>M</a:t>
            </a:r>
            <a:r>
              <a:rPr lang="zh-TW" altLang="en-US" dirty="0" smtClean="0"/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M-1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 smtClean="0">
                <a:sym typeface="Wingdings" panose="05000000000000000000" pitchFamily="2" charset="2"/>
              </a:rPr>
              <a:t>切開</a:t>
            </a:r>
            <a:r>
              <a:rPr lang="en-US" altLang="zh-TW" dirty="0" smtClean="0">
                <a:sym typeface="Wingdings" panose="05000000000000000000" pitchFamily="2" charset="2"/>
              </a:rPr>
              <a:t>N-1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一共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>
                <a:sym typeface="Wingdings" panose="05000000000000000000" pitchFamily="2" charset="2"/>
              </a:rPr>
              <a:t>有</a:t>
            </a:r>
            <a:r>
              <a:rPr lang="en-US" altLang="zh-TW" dirty="0">
                <a:sym typeface="Wingdings" panose="05000000000000000000" pitchFamily="2" charset="2"/>
              </a:rPr>
              <a:t>M</a:t>
            </a:r>
            <a:r>
              <a:rPr lang="zh-TW" altLang="en-US" dirty="0" smtClean="0">
                <a:sym typeface="Wingdings" panose="05000000000000000000" pitchFamily="2" charset="2"/>
              </a:rPr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(N-1)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所以</a:t>
            </a:r>
            <a:r>
              <a:rPr lang="zh-TW" altLang="en-US" dirty="0" smtClean="0">
                <a:sym typeface="Wingdings" panose="05000000000000000000" pitchFamily="2" charset="2"/>
              </a:rPr>
              <a:t>總共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>
                <a:sym typeface="Wingdings" panose="05000000000000000000" pitchFamily="2" charset="2"/>
              </a:rPr>
              <a:t>M-1) + (</a:t>
            </a:r>
            <a:r>
              <a:rPr lang="en-US" altLang="zh-TW" dirty="0" smtClean="0">
                <a:sym typeface="Wingdings" panose="05000000000000000000" pitchFamily="2" charset="2"/>
              </a:rPr>
              <a:t>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=M-1+MxN-M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</a:t>
            </a:r>
            <a:r>
              <a:rPr lang="en-US" altLang="zh-TW" dirty="0" err="1" smtClean="0">
                <a:sym typeface="Wingdings" panose="05000000000000000000" pitchFamily="2" charset="2"/>
              </a:rPr>
              <a:t>MxN</a:t>
            </a:r>
            <a:r>
              <a:rPr lang="en-US" altLang="zh-TW" dirty="0" smtClean="0">
                <a:sym typeface="Wingdings" panose="05000000000000000000" pitchFamily="2" charset="2"/>
              </a:rPr>
              <a:t> - 1</a:t>
            </a:r>
            <a:endParaRPr lang="zh-TW" altLang="en-US" dirty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495090" y="137269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3  8  6  2  5  4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640716" y="167616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5  2  4  3  1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解題思考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47504"/>
              </p:ext>
            </p:extLst>
          </p:nvPr>
        </p:nvGraphicFramePr>
        <p:xfrm>
          <a:off x="911668" y="3369558"/>
          <a:ext cx="6067632" cy="88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54">
                  <a:extLst>
                    <a:ext uri="{9D8B030D-6E8A-4147-A177-3AD203B41FA5}">
                      <a16:colId xmlns:a16="http://schemas.microsoft.com/office/drawing/2014/main" val="260253337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264491977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84093826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418790972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827563258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68263262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828747190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682092260"/>
                    </a:ext>
                  </a:extLst>
                </a:gridCol>
              </a:tblGrid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21328"/>
                  </a:ext>
                </a:extLst>
              </a:tr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3527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00145" y="2283618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3  8  6  2  5  4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000145" y="2283618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293636" y="293430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39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46883" y="2283616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02239" y="2934308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633850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93621" y="2283614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187112" y="2934306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177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54041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595715" y="2928790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415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02603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106427" y="2937203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907324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8" name="五角星形 2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五角星形 3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五角星形 3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99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</a:t>
            </a:r>
            <a:r>
              <a:rPr lang="zh-TW" altLang="en-US" b="1" dirty="0"/>
              <a:t>的 </a:t>
            </a:r>
            <a:r>
              <a:rPr lang="en-US" altLang="zh-TW" b="1" dirty="0"/>
              <a:t>bi + </a:t>
            </a:r>
            <a:r>
              <a:rPr lang="en-US" altLang="zh-TW" b="1" dirty="0" err="1"/>
              <a:t>bj</a:t>
            </a:r>
            <a:r>
              <a:rPr lang="en-US" altLang="zh-TW" b="1" dirty="0"/>
              <a:t> </a:t>
            </a:r>
            <a:r>
              <a:rPr lang="zh-TW" altLang="en-US" b="1" dirty="0"/>
              <a:t>（</a:t>
            </a:r>
            <a:r>
              <a:rPr lang="en-US" altLang="zh-TW" b="1" dirty="0" err="1"/>
              <a:t>i</a:t>
            </a:r>
            <a:r>
              <a:rPr lang="en-US" altLang="zh-TW" b="1" dirty="0"/>
              <a:t> &lt;= j</a:t>
            </a:r>
            <a:r>
              <a:rPr lang="zh-TW" altLang="en-US" b="1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1 2 4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=&gt;It </a:t>
            </a:r>
            <a:r>
              <a:rPr lang="en-US" altLang="zh-TW" dirty="0"/>
              <a:t>is a B2-Sequence.</a:t>
            </a:r>
          </a:p>
          <a:p>
            <a:pPr lvl="1"/>
            <a:r>
              <a:rPr lang="en-US" altLang="zh-TW" dirty="0"/>
              <a:t>13 14 15 16 </a:t>
            </a:r>
            <a:r>
              <a:rPr lang="en-US" altLang="zh-TW" dirty="0" smtClean="0"/>
              <a:t>17</a:t>
            </a:r>
            <a:r>
              <a:rPr lang="zh-TW" altLang="en-US" dirty="0" smtClean="0"/>
              <a:t>  </a:t>
            </a:r>
            <a:r>
              <a:rPr lang="en-US" altLang="zh-TW" dirty="0" smtClean="0"/>
              <a:t>=&gt;It </a:t>
            </a:r>
            <a:r>
              <a:rPr lang="en-US" altLang="zh-TW" dirty="0"/>
              <a:t>is not a B2-Sequence</a:t>
            </a:r>
            <a:r>
              <a:rPr lang="en-US" altLang="zh-TW" dirty="0" smtClean="0"/>
              <a:t>.</a:t>
            </a:r>
          </a:p>
          <a:p>
            <a:pPr lvl="1"/>
            <a:r>
              <a:rPr lang="zh-TW" altLang="en-US" dirty="0"/>
              <a:t>其他</a:t>
            </a:r>
            <a:r>
              <a:rPr lang="en-US" altLang="zh-TW" dirty="0"/>
              <a:t>B2-Sequence (3  5  7  17) (3   5   7   11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4294273" y="4020293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Bi+bj</a:t>
            </a:r>
            <a:r>
              <a:rPr lang="en-US" altLang="zh-TW" sz="1400" dirty="0" smtClean="0"/>
              <a:t>=&gt; (</a:t>
            </a:r>
            <a:r>
              <a:rPr lang="en-US" altLang="zh-TW" sz="1400" dirty="0" smtClean="0"/>
              <a:t>3   </a:t>
            </a:r>
            <a:r>
              <a:rPr lang="en-US" altLang="zh-TW" sz="1400" dirty="0" smtClean="0"/>
              <a:t>5   7  </a:t>
            </a:r>
            <a:r>
              <a:rPr lang="en-US" altLang="zh-TW" sz="1400" dirty="0" smtClean="0"/>
              <a:t>9  6  10  12 )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</a:t>
            </a:r>
            <a:r>
              <a:rPr lang="zh-TW" altLang="en-US" dirty="0" smtClean="0"/>
              <a:t>比他大的數的個數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這個數字前面</a:t>
            </a:r>
            <a:r>
              <a:rPr lang="zh-TW" altLang="en-US" dirty="0"/>
              <a:t>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5751576" y="2779776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例如：</a:t>
            </a:r>
            <a:r>
              <a:rPr lang="en-US" altLang="zh-TW" dirty="0" smtClean="0">
                <a:solidFill>
                  <a:srgbClr val="FF0000"/>
                </a:solidFill>
              </a:rPr>
              <a:t>385241697  =&gt;</a:t>
            </a:r>
            <a:r>
              <a:rPr lang="zh-TW" altLang="en-US" dirty="0" smtClean="0">
                <a:solidFill>
                  <a:srgbClr val="FF0000"/>
                </a:solidFill>
              </a:rPr>
              <a:t>反轉表為 </a:t>
            </a:r>
            <a:r>
              <a:rPr lang="en-US" altLang="zh-TW" dirty="0" smtClean="0">
                <a:solidFill>
                  <a:srgbClr val="FF0000"/>
                </a:solidFill>
              </a:rPr>
              <a:t>530211200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49646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</a:t>
            </a:r>
            <a:r>
              <a:rPr lang="zh-TW" altLang="en-US" dirty="0" smtClean="0"/>
              <a:t>位小數都存放在</a:t>
            </a:r>
            <a:r>
              <a:rPr lang="zh-TW" altLang="en-US" dirty="0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7334" y="114250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位元運算之進位篇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給一個十進制數字，請回答這個數字加一時，以二進制看，會進位多少次？</a:t>
            </a:r>
            <a:endParaRPr lang="en-US" altLang="zh-TW" dirty="0" smtClean="0"/>
          </a:p>
          <a:p>
            <a:r>
              <a:rPr lang="zh-TW" altLang="en-US" dirty="0"/>
              <a:t>例如：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1 ; 4</a:t>
            </a:r>
            <a:r>
              <a:rPr lang="en-US" altLang="zh-TW" dirty="0" smtClean="0">
                <a:sym typeface="Wingdings" panose="05000000000000000000" pitchFamily="2" charset="2"/>
              </a:rPr>
              <a:t>0; 73;  171; 192</a:t>
            </a:r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輸出：進位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怎麼知道數字改二進制後</a:t>
            </a:r>
            <a:r>
              <a:rPr lang="zh-TW" altLang="en-US" dirty="0" smtClean="0"/>
              <a:t>，後面有幾個連續的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smtClean="0"/>
              <a:t>/, %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68646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http://zerojudge.tw/ShowProblem?problemid=a414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108982" y="2577621"/>
            <a:ext cx="1433799" cy="1616921"/>
            <a:chOff x="7673625" y="2461659"/>
            <a:chExt cx="1433799" cy="1616921"/>
          </a:xfrm>
        </p:grpSpPr>
        <p:sp>
          <p:nvSpPr>
            <p:cNvPr id="5" name="文字方塊 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7" name="直線接點 6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01000</a:t>
              </a:r>
              <a:endParaRPr lang="zh-TW" altLang="en-US" sz="2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112847" y="2461659"/>
              <a:ext cx="631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4" name="五角星形 13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五角星形 14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五角星形 15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五角星形 16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050378" y="4424441"/>
            <a:ext cx="1433799" cy="1616921"/>
            <a:chOff x="7673625" y="2461659"/>
            <a:chExt cx="1433799" cy="1616921"/>
          </a:xfrm>
        </p:grpSpPr>
        <p:sp>
          <p:nvSpPr>
            <p:cNvPr id="20" name="文字方塊 1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00100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1" name="直線接點 2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00101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560020" y="246165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050378" y="2577621"/>
            <a:ext cx="1433799" cy="1616921"/>
            <a:chOff x="7673625" y="2461659"/>
            <a:chExt cx="1433799" cy="1616921"/>
          </a:xfrm>
        </p:grpSpPr>
        <p:sp>
          <p:nvSpPr>
            <p:cNvPr id="25" name="文字方塊 2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00001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6" name="直線接點 25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00010</a:t>
              </a:r>
              <a:endParaRPr lang="zh-TW" altLang="en-US" sz="2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8452684" y="2461659"/>
              <a:ext cx="292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108982" y="4394392"/>
            <a:ext cx="1433799" cy="1616921"/>
            <a:chOff x="7673625" y="2461659"/>
            <a:chExt cx="1433799" cy="1616921"/>
          </a:xfrm>
        </p:grpSpPr>
        <p:sp>
          <p:nvSpPr>
            <p:cNvPr id="30" name="文字方塊 2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10011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10100</a:t>
              </a:r>
              <a:endParaRPr lang="zh-TW" altLang="en-US" sz="2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282765" y="2461659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4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d478: </a:t>
            </a:r>
            <a:r>
              <a:rPr lang="zh-TW" altLang="en-US" dirty="0"/>
              <a:t>共同的數 </a:t>
            </a:r>
            <a:r>
              <a:rPr lang="en-US" altLang="zh-TW" dirty="0"/>
              <a:t>- </a:t>
            </a:r>
            <a:r>
              <a:rPr lang="zh-TW" altLang="en-US" dirty="0"/>
              <a:t>簡易版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小潘跟小花都有很多個正整數，自己的數不會有重覆出現的，而且都是遞增排列</a:t>
            </a:r>
            <a:r>
              <a:rPr lang="zh-TW" altLang="en-US" dirty="0" smtClean="0"/>
              <a:t>。現在</a:t>
            </a:r>
            <a:r>
              <a:rPr lang="zh-TW" altLang="en-US" dirty="0"/>
              <a:t>她們想要知道</a:t>
            </a:r>
            <a:r>
              <a:rPr lang="zh-TW" altLang="en-US" dirty="0" smtClean="0"/>
              <a:t>，兩</a:t>
            </a:r>
            <a:r>
              <a:rPr lang="zh-TW" altLang="en-US" dirty="0"/>
              <a:t>個人的數有幾個重覆的呢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輸入：兩列分開的</a:t>
            </a:r>
            <a:r>
              <a:rPr lang="zh-TW" altLang="en-US" dirty="0" smtClean="0"/>
              <a:t>整數，而且由小到大排列好了。</a:t>
            </a:r>
            <a:endParaRPr lang="en-US" altLang="zh-TW" dirty="0" smtClean="0"/>
          </a:p>
          <a:p>
            <a:r>
              <a:rPr lang="zh-TW" altLang="en-US" dirty="0"/>
              <a:t>輸出：顯示共同有的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暴力解：把兩串數字的每個組合都比較一次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有順序是關鍵</a:t>
            </a:r>
            <a:r>
              <a:rPr lang="zh-TW" altLang="en-US" dirty="0" smtClean="0"/>
              <a:t>，可以大幅減少次數！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http://zerojudge.tw/ShowProblem?problemid=d478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909"/>
              </p:ext>
            </p:extLst>
          </p:nvPr>
        </p:nvGraphicFramePr>
        <p:xfrm>
          <a:off x="5241544" y="4600438"/>
          <a:ext cx="4224492" cy="14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82">
                  <a:extLst>
                    <a:ext uri="{9D8B030D-6E8A-4147-A177-3AD203B41FA5}">
                      <a16:colId xmlns:a16="http://schemas.microsoft.com/office/drawing/2014/main" val="1697994254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59427294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90023656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10113267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214979702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1242546472"/>
                    </a:ext>
                  </a:extLst>
                </a:gridCol>
              </a:tblGrid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0798"/>
                  </a:ext>
                </a:extLst>
              </a:tr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9058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586984" y="5111496"/>
            <a:ext cx="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682343" y="5111496"/>
            <a:ext cx="485192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682343" y="5111496"/>
            <a:ext cx="1194318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9063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41233" y="5111496"/>
            <a:ext cx="1116563" cy="477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056654" y="5120080"/>
            <a:ext cx="578897" cy="402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644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786901" y="5115788"/>
            <a:ext cx="529785" cy="407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938251" y="5111496"/>
            <a:ext cx="1109736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4753" y="422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結束！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6" name="五角星形 2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五角星形 2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五角星形 2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局部和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如果輸入一串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個整數，然後求第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個數到第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個數的局部和。</a:t>
            </a:r>
            <a:endParaRPr lang="en-US" altLang="zh-TW" dirty="0" smtClean="0"/>
          </a:p>
          <a:p>
            <a:r>
              <a:rPr lang="zh-TW" altLang="en-US" dirty="0"/>
              <a:t>輸入：一串</a:t>
            </a:r>
            <a:r>
              <a:rPr lang="en-US" altLang="zh-TW" dirty="0"/>
              <a:t>N</a:t>
            </a:r>
            <a:r>
              <a:rPr lang="zh-TW" altLang="en-US" dirty="0"/>
              <a:t>個整數</a:t>
            </a:r>
            <a:r>
              <a:rPr lang="zh-TW" altLang="en-US" dirty="0" smtClean="0"/>
              <a:t>，空白分開；再輸入 多次</a:t>
            </a:r>
            <a:r>
              <a:rPr lang="en-US" altLang="zh-TW" dirty="0" err="1" smtClean="0"/>
              <a:t>j,k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r>
              <a:rPr lang="zh-TW" altLang="en-US" dirty="0"/>
              <a:t>輸出：局部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除了直接迴</a:t>
            </a:r>
            <a:r>
              <a:rPr lang="zh-TW" altLang="en-US" dirty="0" smtClean="0"/>
              <a:t>圈每次輸入範圍每次算，有沒有更快的方法？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用數學角度思考</a:t>
            </a:r>
            <a:r>
              <a:rPr lang="en-US" altLang="zh-TW" dirty="0" smtClean="0"/>
              <a:t>a(j)+a(j+1)+….+a(k)=??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只算一次就</a:t>
            </a:r>
            <a:r>
              <a:rPr lang="zh-TW" altLang="en-US" dirty="0" smtClean="0"/>
              <a:t>好。</a:t>
            </a:r>
            <a:r>
              <a:rPr lang="en-US" altLang="zh-TW" dirty="0" smtClean="0"/>
              <a:t>S(k)-s(j-1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http://zerojudge.tw/ShowProblem?problemid=a693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3</a:t>
            </a:r>
            <a:r>
              <a:rPr lang="zh-TW" altLang="en-US" dirty="0"/>
              <a:t>塊蛋糕的幾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2</a:t>
            </a:r>
            <a:r>
              <a:rPr lang="zh-TW" altLang="en-US" dirty="0"/>
              <a:t>個蛋塔的幾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得知較小者為滿足的套數，就知道該送幾塊巧克力</a:t>
            </a:r>
            <a:endParaRPr lang="en-US" altLang="zh-TW" dirty="0" smtClean="0"/>
          </a:p>
          <a:p>
            <a:pPr lvl="1"/>
            <a:r>
              <a:rPr lang="zh-TW" altLang="en-US" dirty="0"/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踩地雷？！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10x10</a:t>
            </a:r>
            <a:r>
              <a:rPr lang="zh-TW" altLang="en-US" dirty="0" smtClean="0"/>
              <a:t>的踩地雷遊戲，給你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個地雷的座標，請顯示每一格的周圍有幾個地雷？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個地雷的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10x10</a:t>
            </a:r>
            <a:r>
              <a:rPr lang="zh-TW" altLang="en-US" dirty="0"/>
              <a:t>的地雷圖</a:t>
            </a:r>
            <a:r>
              <a:rPr lang="zh-TW" altLang="en-US" dirty="0" smtClean="0"/>
              <a:t>，標示地雷與其他每一格的周圍地雷數。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二</a:t>
            </a:r>
            <a:r>
              <a:rPr lang="zh-TW" altLang="en-US" dirty="0" smtClean="0"/>
              <a:t>維陣列，</a:t>
            </a:r>
            <a:endParaRPr lang="en-US" altLang="zh-TW" dirty="0" smtClean="0"/>
          </a:p>
          <a:p>
            <a:pPr lvl="1"/>
            <a:r>
              <a:rPr lang="zh-TW" altLang="en-US" dirty="0"/>
              <a:t>地雷與空位的表示方法？</a:t>
            </a:r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04" y="2947150"/>
            <a:ext cx="1887829" cy="25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，再加上算總和迴圈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1150358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86099"/>
              </p:ext>
            </p:extLst>
          </p:nvPr>
        </p:nvGraphicFramePr>
        <p:xfrm>
          <a:off x="7298944" y="3094673"/>
          <a:ext cx="2997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33">
                  <a:extLst>
                    <a:ext uri="{9D8B030D-6E8A-4147-A177-3AD203B41FA5}">
                      <a16:colId xmlns:a16="http://schemas.microsoft.com/office/drawing/2014/main" val="1987483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349803783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81909952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18293809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4279142585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90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54447"/>
                  </a:ext>
                </a:extLst>
              </a:tr>
            </a:tbl>
          </a:graphicData>
        </a:graphic>
      </p:graphicFrame>
      <p:grpSp>
        <p:nvGrpSpPr>
          <p:cNvPr id="28" name="群組 27"/>
          <p:cNvGrpSpPr/>
          <p:nvPr/>
        </p:nvGrpSpPr>
        <p:grpSpPr>
          <a:xfrm>
            <a:off x="7542033" y="2771632"/>
            <a:ext cx="2511020" cy="646081"/>
            <a:chOff x="2313432" y="3862411"/>
            <a:chExt cx="2511020" cy="646081"/>
          </a:xfrm>
        </p:grpSpPr>
        <p:sp>
          <p:nvSpPr>
            <p:cNvPr id="29" name="弧形 28"/>
            <p:cNvSpPr/>
            <p:nvPr/>
          </p:nvSpPr>
          <p:spPr>
            <a:xfrm>
              <a:off x="2313432" y="3868475"/>
              <a:ext cx="457200" cy="640017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弧形 29"/>
            <p:cNvSpPr/>
            <p:nvPr/>
          </p:nvSpPr>
          <p:spPr>
            <a:xfrm>
              <a:off x="2313432" y="3868475"/>
              <a:ext cx="971252" cy="575755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弧形 30"/>
            <p:cNvSpPr/>
            <p:nvPr/>
          </p:nvSpPr>
          <p:spPr>
            <a:xfrm>
              <a:off x="2313432" y="3868476"/>
              <a:ext cx="1569189" cy="607886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弧形 31"/>
            <p:cNvSpPr/>
            <p:nvPr/>
          </p:nvSpPr>
          <p:spPr>
            <a:xfrm>
              <a:off x="2332979" y="3862411"/>
              <a:ext cx="1987296" cy="5818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>
              <a:off x="2332979" y="3862411"/>
              <a:ext cx="2491473" cy="61395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086897" y="3174603"/>
            <a:ext cx="1985703" cy="607886"/>
            <a:chOff x="4554061" y="4467274"/>
            <a:chExt cx="1985703" cy="607886"/>
          </a:xfrm>
        </p:grpSpPr>
        <p:sp>
          <p:nvSpPr>
            <p:cNvPr id="35" name="弧形 34"/>
            <p:cNvSpPr/>
            <p:nvPr/>
          </p:nvSpPr>
          <p:spPr>
            <a:xfrm flipV="1">
              <a:off x="4558102" y="4467274"/>
              <a:ext cx="449516" cy="5664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/>
            <p:cNvSpPr/>
            <p:nvPr/>
          </p:nvSpPr>
          <p:spPr>
            <a:xfrm flipV="1">
              <a:off x="4554061" y="4552840"/>
              <a:ext cx="962373" cy="522320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弧形 36"/>
            <p:cNvSpPr/>
            <p:nvPr/>
          </p:nvSpPr>
          <p:spPr>
            <a:xfrm flipV="1">
              <a:off x="4554061" y="4559674"/>
              <a:ext cx="1482985" cy="4740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V="1">
              <a:off x="4554061" y="4581248"/>
              <a:ext cx="1985703" cy="49391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8508954" y="2496312"/>
            <a:ext cx="1569189" cy="1244066"/>
            <a:chOff x="8153035" y="2567658"/>
            <a:chExt cx="1569189" cy="1361738"/>
          </a:xfrm>
        </p:grpSpPr>
        <p:sp>
          <p:nvSpPr>
            <p:cNvPr id="40" name="弧形 39"/>
            <p:cNvSpPr/>
            <p:nvPr/>
          </p:nvSpPr>
          <p:spPr>
            <a:xfrm>
              <a:off x="8153035" y="2567658"/>
              <a:ext cx="457200" cy="1361738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弧形 40"/>
            <p:cNvSpPr/>
            <p:nvPr/>
          </p:nvSpPr>
          <p:spPr>
            <a:xfrm>
              <a:off x="8153035" y="2640124"/>
              <a:ext cx="971252" cy="1225010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>
              <a:off x="8153035" y="2603891"/>
              <a:ext cx="1569189" cy="129337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9077426" y="2982001"/>
            <a:ext cx="962373" cy="1044071"/>
            <a:chOff x="8690278" y="3134959"/>
            <a:chExt cx="962373" cy="1044071"/>
          </a:xfrm>
        </p:grpSpPr>
        <p:sp>
          <p:nvSpPr>
            <p:cNvPr id="44" name="弧形 43"/>
            <p:cNvSpPr/>
            <p:nvPr/>
          </p:nvSpPr>
          <p:spPr>
            <a:xfrm flipV="1">
              <a:off x="8694319" y="3134959"/>
              <a:ext cx="449516" cy="10395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弧形 44"/>
            <p:cNvSpPr/>
            <p:nvPr/>
          </p:nvSpPr>
          <p:spPr>
            <a:xfrm flipV="1">
              <a:off x="8690278" y="3220526"/>
              <a:ext cx="962373" cy="95850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弧形 45"/>
          <p:cNvSpPr/>
          <p:nvPr/>
        </p:nvSpPr>
        <p:spPr>
          <a:xfrm>
            <a:off x="9540844" y="2319931"/>
            <a:ext cx="457200" cy="1361738"/>
          </a:xfrm>
          <a:prstGeom prst="arc">
            <a:avLst>
              <a:gd name="adj1" fmla="val 10710810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3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5790"/>
              </p:ext>
            </p:extLst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71786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64.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377" y="1085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42429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解碼器</a:t>
            </a:r>
            <a:r>
              <a:rPr lang="en-US" altLang="zh-TW" dirty="0" smtClean="0"/>
              <a:t>(Caesar Cipher)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小皮跟小乖上課傳紙條，但是加密了！已知他們用的是很簡單的</a:t>
            </a:r>
            <a:r>
              <a:rPr lang="en-US" altLang="zh-TW" dirty="0"/>
              <a:t>Caesar </a:t>
            </a:r>
            <a:r>
              <a:rPr lang="en-US" altLang="zh-TW" dirty="0" smtClean="0"/>
              <a:t>Cipher</a:t>
            </a:r>
            <a:r>
              <a:rPr lang="zh-TW" altLang="en-US" dirty="0" smtClean="0"/>
              <a:t>如右圖。請寫程式試著把這段祕文解出來。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/>
              <a:t>Whdfkhu</a:t>
            </a:r>
            <a:r>
              <a:rPr lang="en-US" altLang="zh-TW" dirty="0"/>
              <a:t> lv </a:t>
            </a:r>
            <a:r>
              <a:rPr lang="en-US" altLang="zh-TW" dirty="0" err="1"/>
              <a:t>yhub</a:t>
            </a:r>
            <a:r>
              <a:rPr lang="en-US" altLang="zh-TW" dirty="0"/>
              <a:t> </a:t>
            </a:r>
            <a:r>
              <a:rPr lang="en-US" altLang="zh-TW" dirty="0" err="1"/>
              <a:t>qlfh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k=1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/>
              <a:t>		k=2</a:t>
            </a:r>
            <a:r>
              <a:rPr lang="en-US" altLang="zh-TW" dirty="0" smtClean="0">
                <a:sym typeface="Wingdings" panose="05000000000000000000" pitchFamily="2" charset="2"/>
              </a:rPr>
              <a:t>???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		</a:t>
            </a:r>
            <a:r>
              <a:rPr lang="en-US" altLang="zh-TW" dirty="0" smtClean="0"/>
              <a:t>k=2</a:t>
            </a:r>
            <a:r>
              <a:rPr lang="en-US" altLang="zh-TW" dirty="0">
                <a:sym typeface="Wingdings" panose="05000000000000000000" pitchFamily="2" charset="2"/>
              </a:rPr>
              <a:t>???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設法找出偏</a:t>
            </a:r>
            <a:r>
              <a:rPr lang="zh-TW" altLang="en-US" dirty="0" smtClean="0"/>
              <a:t>移植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，如右例的</a:t>
            </a:r>
            <a:r>
              <a:rPr lang="en-US" altLang="zh-TW" dirty="0" smtClean="0"/>
              <a:t>k=3</a:t>
            </a:r>
          </a:p>
          <a:p>
            <a:pPr lvl="1"/>
            <a:r>
              <a:rPr lang="zh-TW" altLang="en-US" dirty="0"/>
              <a:t>各種</a:t>
            </a:r>
            <a:r>
              <a:rPr lang="en-US" altLang="zh-TW" dirty="0"/>
              <a:t>k</a:t>
            </a:r>
            <a:r>
              <a:rPr lang="zh-TW" altLang="en-US" dirty="0"/>
              <a:t>值都嘗試</a:t>
            </a:r>
            <a:r>
              <a:rPr lang="zh-TW" altLang="en-US" dirty="0" smtClean="0"/>
              <a:t>一次，輸出由人判讀。</a:t>
            </a:r>
            <a:endParaRPr lang="zh-TW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713098"/>
            <a:ext cx="4248474" cy="1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迴文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輸入一段英文字串</a:t>
            </a:r>
            <a:r>
              <a:rPr lang="zh-TW" altLang="en-US" dirty="0" smtClean="0"/>
              <a:t>，請判斷他是不是迴文？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abccddccba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abcdba</a:t>
            </a:r>
            <a:endParaRPr lang="en-US" altLang="zh-TW" dirty="0" smtClean="0"/>
          </a:p>
          <a:p>
            <a:r>
              <a:rPr lang="zh-TW" altLang="en-US" dirty="0"/>
              <a:t>輸出：是迴</a:t>
            </a:r>
            <a:r>
              <a:rPr lang="zh-TW" altLang="en-US" dirty="0" smtClean="0"/>
              <a:t>文 或 不是迴文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如果是迴文</a:t>
            </a:r>
            <a:r>
              <a:rPr lang="zh-TW" altLang="en-US" dirty="0" smtClean="0"/>
              <a:t>，頭</a:t>
            </a:r>
            <a:r>
              <a:rPr lang="en-US" altLang="zh-TW" dirty="0" smtClean="0"/>
              <a:t>1</a:t>
            </a:r>
            <a:r>
              <a:rPr lang="zh-TW" altLang="en-US" dirty="0" smtClean="0"/>
              <a:t>尾</a:t>
            </a:r>
            <a:r>
              <a:rPr lang="en-US" altLang="zh-TW" dirty="0" smtClean="0"/>
              <a:t>1</a:t>
            </a:r>
            <a:r>
              <a:rPr lang="zh-TW" altLang="en-US" dirty="0" smtClean="0"/>
              <a:t>相同，頭</a:t>
            </a:r>
            <a:r>
              <a:rPr lang="en-US" altLang="zh-TW" dirty="0" smtClean="0"/>
              <a:t>2</a:t>
            </a:r>
            <a:r>
              <a:rPr lang="zh-TW" altLang="en-US" dirty="0" smtClean="0"/>
              <a:t>尾</a:t>
            </a:r>
            <a:r>
              <a:rPr lang="en-US" altLang="zh-TW" dirty="0" smtClean="0"/>
              <a:t>2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用迴圈指標一頭一尾比較即可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的倍數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給一個超長數字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，判斷他是不是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的倍數？</a:t>
            </a:r>
            <a:endParaRPr lang="en-US" altLang="zh-TW" dirty="0" smtClean="0"/>
          </a:p>
          <a:p>
            <a:r>
              <a:rPr lang="zh-TW" altLang="en-US" dirty="0"/>
              <a:t>輸入：超長位數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輸出：是或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變數用整數或長整數都不夠用！</a:t>
            </a:r>
            <a:endParaRPr lang="en-US" altLang="zh-TW" dirty="0" smtClean="0"/>
          </a:p>
          <a:p>
            <a:pPr lvl="1"/>
            <a:r>
              <a:rPr lang="zh-TW" altLang="en-US" dirty="0"/>
              <a:t>用字串讀</a:t>
            </a:r>
            <a:r>
              <a:rPr lang="zh-TW" altLang="en-US" dirty="0" smtClean="0"/>
              <a:t>進來，一位數一位數處理。</a:t>
            </a:r>
            <a:endParaRPr lang="en-US" altLang="zh-TW" dirty="0" smtClean="0"/>
          </a:p>
          <a:p>
            <a:pPr lvl="1"/>
            <a:r>
              <a:rPr lang="zh-TW" altLang="en-US" b="1" dirty="0"/>
              <a:t>奇數</a:t>
            </a:r>
            <a:r>
              <a:rPr lang="zh-TW" altLang="en-US" b="1" dirty="0" smtClean="0"/>
              <a:t>位的和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偶數位的和</a:t>
            </a:r>
            <a:r>
              <a:rPr lang="zh-TW" altLang="en-US" dirty="0" smtClean="0"/>
              <a:t>相差為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的倍數，則是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的倍數，否則不是。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怪奇數列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S1=1</a:t>
            </a:r>
            <a:br>
              <a:rPr lang="en-US" altLang="zh-TW" dirty="0" smtClean="0"/>
            </a:br>
            <a:r>
              <a:rPr lang="en-US" altLang="zh-TW" dirty="0" smtClean="0"/>
              <a:t>S2=11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S3=21</a:t>
            </a:r>
            <a:br>
              <a:rPr lang="en-US" altLang="zh-TW" dirty="0" smtClean="0"/>
            </a:br>
            <a:r>
              <a:rPr lang="en-US" altLang="zh-TW" dirty="0" smtClean="0"/>
              <a:t>S4=1211</a:t>
            </a:r>
            <a:br>
              <a:rPr lang="en-US" altLang="zh-TW" dirty="0" smtClean="0"/>
            </a:br>
            <a:r>
              <a:rPr lang="en-US" altLang="zh-TW" dirty="0" smtClean="0"/>
              <a:t>S5=111221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S6=312211</a:t>
            </a:r>
            <a:br>
              <a:rPr lang="en-US" altLang="zh-TW" dirty="0" smtClean="0"/>
            </a:br>
            <a:r>
              <a:rPr lang="en-US" altLang="zh-TW" dirty="0" smtClean="0"/>
              <a:t>S7=13112221</a:t>
            </a:r>
            <a:br>
              <a:rPr lang="en-US" altLang="zh-TW" dirty="0" smtClean="0"/>
            </a:br>
            <a:r>
              <a:rPr lang="en-US" altLang="zh-TW" dirty="0" smtClean="0"/>
              <a:t>S8=1113213211</a:t>
            </a:r>
          </a:p>
          <a:p>
            <a:r>
              <a:rPr lang="zh-TW" altLang="en-US" dirty="0"/>
              <a:t>請找出</a:t>
            </a:r>
            <a:r>
              <a:rPr lang="en-US" altLang="zh-TW" dirty="0"/>
              <a:t>Sn</a:t>
            </a:r>
            <a:r>
              <a:rPr lang="en-US" altLang="zh-TW" dirty="0" smtClean="0"/>
              <a:t>, n &lt;30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找出規律後</a:t>
            </a:r>
            <a:r>
              <a:rPr lang="zh-TW" altLang="en-US" dirty="0" smtClean="0"/>
              <a:t>，再看看怎麼產生！</a:t>
            </a:r>
            <a:endParaRPr lang="en-US" altLang="zh-TW" dirty="0" smtClean="0"/>
          </a:p>
          <a:p>
            <a:pPr lvl="1"/>
            <a:r>
              <a:rPr lang="zh-TW" altLang="en-US" dirty="0"/>
              <a:t>每一個都建立在前一個結果上產生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59624" y="2455159"/>
            <a:ext cx="36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zh-TW" altLang="en-US" dirty="0" smtClean="0">
                <a:solidFill>
                  <a:srgbClr val="FF0000"/>
                </a:solidFill>
              </a:rPr>
              <a:t>開始每兩個數字一組這樣唸：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S2=1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S3=2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S4=1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S5=1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S6=3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我們長得像嗎？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兩個字串如果所有的字都一樣只是位置不同，就叫做兩個很像，否則就是不像。例如： 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owpab</a:t>
            </a:r>
            <a:r>
              <a:rPr lang="zh-TW" altLang="en-US" dirty="0" smtClean="0"/>
              <a:t>為像；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okwba</a:t>
            </a:r>
            <a:r>
              <a:rPr lang="zh-TW" altLang="en-US" dirty="0" smtClean="0"/>
              <a:t>就不像。差在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變</a:t>
            </a:r>
            <a:r>
              <a:rPr lang="en-US" altLang="zh-TW" dirty="0" smtClean="0"/>
              <a:t>k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r>
              <a:rPr lang="zh-TW" altLang="en-US" dirty="0"/>
              <a:t>輸入：兩</a:t>
            </a:r>
            <a:r>
              <a:rPr lang="zh-TW" altLang="en-US" dirty="0" smtClean="0"/>
              <a:t>字串，字串只有小寫</a:t>
            </a:r>
            <a:r>
              <a:rPr lang="en-US" altLang="zh-TW" dirty="0" err="1" smtClean="0"/>
              <a:t>a~z</a:t>
            </a:r>
            <a:endParaRPr lang="en-US" altLang="zh-TW" dirty="0" smtClean="0"/>
          </a:p>
          <a:p>
            <a:r>
              <a:rPr lang="zh-TW" altLang="en-US" dirty="0"/>
              <a:t>輸出：像或</a:t>
            </a:r>
            <a:r>
              <a:rPr lang="zh-TW" altLang="en-US" dirty="0" smtClean="0"/>
              <a:t>不像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用表格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紀錄第一字串所有的</a:t>
            </a:r>
            <a:r>
              <a:rPr lang="zh-TW" altLang="en-US" dirty="0" smtClean="0"/>
              <a:t>字出現次數</a:t>
            </a:r>
            <a:endParaRPr lang="en-US" altLang="zh-TW" dirty="0" smtClean="0"/>
          </a:p>
          <a:p>
            <a:pPr lvl="1"/>
            <a:r>
              <a:rPr lang="zh-TW" altLang="en-US" dirty="0"/>
              <a:t>第二個字串去</a:t>
            </a:r>
            <a:r>
              <a:rPr lang="zh-TW" altLang="en-US" dirty="0" smtClean="0"/>
              <a:t>減掉表格相應的字次數</a:t>
            </a:r>
            <a:endParaRPr lang="en-US" altLang="zh-TW" dirty="0" smtClean="0"/>
          </a:p>
          <a:p>
            <a:pPr lvl="1"/>
            <a:r>
              <a:rPr lang="zh-TW" altLang="en-US" dirty="0"/>
              <a:t>如果表格中有非</a:t>
            </a:r>
            <a:r>
              <a:rPr lang="en-US" altLang="zh-TW" dirty="0"/>
              <a:t>0</a:t>
            </a:r>
            <a:r>
              <a:rPr lang="zh-TW" altLang="en-US" dirty="0"/>
              <a:t>就是不像</a:t>
            </a:r>
            <a:r>
              <a:rPr lang="zh-TW" altLang="en-US" dirty="0" smtClean="0"/>
              <a:t>，如果全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就是像。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2476"/>
              </p:ext>
            </p:extLst>
          </p:nvPr>
        </p:nvGraphicFramePr>
        <p:xfrm>
          <a:off x="6096000" y="4787811"/>
          <a:ext cx="4527420" cy="80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42">
                  <a:extLst>
                    <a:ext uri="{9D8B030D-6E8A-4147-A177-3AD203B41FA5}">
                      <a16:colId xmlns:a16="http://schemas.microsoft.com/office/drawing/2014/main" val="252003845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75961517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3792109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86244268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473349898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0321126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638460387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47690320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53253242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385636866"/>
                    </a:ext>
                  </a:extLst>
                </a:gridCol>
              </a:tblGrid>
              <a:tr h="322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90722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447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24158" y="418638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1: </a:t>
            </a:r>
            <a:r>
              <a:rPr lang="en-US" altLang="zh-TW" sz="2000" dirty="0" err="1" smtClean="0"/>
              <a:t>bbcegg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2037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249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165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7081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626" y="576971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2: </a:t>
            </a:r>
            <a:r>
              <a:rPr lang="en-US" altLang="zh-TW" sz="2000" dirty="0" err="1" smtClean="0"/>
              <a:t>eggbcb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20379" y="51908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7249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0418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87074" y="516380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1787" y="5769716"/>
            <a:ext cx="18036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字串</a:t>
            </a:r>
            <a:r>
              <a:rPr lang="en-US" altLang="zh-TW" sz="2000" dirty="0" smtClean="0">
                <a:solidFill>
                  <a:srgbClr val="FF0000"/>
                </a:solidFill>
              </a:rPr>
              <a:t>2: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eggacb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2732" y="519044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18540" y="5180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499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75569" y="518273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8315" y="518061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2" name="五角星形 2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五角星形 2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五角星形 2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1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d139: Compressed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有一種字串壓縮的方法是將重覆出現的字母，以「數字 </a:t>
            </a:r>
            <a:r>
              <a:rPr lang="en-US" altLang="zh-TW" dirty="0"/>
              <a:t>+ </a:t>
            </a:r>
            <a:r>
              <a:rPr lang="zh-TW" altLang="en-US" dirty="0"/>
              <a:t>字母」的方式表示。例如：</a:t>
            </a:r>
            <a:r>
              <a:rPr lang="en-US" altLang="zh-TW" dirty="0"/>
              <a:t>AAABBC </a:t>
            </a:r>
            <a:r>
              <a:rPr lang="zh-TW" altLang="en-US" dirty="0"/>
              <a:t>即以 </a:t>
            </a:r>
            <a:r>
              <a:rPr lang="en-US" altLang="zh-TW" dirty="0"/>
              <a:t>3ABBC </a:t>
            </a:r>
            <a:r>
              <a:rPr lang="zh-TW" altLang="en-US" dirty="0"/>
              <a:t>表示，這樣就可以節省一個字元的空間。而其中的 </a:t>
            </a:r>
            <a:r>
              <a:rPr lang="en-US" altLang="zh-TW" dirty="0"/>
              <a:t>BB</a:t>
            </a:r>
            <a:r>
              <a:rPr lang="zh-TW" altLang="en-US" dirty="0"/>
              <a:t>，若以 </a:t>
            </a:r>
            <a:r>
              <a:rPr lang="en-US" altLang="zh-TW" dirty="0"/>
              <a:t>2B </a:t>
            </a:r>
            <a:r>
              <a:rPr lang="zh-TW" altLang="en-US" dirty="0"/>
              <a:t>表示，一樣是兩個字元，因此，仍以 </a:t>
            </a:r>
            <a:r>
              <a:rPr lang="en-US" altLang="zh-TW" dirty="0"/>
              <a:t>BB 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AAABCDDEFFFF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3ABCDDE4F</a:t>
            </a:r>
            <a:endParaRPr lang="en-US" altLang="zh-TW" dirty="0"/>
          </a:p>
          <a:p>
            <a:pPr lvl="1"/>
            <a:r>
              <a:rPr lang="en-US" altLang="zh-TW" dirty="0" smtClean="0"/>
              <a:t>CCCCCCCCCCBC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10CBC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輸入：一大寫</a:t>
            </a:r>
            <a:r>
              <a:rPr lang="zh-TW" altLang="en-US" dirty="0" smtClean="0">
                <a:sym typeface="Wingdings" panose="05000000000000000000" pitchFamily="2" charset="2"/>
              </a:rPr>
              <a:t>字串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輸出：壓縮</a:t>
            </a:r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思考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怎麼計算</a:t>
            </a:r>
            <a:r>
              <a:rPr lang="zh-TW" altLang="en-US" dirty="0"/>
              <a:t>連續字元出現</a:t>
            </a:r>
            <a:r>
              <a:rPr lang="zh-TW" altLang="en-US" dirty="0" smtClean="0"/>
              <a:t>次數？往前往後記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一邊</a:t>
            </a:r>
            <a:r>
              <a:rPr lang="zh-TW" altLang="en-US" dirty="0"/>
              <a:t>計算一邊</a:t>
            </a:r>
            <a:r>
              <a:rPr lang="zh-TW" altLang="en-US" dirty="0" smtClean="0"/>
              <a:t>輸出才省時喔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72939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http://zerojudge.tw/ShowProblem?problemid=d139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4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你會是迴文嗎？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給你一串大寫英文字母，他們可以形成迴文嗎？</a:t>
            </a:r>
            <a:endParaRPr lang="en-US" altLang="zh-TW" dirty="0" smtClean="0"/>
          </a:p>
          <a:p>
            <a:r>
              <a:rPr lang="zh-TW" altLang="en-US" dirty="0"/>
              <a:t>輸入：一個大寫英文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輸出：可以或不</a:t>
            </a:r>
            <a:r>
              <a:rPr lang="zh-TW" altLang="en-US" dirty="0" smtClean="0"/>
              <a:t>可以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迴文特徵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多觀察</a:t>
            </a:r>
            <a:r>
              <a:rPr lang="zh-TW" altLang="en-US" dirty="0"/>
              <a:t>幾個迴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/>
              <a:t>歸納一下關係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2064"/>
              </p:ext>
            </p:extLst>
          </p:nvPr>
        </p:nvGraphicFramePr>
        <p:xfrm>
          <a:off x="5208135" y="2815273"/>
          <a:ext cx="1764113" cy="34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13">
                  <a:extLst>
                    <a:ext uri="{9D8B030D-6E8A-4147-A177-3AD203B41FA5}">
                      <a16:colId xmlns:a16="http://schemas.microsoft.com/office/drawing/2014/main" val="2489285829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550902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1988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AABCCBAA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1730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AABABAA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034685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CCCCACCCC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758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BBBCCBBB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04588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DCCAAACCD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340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9161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687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05113"/>
              </p:ext>
            </p:extLst>
          </p:nvPr>
        </p:nvGraphicFramePr>
        <p:xfrm>
          <a:off x="6972248" y="2433320"/>
          <a:ext cx="3491096" cy="38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774">
                  <a:extLst>
                    <a:ext uri="{9D8B030D-6E8A-4147-A177-3AD203B41FA5}">
                      <a16:colId xmlns:a16="http://schemas.microsoft.com/office/drawing/2014/main" val="1418703617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3649516703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719935096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434086977"/>
                    </a:ext>
                  </a:extLst>
                </a:gridCol>
              </a:tblGrid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48834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8152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866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84595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268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256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7958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229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29813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34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842500" y="326644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8717" y="4034312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8717" y="4430777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8717" y="519954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15300" y="558292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978900" y="559308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8717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15300" y="5974941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02830" y="5983563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42500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4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r>
              <a:rPr lang="en-US" altLang="zh-TW" dirty="0" smtClean="0"/>
              <a:t>(Recursive function)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7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某商點推出三個可樂瓶可以換一瓶新可樂的活動。例如；買了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18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90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90685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0685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69081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680718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718919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56033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929641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929641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908037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419674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457875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794989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52196"/>
              </p:ext>
            </p:extLst>
          </p:nvPr>
        </p:nvGraphicFramePr>
        <p:xfrm>
          <a:off x="3585792" y="3028631"/>
          <a:ext cx="16826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884">
                  <a:extLst>
                    <a:ext uri="{9D8B030D-6E8A-4147-A177-3AD203B41FA5}">
                      <a16:colId xmlns:a16="http://schemas.microsoft.com/office/drawing/2014/main" val="3077410428"/>
                    </a:ext>
                  </a:extLst>
                </a:gridCol>
                <a:gridCol w="560884">
                  <a:extLst>
                    <a:ext uri="{9D8B030D-6E8A-4147-A177-3AD203B41FA5}">
                      <a16:colId xmlns:a16="http://schemas.microsoft.com/office/drawing/2014/main" val="2128256075"/>
                    </a:ext>
                  </a:extLst>
                </a:gridCol>
                <a:gridCol w="560884">
                  <a:extLst>
                    <a:ext uri="{9D8B030D-6E8A-4147-A177-3AD203B41FA5}">
                      <a16:colId xmlns:a16="http://schemas.microsoft.com/office/drawing/2014/main" val="45552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1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1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50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21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55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9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4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情況一：在黑點</a:t>
            </a:r>
            <a:r>
              <a:rPr lang="zh-TW" altLang="en-US" dirty="0" smtClean="0"/>
              <a:t>上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情況二：在黑點</a:t>
            </a:r>
            <a:r>
              <a:rPr lang="zh-TW" altLang="en-US" dirty="0" smtClean="0"/>
              <a:t>外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2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情況三：同一</a:t>
            </a:r>
            <a:r>
              <a:rPr lang="zh-TW" altLang="en-US" dirty="0" smtClean="0"/>
              <a:t>點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0</a:t>
            </a:r>
            <a:r>
              <a:rPr lang="zh-TW" altLang="en-US" dirty="0"/>
              <a:t>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58536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8390</TotalTime>
  <Words>4745</Words>
  <Application>Microsoft Office PowerPoint</Application>
  <PresentationFormat>寬螢幕</PresentationFormat>
  <Paragraphs>1023</Paragraphs>
  <Slides>55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4" baseType="lpstr">
      <vt:lpstr>微軟正黑體</vt:lpstr>
      <vt:lpstr>新細明體</vt:lpstr>
      <vt:lpstr>Arial</vt:lpstr>
      <vt:lpstr>Calibri</vt:lpstr>
      <vt:lpstr>Cambria Math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促銷大贈送</vt:lpstr>
      <vt:lpstr>至少比幾場？</vt:lpstr>
      <vt:lpstr>可樂盡量喝</vt:lpstr>
      <vt:lpstr>條件判斷練習題</vt:lpstr>
      <vt:lpstr>你的美國時間</vt:lpstr>
      <vt:lpstr>橫衝直撞的皇后</vt:lpstr>
      <vt:lpstr>時針分針差幾度？</vt:lpstr>
      <vt:lpstr>摺紙鶴</vt:lpstr>
      <vt:lpstr>迴圈練習題</vt:lpstr>
      <vt:lpstr>N!有幾個0?</vt:lpstr>
      <vt:lpstr>完全數(Perfect number)</vt:lpstr>
      <vt:lpstr>求最大公因數</vt:lpstr>
      <vt:lpstr>求N個數的最大公因數</vt:lpstr>
      <vt:lpstr>最小公倍數</vt:lpstr>
      <vt:lpstr>求N個數的最小公倍數</vt:lpstr>
      <vt:lpstr>阿姆斯壯數(Armstrong number，水仙花數，自戀數) </vt:lpstr>
      <vt:lpstr>完全平方數</vt:lpstr>
      <vt:lpstr>只能走斜角的主教</vt:lpstr>
      <vt:lpstr>d660: 11764 - Jumping Mario</vt:lpstr>
      <vt:lpstr>陣列練習題</vt:lpstr>
      <vt:lpstr>種樹問題？不，是砍樹問題</vt:lpstr>
      <vt:lpstr>小群體</vt:lpstr>
      <vt:lpstr>小群體(續)</vt:lpstr>
      <vt:lpstr>小群體(續) 解題思考</vt:lpstr>
      <vt:lpstr>最佳選擇</vt:lpstr>
      <vt:lpstr>最佳選擇 解題思考</vt:lpstr>
      <vt:lpstr>Jolly Jumper</vt:lpstr>
      <vt:lpstr>解題思考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位元運算之進位篇</vt:lpstr>
      <vt:lpstr>d478: 共同的數 - 簡易版</vt:lpstr>
      <vt:lpstr>局部和</vt:lpstr>
      <vt:lpstr>踩地雷？！</vt:lpstr>
      <vt:lpstr>53. Maximum Subarray</vt:lpstr>
      <vt:lpstr>53. Maximum Subarray(續) </vt:lpstr>
      <vt:lpstr>64. Minimum Path Sum</vt:lpstr>
      <vt:lpstr>PowerPoint 簡報</vt:lpstr>
      <vt:lpstr>其他題目</vt:lpstr>
      <vt:lpstr>字串練習題</vt:lpstr>
      <vt:lpstr>解碼器(Caesar Cipher)</vt:lpstr>
      <vt:lpstr>迴文 </vt:lpstr>
      <vt:lpstr>11的倍數？</vt:lpstr>
      <vt:lpstr>秘密差 </vt:lpstr>
      <vt:lpstr>怪奇數列</vt:lpstr>
      <vt:lpstr>我們長得像嗎？</vt:lpstr>
      <vt:lpstr>d139: Compressed String</vt:lpstr>
      <vt:lpstr>你會是迴文嗎？</vt:lpstr>
      <vt:lpstr>遞迴函式(Recursive function)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User</cp:lastModifiedBy>
  <cp:revision>222</cp:revision>
  <dcterms:created xsi:type="dcterms:W3CDTF">2020-12-10T02:28:12Z</dcterms:created>
  <dcterms:modified xsi:type="dcterms:W3CDTF">2021-09-15T06:47:05Z</dcterms:modified>
</cp:coreProperties>
</file>