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  <p:sldId id="264" r:id="rId9"/>
    <p:sldId id="265" r:id="rId10"/>
    <p:sldId id="263" r:id="rId11"/>
    <p:sldId id="267" r:id="rId12"/>
    <p:sldId id="268" r:id="rId13"/>
    <p:sldId id="269" r:id="rId14"/>
    <p:sldId id="271" r:id="rId15"/>
    <p:sldId id="272" r:id="rId16"/>
    <p:sldId id="277" r:id="rId17"/>
    <p:sldId id="273" r:id="rId18"/>
    <p:sldId id="274" r:id="rId19"/>
    <p:sldId id="275" r:id="rId20"/>
    <p:sldId id="276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1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en-US" altLang="zh-TW" dirty="0" smtClean="0"/>
              <a:t>(List)</a:t>
            </a:r>
            <a:r>
              <a:rPr lang="zh-TW" altLang="en-US" dirty="0" smtClean="0"/>
              <a:t>一定要認識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110年1月5日星期二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串列其他功能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由小到大：串列</a:t>
            </a:r>
            <a:r>
              <a:rPr lang="zh-TW" altLang="en-US" dirty="0"/>
              <a:t>名</a:t>
            </a:r>
            <a:r>
              <a:rPr lang="en-US" altLang="zh-TW" dirty="0" smtClean="0"/>
              <a:t>.sort()</a:t>
            </a:r>
          </a:p>
          <a:p>
            <a:pPr lvl="1"/>
            <a:r>
              <a:rPr lang="zh-TW" altLang="en-US" dirty="0" smtClean="0"/>
              <a:t>由大到小：</a:t>
            </a:r>
            <a:r>
              <a:rPr lang="zh-TW" altLang="en-US" dirty="0"/>
              <a:t>串列名</a:t>
            </a:r>
            <a:r>
              <a:rPr lang="en-US" altLang="zh-TW" dirty="0"/>
              <a:t>.</a:t>
            </a:r>
            <a:r>
              <a:rPr lang="en-US" altLang="zh-TW" dirty="0" smtClean="0"/>
              <a:t>sort(reverse=True)</a:t>
            </a:r>
            <a:endParaRPr lang="en-US" altLang="zh-TW" dirty="0"/>
          </a:p>
          <a:p>
            <a:r>
              <a:rPr lang="zh-TW" altLang="en-US" dirty="0" smtClean="0"/>
              <a:t>計數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統計某元素出現次數</a:t>
            </a:r>
            <a:endParaRPr lang="en-US" altLang="zh-TW" dirty="0" smtClean="0"/>
          </a:p>
          <a:p>
            <a:pPr lvl="1"/>
            <a:r>
              <a:rPr lang="zh-TW" altLang="en-US" dirty="0"/>
              <a:t>次數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 smtClean="0"/>
              <a:t>.count(</a:t>
            </a:r>
            <a:r>
              <a:rPr lang="zh-TW" altLang="en-US" dirty="0" smtClean="0"/>
              <a:t>目標值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找出目標值第一次出現在串列</a:t>
            </a:r>
            <a:r>
              <a:rPr lang="zh-TW" altLang="en-US" dirty="0" smtClean="0"/>
              <a:t>的哪個編號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索引值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索引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.index(</a:t>
            </a:r>
            <a:r>
              <a:rPr lang="zh-TW" altLang="en-US" dirty="0" smtClean="0"/>
              <a:t>目標值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如果目標值不</a:t>
            </a:r>
            <a:r>
              <a:rPr lang="zh-TW" altLang="en-US" dirty="0" smtClean="0"/>
              <a:t>存在，會產生錯誤！建議先用</a:t>
            </a:r>
            <a:r>
              <a:rPr lang="en-US" altLang="zh-TW" dirty="0" smtClean="0"/>
              <a:t>in</a:t>
            </a:r>
            <a:r>
              <a:rPr lang="zh-TW" altLang="en-US" dirty="0" smtClean="0"/>
              <a:t>測試是否有目標值。</a:t>
            </a:r>
            <a:endParaRPr lang="en-US" altLang="zh-TW" dirty="0" smtClean="0"/>
          </a:p>
          <a:p>
            <a:pPr lvl="1"/>
            <a:r>
              <a:rPr lang="en-US" altLang="zh-TW" b="1" u="sng" dirty="0" smtClean="0"/>
              <a:t>If </a:t>
            </a:r>
            <a:r>
              <a:rPr lang="zh-TW" altLang="en-US" b="1" u="sng" dirty="0" smtClean="0"/>
              <a:t>目標值 </a:t>
            </a:r>
            <a:r>
              <a:rPr lang="en-US" altLang="zh-TW" b="1" u="sng" dirty="0" smtClean="0"/>
              <a:t>in </a:t>
            </a:r>
            <a:r>
              <a:rPr lang="zh-TW" altLang="en-US" b="1" u="sng" dirty="0" smtClean="0"/>
              <a:t>串列名：</a:t>
            </a:r>
            <a:r>
              <a:rPr lang="zh-TW" altLang="en-US" dirty="0"/>
              <a:t>索引值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/>
              <a:t>.index(</a:t>
            </a:r>
            <a:r>
              <a:rPr lang="zh-TW" altLang="en-US" dirty="0"/>
              <a:t>目標值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8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</a:t>
            </a:r>
            <a:r>
              <a:rPr lang="zh-TW" altLang="en-US" dirty="0" smtClean="0"/>
              <a:t>多少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內建函式：</a:t>
            </a:r>
            <a:r>
              <a:rPr lang="en-US" altLang="zh-TW" dirty="0" smtClean="0"/>
              <a:t>sum(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475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超簡單，用內建函式即可。</a:t>
            </a:r>
            <a:endParaRPr lang="en-US" altLang="zh-TW" dirty="0" smtClean="0"/>
          </a:p>
          <a:p>
            <a:r>
              <a:rPr lang="zh-TW" altLang="en-US" dirty="0"/>
              <a:t>其他語言要跑迴</a:t>
            </a:r>
            <a:r>
              <a:rPr lang="zh-TW" altLang="en-US" dirty="0" smtClean="0"/>
              <a:t>圈自己算。</a:t>
            </a:r>
            <a:endParaRPr lang="en-US" altLang="zh-TW" dirty="0" smtClean="0"/>
          </a:p>
          <a:p>
            <a:pPr lvl="1"/>
            <a:r>
              <a:rPr lang="zh-TW" altLang="en-US" dirty="0"/>
              <a:t>以後我們</a:t>
            </a:r>
            <a:r>
              <a:rPr lang="zh-TW" altLang="en-US" dirty="0" smtClean="0"/>
              <a:t>會再試看看</a:t>
            </a:r>
            <a:r>
              <a:rPr lang="zh-TW" altLang="en-US" dirty="0"/>
              <a:t>自己算，有益於程式思考。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263" y="1018494"/>
            <a:ext cx="5257800" cy="5343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6" name="矩形 5"/>
          <p:cNvSpPr/>
          <p:nvPr/>
        </p:nvSpPr>
        <p:spPr>
          <a:xfrm>
            <a:off x="6428791" y="4917232"/>
            <a:ext cx="2425959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4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</a:t>
            </a:r>
            <a:r>
              <a:rPr lang="zh-TW" altLang="en-US" dirty="0" smtClean="0"/>
              <a:t>最小值</a:t>
            </a:r>
            <a:endParaRPr lang="en-US" altLang="zh-TW" dirty="0" smtClean="0"/>
          </a:p>
          <a:p>
            <a:pPr lvl="2"/>
            <a:r>
              <a:rPr lang="zh-TW" altLang="en-US" dirty="0"/>
              <a:t>內建函式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min(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超簡單，用內建函式即可。</a:t>
            </a:r>
            <a:endParaRPr lang="en-US" altLang="zh-TW" dirty="0"/>
          </a:p>
          <a:p>
            <a:r>
              <a:rPr lang="zh-TW" altLang="en-US" dirty="0"/>
              <a:t>其他語言要跑迴圈</a:t>
            </a:r>
            <a:r>
              <a:rPr lang="zh-TW" altLang="en-US" dirty="0" smtClean="0"/>
              <a:t>自己找。</a:t>
            </a:r>
            <a:endParaRPr lang="en-US" altLang="zh-TW" dirty="0"/>
          </a:p>
          <a:p>
            <a:pPr lvl="1"/>
            <a:r>
              <a:rPr lang="zh-TW" altLang="en-US" dirty="0"/>
              <a:t>以後我們會再試看看</a:t>
            </a:r>
            <a:r>
              <a:rPr lang="zh-TW" altLang="en-US" dirty="0" smtClean="0"/>
              <a:t>自己找，</a:t>
            </a:r>
            <a:r>
              <a:rPr lang="zh-TW" altLang="en-US" dirty="0" smtClean="0"/>
              <a:t>有益於程式思考。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7" y="1481526"/>
            <a:ext cx="4886325" cy="4772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10644" y="4954555"/>
            <a:ext cx="2425959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5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</a:t>
            </a:r>
            <a:r>
              <a:rPr lang="en-US" altLang="zh-TW" dirty="0" smtClean="0"/>
              <a:t>//,%)</a:t>
            </a:r>
          </a:p>
          <a:p>
            <a:pPr lvl="2"/>
            <a:r>
              <a:rPr lang="en-US" altLang="zh-TW" dirty="0" smtClean="0"/>
              <a:t>//:</a:t>
            </a:r>
            <a:r>
              <a:rPr lang="zh-TW" altLang="en-US" dirty="0" smtClean="0"/>
              <a:t>整數除法，會得到商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%:</a:t>
            </a:r>
            <a:r>
              <a:rPr lang="zh-TW" altLang="en-US" dirty="0" smtClean="0"/>
              <a:t>整數除法取得餘數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while</a:t>
            </a:r>
            <a:r>
              <a:rPr lang="zh-TW" altLang="en-US" dirty="0" smtClean="0"/>
              <a:t>迴圈要用一下了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[0,1,]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[7,3,2,]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[0,2,0,2,]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003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如何取出各個位數的數字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利用除法取得餘數：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234 %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4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234 // 10 23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23 %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3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 // 10 2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2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 // 10  0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792836" y="1930400"/>
            <a:ext cx="1772816" cy="1147665"/>
            <a:chOff x="5075853" y="2094722"/>
            <a:chExt cx="1772816" cy="1147665"/>
          </a:xfrm>
        </p:grpSpPr>
        <p:cxnSp>
          <p:nvCxnSpPr>
            <p:cNvPr id="6" name="直線接點 5"/>
            <p:cNvCxnSpPr/>
            <p:nvPr/>
          </p:nvCxnSpPr>
          <p:spPr>
            <a:xfrm>
              <a:off x="5551714" y="2668555"/>
              <a:ext cx="12969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5075853" y="2094722"/>
              <a:ext cx="475861" cy="1147665"/>
            </a:xfrm>
            <a:prstGeom prst="arc">
              <a:avLst>
                <a:gd name="adj1" fmla="val 82124"/>
                <a:gd name="adj2" fmla="val 521240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68697" y="2504232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234</a:t>
            </a:r>
            <a:endParaRPr lang="zh-TW" altLang="en-US" sz="2800" spc="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86468" y="2498859"/>
            <a:ext cx="72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60345" y="1975639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</a:t>
            </a:r>
            <a:endParaRPr lang="zh-TW" altLang="en-US" sz="2800" spc="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68695" y="287972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20</a:t>
            </a:r>
            <a:endParaRPr lang="zh-TW" altLang="en-US" sz="2800" spc="6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268695" y="336498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33193" y="3390290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34</a:t>
            </a:r>
            <a:endParaRPr lang="zh-TW" altLang="en-US" sz="2800" spc="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33192" y="374047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30</a:t>
            </a:r>
            <a:endParaRPr lang="zh-TW" altLang="en-US" sz="2800" spc="6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8313322" y="426369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795285" y="426369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4</a:t>
            </a:r>
            <a:endParaRPr lang="zh-TW" altLang="en-US" sz="2800" spc="600" dirty="0"/>
          </a:p>
        </p:txBody>
      </p:sp>
      <p:sp>
        <p:nvSpPr>
          <p:cNvPr id="19" name="矩形 18"/>
          <p:cNvSpPr/>
          <p:nvPr/>
        </p:nvSpPr>
        <p:spPr>
          <a:xfrm>
            <a:off x="8514531" y="1887703"/>
            <a:ext cx="711255" cy="573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671249" y="4299362"/>
            <a:ext cx="565431" cy="493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0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98" y="2083350"/>
            <a:ext cx="4629150" cy="4314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01" y="2083350"/>
            <a:ext cx="2320056" cy="10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如何用陣列已排除法找出質數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1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 smtClean="0"/>
              <a:t>Python</a:t>
            </a:r>
            <a:r>
              <a:rPr lang="zh-TW" altLang="en-US" dirty="0"/>
              <a:t>是</a:t>
            </a:r>
            <a:r>
              <a:rPr lang="zh-TW" altLang="en-US" dirty="0" smtClean="0"/>
              <a:t>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中不叫陣列</a:t>
            </a:r>
            <a:r>
              <a:rPr lang="zh-TW" altLang="en-US" dirty="0" smtClean="0"/>
              <a:t>，而是更強大的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串列！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串列</a:t>
            </a:r>
            <a:r>
              <a:rPr lang="zh-TW" altLang="en-US" dirty="0"/>
              <a:t>相當於其他語言的</a:t>
            </a:r>
            <a:r>
              <a:rPr lang="zh-TW" altLang="en-US" b="1" dirty="0">
                <a:solidFill>
                  <a:srgbClr val="FF0000"/>
                </a:solidFill>
              </a:rPr>
              <a:t>陣列加強版</a:t>
            </a:r>
            <a:r>
              <a:rPr lang="zh-TW" altLang="en-US" dirty="0"/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905576" y="4673309"/>
            <a:ext cx="950976" cy="43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Item[0]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466152" y="4673309"/>
            <a:ext cx="950976" cy="43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Item[1]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988436" y="4673309"/>
            <a:ext cx="950976" cy="43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Item[2]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944869" y="5570818"/>
            <a:ext cx="950976" cy="43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Item[3]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422651" y="5570818"/>
            <a:ext cx="950976" cy="43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Item[4]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26" idx="3"/>
            <a:endCxn id="27" idx="1"/>
          </p:cNvCxnSpPr>
          <p:nvPr/>
        </p:nvCxnSpPr>
        <p:spPr>
          <a:xfrm>
            <a:off x="1856552" y="4891126"/>
            <a:ext cx="6096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7" idx="3"/>
            <a:endCxn id="28" idx="1"/>
          </p:cNvCxnSpPr>
          <p:nvPr/>
        </p:nvCxnSpPr>
        <p:spPr>
          <a:xfrm>
            <a:off x="3417128" y="4891126"/>
            <a:ext cx="57130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9" idx="3"/>
            <a:endCxn id="30" idx="1"/>
          </p:cNvCxnSpPr>
          <p:nvPr/>
        </p:nvCxnSpPr>
        <p:spPr>
          <a:xfrm>
            <a:off x="4895845" y="5788635"/>
            <a:ext cx="526806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弧形接點 39"/>
          <p:cNvCxnSpPr>
            <a:stCxn id="28" idx="3"/>
            <a:endCxn id="29" idx="1"/>
          </p:cNvCxnSpPr>
          <p:nvPr/>
        </p:nvCxnSpPr>
        <p:spPr>
          <a:xfrm flipH="1">
            <a:off x="3944869" y="4891126"/>
            <a:ext cx="994543" cy="897509"/>
          </a:xfrm>
          <a:prstGeom prst="curvedConnector5">
            <a:avLst>
              <a:gd name="adj1" fmla="val -22985"/>
              <a:gd name="adj2" fmla="val 50000"/>
              <a:gd name="adj3" fmla="val 122985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圖說文字 45"/>
          <p:cNvSpPr/>
          <p:nvPr/>
        </p:nvSpPr>
        <p:spPr>
          <a:xfrm>
            <a:off x="905577" y="5865448"/>
            <a:ext cx="1645599" cy="352648"/>
          </a:xfrm>
          <a:prstGeom prst="wedgeRoundRectCallout">
            <a:avLst>
              <a:gd name="adj1" fmla="val 28579"/>
              <a:gd name="adj2" fmla="val -31893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FF0000"/>
                </a:solidFill>
              </a:rPr>
              <a:t>在</a:t>
            </a:r>
            <a:r>
              <a:rPr lang="en-US" altLang="zh-TW" sz="1400" dirty="0" smtClean="0">
                <a:solidFill>
                  <a:srgbClr val="FF0000"/>
                </a:solidFill>
              </a:rPr>
              <a:t>C</a:t>
            </a:r>
            <a:r>
              <a:rPr lang="zh-TW" altLang="en-US" sz="1400" dirty="0" smtClean="0">
                <a:solidFill>
                  <a:srgbClr val="FF0000"/>
                </a:solidFill>
              </a:rPr>
              <a:t>語言中叫指標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9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36" y="1483613"/>
            <a:ext cx="4648200" cy="2486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83613"/>
            <a:ext cx="6292902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8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陣列就像</a:t>
            </a:r>
            <a:r>
              <a:rPr lang="zh-TW" altLang="en-US" b="1" dirty="0" smtClean="0"/>
              <a:t>排椅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固定大小與順序</a:t>
            </a:r>
            <a:r>
              <a:rPr lang="zh-TW" altLang="en-US" dirty="0" smtClean="0"/>
              <a:t>，要增加刪除都很困難。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串列項一堆</a:t>
            </a:r>
            <a:r>
              <a:rPr lang="zh-TW" altLang="en-US" dirty="0" smtClean="0"/>
              <a:t>凳子</a:t>
            </a:r>
            <a:endParaRPr lang="en-US" altLang="zh-TW" dirty="0" smtClean="0"/>
          </a:p>
          <a:p>
            <a:pPr lvl="1"/>
            <a:r>
              <a:rPr lang="zh-TW" altLang="en-US" dirty="0"/>
              <a:t>大小與順序都很容易改變</a:t>
            </a:r>
            <a:r>
              <a:rPr lang="zh-TW" altLang="en-US" dirty="0" smtClean="0"/>
              <a:t>，增加刪除修改順序都行！</a:t>
            </a:r>
            <a:endParaRPr lang="zh-TW" altLang="en-US" dirty="0"/>
          </a:p>
        </p:txBody>
      </p:sp>
      <p:pic>
        <p:nvPicPr>
          <p:cNvPr id="102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90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807" y1="84167" x2="3807" y2="84167"/>
                        <a14:foregroundMark x1="3934" y1="61944" x2="3934" y2="61944"/>
                        <a14:foregroundMark x1="3680" y1="54722" x2="3680" y2="54722"/>
                        <a14:foregroundMark x1="9645" y1="60833" x2="9645" y2="60833"/>
                        <a14:foregroundMark x1="35152" y1="61389" x2="35152" y2="61389"/>
                        <a14:foregroundMark x1="56599" y1="60556" x2="56599" y2="60556"/>
                        <a14:foregroundMark x1="65482" y1="60833" x2="65482" y2="60833"/>
                        <a14:foregroundMark x1="61675" y1="60833" x2="61675" y2="60833"/>
                        <a14:foregroundMark x1="78046" y1="60556" x2="78046" y2="60556"/>
                        <a14:foregroundMark x1="83756" y1="60556" x2="83756" y2="60556"/>
                        <a14:foregroundMark x1="95685" y1="85556" x2="95685" y2="85556"/>
                        <a14:foregroundMark x1="26396" y1="54167" x2="26396" y2="54167"/>
                        <a14:foregroundMark x1="50508" y1="54167" x2="50508" y2="54167"/>
                        <a14:foregroundMark x1="64340" y1="60556" x2="64340" y2="60556"/>
                        <a14:foregroundMark x1="54442" y1="60278" x2="54442" y2="60278"/>
                        <a14:foregroundMark x1="41751" y1="59722" x2="41751" y2="59722"/>
                        <a14:foregroundMark x1="31472" y1="61111" x2="31472" y2="61111"/>
                        <a14:foregroundMark x1="18909" y1="60000" x2="18909" y2="60000"/>
                        <a14:foregroundMark x1="4949" y1="80000" x2="4949" y2="80000"/>
                        <a14:foregroundMark x1="3553" y1="89722" x2="3553" y2="89722"/>
                        <a14:foregroundMark x1="4442" y1="90000" x2="4442" y2="90000"/>
                        <a14:foregroundMark x1="92766" y1="74722" x2="92766" y2="74722"/>
                        <a14:foregroundMark x1="93020" y1="67222" x2="93020" y2="67222"/>
                        <a14:foregroundMark x1="4569" y1="52778" x2="4569" y2="52778"/>
                        <a14:foregroundMark x1="3046" y1="59167" x2="3046" y2="59167"/>
                        <a14:foregroundMark x1="69670" y1="60278" x2="69670" y2="60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2046" y="1943241"/>
            <a:ext cx="4164450" cy="1902541"/>
          </a:xfrm>
          <a:prstGeom prst="rect">
            <a:avLst/>
          </a:prstGeom>
        </p:spPr>
      </p:pic>
      <p:pic>
        <p:nvPicPr>
          <p:cNvPr id="7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16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4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94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6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2677024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803496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851263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90314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6945128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80988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03815 -0.002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1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串列應用</a:t>
            </a:r>
            <a:r>
              <a:rPr lang="zh-TW" altLang="en-US" dirty="0" smtClean="0"/>
              <a:t>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100</a:t>
            </a:r>
            <a:r>
              <a:rPr lang="zh-TW" altLang="en-US" dirty="0"/>
              <a:t>位學生的成績、一萬筆人事資料</a:t>
            </a:r>
            <a:endParaRPr lang="en-US" altLang="zh-TW" dirty="0"/>
          </a:p>
          <a:p>
            <a:pPr lvl="1"/>
            <a:r>
              <a:rPr lang="zh-TW" altLang="en-US" dirty="0"/>
              <a:t>不可能一個變數一個變數宣告與使用的情況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/>
              <a:t>邏輯上連續，事實上不一定。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22162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串列跟陣列的很大差異是：</a:t>
            </a:r>
            <a:r>
              <a:rPr lang="en-US" altLang="zh-TW" dirty="0"/>
              <a:t>item</a:t>
            </a:r>
            <a:r>
              <a:rPr lang="zh-TW" altLang="en-US" dirty="0"/>
              <a:t>可以有</a:t>
            </a:r>
            <a:r>
              <a:rPr lang="zh-TW" altLang="en-US" sz="2400" b="1" dirty="0">
                <a:solidFill>
                  <a:srgbClr val="FF0000"/>
                </a:solidFill>
              </a:rPr>
              <a:t>不同資料型別！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例如： </a:t>
            </a:r>
            <a:r>
              <a:rPr lang="en-US" altLang="zh-TW" dirty="0"/>
              <a:t>Player=[“</a:t>
            </a:r>
            <a:r>
              <a:rPr lang="en-US" altLang="zh-TW" dirty="0" err="1"/>
              <a:t>Lebrom</a:t>
            </a:r>
            <a:r>
              <a:rPr lang="en-US" altLang="zh-TW" dirty="0"/>
              <a:t> James”, 1984, 206, 113, 4,]</a:t>
            </a:r>
          </a:p>
          <a:p>
            <a:pPr lvl="1"/>
            <a:r>
              <a:rPr lang="zh-TW" altLang="en-US" dirty="0"/>
              <a:t>別的語言，陣列中只能放一樣的資料型別！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中等於是讓使用者用陣列的方式存取，但是卻同時有串列的很多彈性與方便性。</a:t>
            </a:r>
            <a:endParaRPr lang="en-US" altLang="zh-TW" dirty="0" smtClean="0"/>
          </a:p>
          <a:p>
            <a:pPr lvl="1"/>
            <a:r>
              <a:rPr lang="zh-TW" altLang="en-US" dirty="0"/>
              <a:t>陣列：固定大小、同資料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串列：可動態改變大小、可不同資料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宣告</a:t>
            </a:r>
            <a:r>
              <a:rPr lang="zh-TW" altLang="en-US" dirty="0"/>
              <a:t>語法</a:t>
            </a:r>
            <a:r>
              <a:rPr lang="zh-TW" altLang="en-US" dirty="0" smtClean="0"/>
              <a:t>： </a:t>
            </a:r>
            <a:r>
              <a:rPr lang="en-US" altLang="zh-TW" b="1" dirty="0" err="1" smtClean="0"/>
              <a:t>myList</a:t>
            </a:r>
            <a:r>
              <a:rPr lang="en-US" altLang="zh-TW" b="1" dirty="0" smtClean="0"/>
              <a:t> = [item 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en-US" altLang="zh-TW" b="1" dirty="0" smtClean="0"/>
              <a:t>, item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 smtClean="0"/>
              <a:t>, ….., item </a:t>
            </a:r>
            <a:r>
              <a:rPr lang="en-US" altLang="zh-TW" b="1" dirty="0" smtClean="0">
                <a:solidFill>
                  <a:srgbClr val="FF0000"/>
                </a:solidFill>
              </a:rPr>
              <a:t>n,</a:t>
            </a:r>
            <a:r>
              <a:rPr lang="en-US" altLang="zh-TW" b="1" dirty="0" smtClean="0"/>
              <a:t>]</a:t>
            </a:r>
          </a:p>
          <a:p>
            <a:pPr lvl="1"/>
            <a:r>
              <a:rPr lang="en-US" altLang="zh-TW" dirty="0" err="1" smtClean="0"/>
              <a:t>myList</a:t>
            </a:r>
            <a:r>
              <a:rPr lang="zh-TW" altLang="en-US" dirty="0" smtClean="0"/>
              <a:t>是串列名稱，</a:t>
            </a:r>
            <a:r>
              <a:rPr lang="en-US" altLang="zh-TW" dirty="0" smtClean="0"/>
              <a:t>item n</a:t>
            </a:r>
            <a:r>
              <a:rPr lang="zh-TW" altLang="en-US" dirty="0" smtClean="0"/>
              <a:t>是第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項內容。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443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串列的存取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存或取的動作最基本的就是跟陣列一樣。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   </a:t>
            </a:r>
            <a:r>
              <a:rPr lang="zh-TW" altLang="en-US" b="1" dirty="0" smtClean="0"/>
              <a:t>串列名</a:t>
            </a:r>
            <a:r>
              <a:rPr lang="en-US" altLang="zh-TW" b="1" dirty="0" smtClean="0"/>
              <a:t>[</a:t>
            </a:r>
            <a:r>
              <a:rPr lang="zh-TW" altLang="en-US" b="1" dirty="0" smtClean="0"/>
              <a:t>編號</a:t>
            </a:r>
            <a:r>
              <a:rPr lang="en-US" altLang="zh-TW" b="1" dirty="0" smtClean="0"/>
              <a:t>]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即可指定存或取的對象。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例如右邊程式， </a:t>
            </a:r>
            <a:r>
              <a:rPr lang="en-US" altLang="zh-TW" dirty="0" smtClean="0"/>
              <a:t>Player[0]…Player[4]</a:t>
            </a:r>
          </a:p>
          <a:p>
            <a:pPr lvl="1"/>
            <a:r>
              <a:rPr lang="zh-TW" altLang="en-US" dirty="0" smtClean="0"/>
              <a:t>或是：</a:t>
            </a:r>
            <a:endParaRPr lang="en-US" altLang="zh-TW" dirty="0" smtClean="0"/>
          </a:p>
          <a:p>
            <a:r>
              <a:rPr lang="zh-TW" altLang="en-US" dirty="0" smtClean="0"/>
              <a:t>串列的</a:t>
            </a:r>
            <a:r>
              <a:rPr lang="zh-TW" altLang="en-US" b="1" dirty="0" smtClean="0"/>
              <a:t>編號</a:t>
            </a:r>
            <a:r>
              <a:rPr lang="zh-TW" altLang="en-US" dirty="0" smtClean="0"/>
              <a:t>是從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/>
              <a:t>開始！</a:t>
            </a:r>
            <a:endParaRPr lang="en-US" altLang="zh-TW" dirty="0" smtClean="0"/>
          </a:p>
          <a:p>
            <a:r>
              <a:rPr lang="zh-TW" altLang="en-US" dirty="0"/>
              <a:t>神奇的</a:t>
            </a:r>
            <a:r>
              <a:rPr lang="en-US" altLang="zh-TW" dirty="0"/>
              <a:t>Python</a:t>
            </a:r>
            <a:r>
              <a:rPr lang="zh-TW" altLang="en-US" dirty="0"/>
              <a:t>中</a:t>
            </a:r>
            <a:r>
              <a:rPr lang="zh-TW" altLang="en-US" dirty="0" smtClean="0"/>
              <a:t>，串列</a:t>
            </a:r>
            <a:r>
              <a:rPr lang="zh-TW" altLang="en-US" b="1" dirty="0" smtClean="0">
                <a:solidFill>
                  <a:srgbClr val="FF0000"/>
                </a:solidFill>
              </a:rPr>
              <a:t>編號 </a:t>
            </a:r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r>
              <a:rPr lang="zh-TW" altLang="en-US" dirty="0" smtClean="0"/>
              <a:t>，指的是</a:t>
            </a:r>
            <a:r>
              <a:rPr lang="zh-TW" altLang="en-US" b="1" dirty="0" smtClean="0">
                <a:solidFill>
                  <a:srgbClr val="FF0000"/>
                </a:solidFill>
              </a:rPr>
              <a:t>最後一項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上面的例子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Player[-1]</a:t>
            </a:r>
            <a:r>
              <a:rPr lang="zh-TW" altLang="en-US" dirty="0" smtClean="0"/>
              <a:t>跟</a:t>
            </a:r>
            <a:r>
              <a:rPr lang="en-US" altLang="zh-TW" dirty="0" smtClean="0"/>
              <a:t>Player[4]</a:t>
            </a:r>
            <a:r>
              <a:rPr lang="zh-TW" altLang="en-US" dirty="0" smtClean="0"/>
              <a:t>是一樣的！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同理類推：</a:t>
            </a:r>
            <a:r>
              <a:rPr lang="en-US" altLang="zh-TW" dirty="0" smtClean="0"/>
              <a:t>-2,-3,-4….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42" y="2160589"/>
            <a:ext cx="4833063" cy="18241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92" y="3321558"/>
            <a:ext cx="31527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串列的使用特色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因為串列可以動態改變大小、增減元素，因此不需像陣列要宣告大小。</a:t>
            </a:r>
            <a:endParaRPr lang="en-US" altLang="zh-TW" dirty="0" smtClean="0"/>
          </a:p>
          <a:p>
            <a:pPr lvl="1"/>
            <a:r>
              <a:rPr lang="zh-TW" altLang="en-US" dirty="0"/>
              <a:t>需要多</a:t>
            </a:r>
            <a:r>
              <a:rPr lang="zh-TW" altLang="en-US" dirty="0" smtClean="0"/>
              <a:t>大隨時加多</a:t>
            </a:r>
            <a:r>
              <a:rPr lang="zh-TW" altLang="en-US" dirty="0"/>
              <a:t>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所以可以宣告串列為 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=[]</a:t>
            </a:r>
          </a:p>
          <a:p>
            <a:r>
              <a:rPr lang="zh-TW" altLang="en-US" b="1" dirty="0"/>
              <a:t>增加</a:t>
            </a:r>
            <a:r>
              <a:rPr lang="zh-TW" altLang="en-US" dirty="0"/>
              <a:t>串列元素的</a:t>
            </a:r>
            <a:r>
              <a:rPr lang="zh-TW" altLang="en-US" dirty="0" smtClean="0"/>
              <a:t>方法：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append()</a:t>
            </a:r>
            <a:r>
              <a:rPr lang="zh-TW" altLang="en-US" dirty="0" smtClean="0"/>
              <a:t>：在尾端增加元素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nsert(index, item)</a:t>
            </a:r>
            <a:r>
              <a:rPr lang="zh-TW" altLang="en-US" dirty="0" smtClean="0"/>
              <a:t>：在指定位置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插入元素</a:t>
            </a:r>
            <a:endParaRPr lang="en-US" altLang="zh-TW" dirty="0" smtClean="0"/>
          </a:p>
          <a:p>
            <a:r>
              <a:rPr lang="zh-TW" altLang="en-US" b="1" dirty="0"/>
              <a:t>刪除</a:t>
            </a:r>
            <a:r>
              <a:rPr lang="zh-TW" altLang="en-US" dirty="0"/>
              <a:t>串列元素的方法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op()</a:t>
            </a:r>
            <a:r>
              <a:rPr lang="zh-TW" altLang="en-US" dirty="0" smtClean="0"/>
              <a:t>：刪除尾端元素並傳回該元素內容。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op(index)</a:t>
            </a:r>
            <a:r>
              <a:rPr lang="zh-TW" altLang="en-US" dirty="0" smtClean="0"/>
              <a:t>：刪除指定位置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之元素</a:t>
            </a:r>
            <a:r>
              <a:rPr lang="zh-TW" altLang="en-US" dirty="0"/>
              <a:t>並傳回該元素內容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emove(item)</a:t>
            </a:r>
            <a:r>
              <a:rPr lang="zh-TW" altLang="en-US" dirty="0" smtClean="0"/>
              <a:t>：刪除</a:t>
            </a:r>
            <a:r>
              <a:rPr lang="zh-TW" altLang="en-US" dirty="0"/>
              <a:t>第一個</a:t>
            </a:r>
            <a:r>
              <a:rPr lang="zh-TW" altLang="en-US" dirty="0" smtClean="0"/>
              <a:t>內容為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之元素。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43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 smtClean="0"/>
              <a:t>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</a:t>
            </a:r>
            <a:r>
              <a:rPr lang="zh-TW" altLang="en-US" dirty="0" smtClean="0"/>
              <a:t>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8851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57837"/>
            <a:ext cx="5162550" cy="4486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686" y="1857837"/>
            <a:ext cx="1869815" cy="256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2883</TotalTime>
  <Words>1458</Words>
  <Application>Microsoft Office PowerPoint</Application>
  <PresentationFormat>寬螢幕</PresentationFormat>
  <Paragraphs>327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Arial</vt:lpstr>
      <vt:lpstr>Trebuchet MS</vt:lpstr>
      <vt:lpstr>Wingdings</vt:lpstr>
      <vt:lpstr>Wingdings 3</vt:lpstr>
      <vt:lpstr>多面向</vt:lpstr>
      <vt:lpstr>串列(List)一定要認識</vt:lpstr>
      <vt:lpstr>陣列基本說明 (Python是串列)</vt:lpstr>
      <vt:lpstr>陣列 vs. 串列</vt:lpstr>
      <vt:lpstr>串列應用時機</vt:lpstr>
      <vt:lpstr>串列基本概念</vt:lpstr>
      <vt:lpstr>串列的存取(使用)</vt:lpstr>
      <vt:lpstr>Python串列的使用特色</vt:lpstr>
      <vt:lpstr>範例一 記住十個數</vt:lpstr>
      <vt:lpstr>範例一參考程式碼</vt:lpstr>
      <vt:lpstr>串列其他功能</vt:lpstr>
      <vt:lpstr>範例二 計算五個數的總和、平均</vt:lpstr>
      <vt:lpstr>範例二參考程式碼</vt:lpstr>
      <vt:lpstr>範例三 找最大值最小值</vt:lpstr>
      <vt:lpstr>練習一參考程式碼</vt:lpstr>
      <vt:lpstr>練習一 輸入整數求各個位數之倒序</vt:lpstr>
      <vt:lpstr>如何取出各個位數的數字?</vt:lpstr>
      <vt:lpstr>練習二參考程式碼</vt:lpstr>
      <vt:lpstr>範例三 用排除法(用陣列)找N以內之質數</vt:lpstr>
      <vt:lpstr>範例三思考提示</vt:lpstr>
      <vt:lpstr>範例三參考程式碼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61</cp:revision>
  <dcterms:created xsi:type="dcterms:W3CDTF">2020-11-15T08:32:50Z</dcterms:created>
  <dcterms:modified xsi:type="dcterms:W3CDTF">2021-01-05T06:26:02Z</dcterms:modified>
</cp:coreProperties>
</file>