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31" r:id="rId5"/>
    <p:sldId id="381" r:id="rId6"/>
    <p:sldId id="380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87" r:id="rId17"/>
    <p:sldId id="392" r:id="rId18"/>
    <p:sldId id="393" r:id="rId19"/>
    <p:sldId id="394" r:id="rId20"/>
    <p:sldId id="400" r:id="rId21"/>
    <p:sldId id="396" r:id="rId22"/>
    <p:sldId id="395" r:id="rId23"/>
    <p:sldId id="397" r:id="rId24"/>
    <p:sldId id="398" r:id="rId25"/>
    <p:sldId id="401" r:id="rId26"/>
    <p:sldId id="3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dcn3m78" TargetMode="External"/><Relationship Id="rId2" Type="http://schemas.openxmlformats.org/officeDocument/2006/relationships/hyperlink" Target="https://tinyurl.com/y95qyec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2022年9月26日星期一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擲骰子聖手</a:t>
            </a:r>
            <a:endParaRPr lang="zh-TW" altLang="en-US" sz="5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19" y="685702"/>
            <a:ext cx="2041670" cy="2041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42944" y="439973"/>
            <a:ext cx="27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http://gg.gg/TM_AI2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加強版程式方塊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76" y1="24063" x2="2676" y2="24063"/>
                        <a14:foregroundMark x1="4063" y1="41250" x2="4063" y2="41250"/>
                        <a14:foregroundMark x1="3469" y1="62344" x2="3469" y2="62344"/>
                        <a14:foregroundMark x1="3766" y1="80156" x2="4163" y2="80781"/>
                        <a14:foregroundMark x1="4163" y1="94063" x2="4163" y2="94063"/>
                        <a14:foregroundMark x1="78196" y1="53438" x2="78196" y2="53438"/>
                        <a14:foregroundMark x1="80674" y1="59688" x2="80674" y2="59688"/>
                        <a14:foregroundMark x1="80476" y1="66563" x2="80476" y2="66563"/>
                        <a14:foregroundMark x1="80773" y1="76250" x2="80773" y2="76250"/>
                        <a14:foregroundMark x1="91278" y1="75938" x2="91278" y2="75938"/>
                        <a14:foregroundMark x1="93954" y1="75938" x2="93954" y2="75938"/>
                        <a14:foregroundMark x1="94153" y1="66406" x2="94153" y2="66406"/>
                        <a14:foregroundMark x1="93954" y1="58750" x2="93954" y2="58750"/>
                        <a14:foregroundMark x1="93954" y1="53125" x2="93954" y2="53125"/>
                        <a14:foregroundMark x1="89098" y1="53438" x2="89098" y2="53438"/>
                        <a14:foregroundMark x1="4361" y1="7656" x2="4361" y2="7656"/>
                        <a14:foregroundMark x1="2478" y1="3438" x2="2478" y2="3438"/>
                        <a14:foregroundMark x1="2973" y1="14219" x2="3370" y2="14531"/>
                        <a14:foregroundMark x1="2577" y1="31719" x2="2577" y2="31719"/>
                        <a14:foregroundMark x1="2676" y1="39375" x2="2676" y2="39375"/>
                        <a14:foregroundMark x1="4559" y1="51719" x2="4559" y2="51719"/>
                        <a14:foregroundMark x1="3766" y1="72969" x2="3766" y2="72969"/>
                        <a14:foregroundMark x1="3469" y1="89063" x2="3469" y2="89063"/>
                        <a14:foregroundMark x1="1883" y1="87344" x2="1883" y2="87344"/>
                        <a14:foregroundMark x1="5946" y1="85156" x2="5748" y2="84219"/>
                        <a14:foregroundMark x1="5550" y1="75625" x2="5352" y2="748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200" y="1048776"/>
            <a:ext cx="9158605" cy="58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78" y1="86086" x2="8778" y2="86086"/>
                        <a14:foregroundMark x1="80889" y1="26453" x2="80889" y2="26453"/>
                        <a14:foregroundMark x1="24111" y1="91743" x2="24111" y2="91743"/>
                        <a14:foregroundMark x1="19222" y1="88073" x2="19222" y2="880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36236" y="873761"/>
            <a:ext cx="7855764" cy="570852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程式方塊太大了！太</a:t>
            </a:r>
            <a:r>
              <a:rPr lang="zh-TW" altLang="en-US" dirty="0"/>
              <a:t>複雜了</a:t>
            </a:r>
            <a:r>
              <a:rPr lang="zh-TW" altLang="en-US" dirty="0" smtClean="0"/>
              <a:t>！來簡化一下吧！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程序是甚麼？好吃嗎？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程序、函</a:t>
            </a:r>
            <a:r>
              <a:rPr lang="zh-TW" altLang="en-US" sz="4800" dirty="0" smtClean="0"/>
              <a:t>式、方法、副程式的概念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111年9月26日星期一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0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在程式語言的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，執行後可能有</a:t>
            </a:r>
            <a:r>
              <a:rPr lang="zh-TW" altLang="en-US" b="1" dirty="0" smtClean="0"/>
              <a:t>回傳值做為執行結果</a:t>
            </a:r>
            <a:r>
              <a:rPr lang="zh-TW" altLang="en-US" dirty="0" smtClean="0"/>
              <a:t>，但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程序的規劃設計，有很大部分是把一個</a:t>
            </a:r>
            <a:r>
              <a:rPr lang="zh-TW" altLang="en-US" b="1" dirty="0" smtClean="0"/>
              <a:t>大問題拆解成明確的小步驟</a:t>
            </a:r>
            <a:r>
              <a:rPr lang="zh-TW" altLang="en-US" dirty="0" smtClean="0"/>
              <a:t>，且這些小步驟還有可能以後可以再重複利用。這些小步驟就適合發展為程序。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6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程序、</a:t>
            </a:r>
            <a:r>
              <a:rPr lang="zh-TW" altLang="zh-TW" dirty="0" smtClean="0"/>
              <a:t>函式</a:t>
            </a:r>
            <a:r>
              <a:rPr lang="zh-TW" altLang="en-US" dirty="0"/>
              <a:t>、方法</a:t>
            </a:r>
            <a:r>
              <a:rPr lang="zh-TW" altLang="en-US" dirty="0" smtClean="0"/>
              <a:t>、副程式其實概念都很類似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有特殊目的或意義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</a:t>
            </a:r>
            <a:r>
              <a:rPr lang="zh-TW" altLang="en-US" dirty="0" smtClean="0"/>
              <a:t>叫做</a:t>
            </a:r>
            <a:r>
              <a:rPr lang="zh-TW" altLang="en-US" b="1" u="sng" dirty="0" smtClean="0"/>
              <a:t>程序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pPr lvl="1"/>
            <a:r>
              <a:rPr lang="zh-TW" altLang="en-US" dirty="0" smtClean="0"/>
              <a:t>把大問題拆解成小步驟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6279" y="1758144"/>
            <a:ext cx="1104790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33530" y="4295648"/>
            <a:ext cx="1316386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呼叫程序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01937" y="3326152"/>
            <a:ext cx="111280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程序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中的程序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[</a:t>
            </a:r>
            <a:r>
              <a:rPr lang="zh-TW" altLang="en-US" dirty="0" smtClean="0"/>
              <a:t>程序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，可以看到出現兩個選項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/>
              <a:t>).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2"/>
            <a:r>
              <a:rPr lang="zh-TW" altLang="en-US" dirty="0"/>
              <a:t>單純執行，沒有回傳資料。</a:t>
            </a:r>
            <a:endParaRPr lang="en-US" altLang="zh-TW" dirty="0" smtClean="0"/>
          </a:p>
          <a:p>
            <a:pPr lvl="1"/>
            <a:r>
              <a:rPr lang="zh-TW" altLang="en-US" dirty="0"/>
              <a:t>定義程序</a:t>
            </a:r>
            <a:r>
              <a:rPr lang="en-US" altLang="zh-TW" dirty="0"/>
              <a:t>(</a:t>
            </a:r>
            <a:r>
              <a:rPr lang="zh-TW" altLang="en-US" dirty="0"/>
              <a:t>程序名</a:t>
            </a:r>
            <a:r>
              <a:rPr lang="en-US" altLang="zh-TW" dirty="0" smtClean="0"/>
              <a:t>).</a:t>
            </a:r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lvl="2"/>
            <a:r>
              <a:rPr lang="zh-TW" altLang="en-US" dirty="0"/>
              <a:t>執行完之後會回傳資料給呼叫的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zh-TW" altLang="en-US" dirty="0" smtClean="0"/>
              <a:t>我們這次只要用第一種。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1"/>
            <a:ext cx="5210175" cy="43910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096000" y="5455920"/>
            <a:ext cx="54864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我們把擲骰子抽出來做成一個程序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057401"/>
            <a:ext cx="11535287" cy="3608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9440" y="2387600"/>
            <a:ext cx="7426961" cy="194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281680" y="4286003"/>
            <a:ext cx="1574800" cy="711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19" y="2476123"/>
            <a:ext cx="7290628" cy="17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再把顯示最後結果抽出來也寫成程序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51779"/>
            <a:ext cx="9880809" cy="4707499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113766" y="3385662"/>
            <a:ext cx="1715034" cy="1186720"/>
          </a:xfrm>
          <a:prstGeom prst="wedgeRoundRectCallout">
            <a:avLst>
              <a:gd name="adj1" fmla="val 68643"/>
              <a:gd name="adj2" fmla="val -101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變成超簡單了！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0014362" y="3778707"/>
            <a:ext cx="1715034" cy="1186720"/>
          </a:xfrm>
          <a:prstGeom prst="wedgeRoundRectCallout">
            <a:avLst>
              <a:gd name="adj1" fmla="val -96640"/>
              <a:gd name="adj2" fmla="val 32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10054369" y="3778707"/>
            <a:ext cx="1715034" cy="1186720"/>
          </a:xfrm>
          <a:prstGeom prst="wedgeRoundRectCallout">
            <a:avLst>
              <a:gd name="adj1" fmla="val -122113"/>
              <a:gd name="adj2" fmla="val -63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工作很明確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骰子滾動加強版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沒看到骰子滾動總是感覺差一點</a:t>
            </a:r>
            <a:endParaRPr lang="en-US" altLang="zh-TW" dirty="0" smtClean="0"/>
          </a:p>
          <a:p>
            <a:r>
              <a:rPr lang="zh-TW" altLang="en-US" dirty="0" smtClean="0"/>
              <a:t>要讓程式</a:t>
            </a:r>
            <a:r>
              <a:rPr lang="zh-TW" altLang="en-US" dirty="0"/>
              <a:t>自主動作要靠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lvl="1"/>
            <a:r>
              <a:rPr lang="zh-TW" altLang="en-US" dirty="0"/>
              <a:t>計時器的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[</a:t>
            </a:r>
            <a:r>
              <a:rPr lang="zh-TW" altLang="en-US" dirty="0" smtClean="0"/>
              <a:t>時間間隔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，指的是每隔多久會被叫起來執行一次。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200</a:t>
            </a:r>
            <a:r>
              <a:rPr lang="zh-TW" altLang="en-US" dirty="0" smtClean="0"/>
              <a:t>，意思是每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毫秒會執行一次。</a:t>
            </a:r>
            <a:endParaRPr lang="en-US" altLang="zh-TW" dirty="0" smtClean="0"/>
          </a:p>
          <a:p>
            <a:pPr lvl="1"/>
            <a:r>
              <a:rPr lang="zh-TW" altLang="en-US" dirty="0"/>
              <a:t>也就是每秒</a:t>
            </a:r>
            <a:r>
              <a:rPr lang="en-US" altLang="zh-TW" dirty="0"/>
              <a:t>5</a:t>
            </a:r>
            <a:r>
              <a:rPr lang="zh-TW" altLang="en-US" dirty="0"/>
              <a:t>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我們要規劃</a:t>
            </a:r>
            <a:r>
              <a:rPr lang="zh-TW" altLang="en-US" dirty="0" smtClean="0"/>
              <a:t>每次被叫起來</a:t>
            </a:r>
            <a:r>
              <a:rPr lang="zh-TW" altLang="en-US" dirty="0"/>
              <a:t>做的事，讓骰子有滾動的感覺。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997" y="3275712"/>
            <a:ext cx="2082483" cy="74312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5149" y="3413983"/>
            <a:ext cx="1130848" cy="18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來個擲骰子遊戲吧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遇到有事無法解決，搖一下骰子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畫面怎麼設計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怎麼</a:t>
            </a:r>
            <a:r>
              <a:rPr lang="zh-TW" altLang="en-US" dirty="0" smtClean="0"/>
              <a:t>擲</a:t>
            </a:r>
            <a:r>
              <a:rPr lang="en-US" altLang="zh-TW" dirty="0" smtClean="0"/>
              <a:t>(</a:t>
            </a:r>
            <a:r>
              <a:rPr lang="zh-TW" altLang="en-US" dirty="0"/>
              <a:t>搖</a:t>
            </a:r>
            <a:r>
              <a:rPr lang="en-US" altLang="zh-TW" dirty="0" smtClean="0"/>
              <a:t>)</a:t>
            </a:r>
            <a:r>
              <a:rPr lang="zh-TW" altLang="en-US" dirty="0" smtClean="0"/>
              <a:t>骰子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如何隨機產生點數？</a:t>
            </a:r>
            <a:endParaRPr lang="en-US" altLang="zh-TW" dirty="0" smtClean="0"/>
          </a:p>
          <a:p>
            <a:r>
              <a:rPr lang="zh-TW" altLang="en-US" dirty="0"/>
              <a:t>三顆骰子總和怎麼算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進階版：怎麼讓它有滾動</a:t>
            </a:r>
            <a:r>
              <a:rPr lang="zh-TW" altLang="en-US" dirty="0" smtClean="0"/>
              <a:t>感？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78316" y="2194560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3558" y="2958892"/>
            <a:ext cx="39760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/>
              <a:t>]</a:t>
            </a:r>
            <a:r>
              <a:rPr lang="zh-TW" altLang="en-US" dirty="0"/>
              <a:t>產生</a:t>
            </a:r>
            <a:r>
              <a:rPr lang="en-US" altLang="zh-TW" dirty="0"/>
              <a:t>3</a:t>
            </a:r>
            <a:r>
              <a:rPr lang="zh-TW" altLang="en-US" dirty="0"/>
              <a:t>顆骰子最終點數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呼叫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/>
              <a:t>]</a:t>
            </a:r>
            <a:r>
              <a:rPr lang="zh-TW" altLang="en-US" dirty="0"/>
              <a:t>發出聲音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/>
              <a:t>器</a:t>
            </a:r>
            <a:r>
              <a:rPr lang="en-US" altLang="zh-TW" dirty="0"/>
              <a:t>]</a:t>
            </a:r>
          </a:p>
          <a:p>
            <a:pPr marL="265113" indent="-265113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cxnSp>
        <p:nvCxnSpPr>
          <p:cNvPr id="7" name="直線單箭頭接點 6"/>
          <p:cNvCxnSpPr>
            <a:stCxn id="4" idx="4"/>
            <a:endCxn id="5" idx="0"/>
          </p:cNvCxnSpPr>
          <p:nvPr/>
        </p:nvCxnSpPr>
        <p:spPr>
          <a:xfrm flipH="1">
            <a:off x="2341602" y="2542032"/>
            <a:ext cx="3058" cy="416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878316" y="4990295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2"/>
            <a:endCxn id="9" idx="0"/>
          </p:cNvCxnSpPr>
          <p:nvPr/>
        </p:nvCxnSpPr>
        <p:spPr>
          <a:xfrm>
            <a:off x="2341602" y="4159221"/>
            <a:ext cx="3058" cy="831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787604" y="17992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手機晃動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095817" y="4224911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61914" y="4822801"/>
            <a:ext cx="1800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停止延遲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marL="0"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pPr marL="0" lvl="1"/>
            <a:r>
              <a:rPr lang="en-US" altLang="zh-TW" dirty="0" smtClean="0"/>
              <a:t> [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/>
              <a:t>]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4"/>
            <a:endCxn id="19" idx="0"/>
          </p:cNvCxnSpPr>
          <p:nvPr/>
        </p:nvCxnSpPr>
        <p:spPr>
          <a:xfrm>
            <a:off x="5562161" y="4572383"/>
            <a:ext cx="0" cy="25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095817" y="5996550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9" idx="2"/>
            <a:endCxn id="21" idx="0"/>
          </p:cNvCxnSpPr>
          <p:nvPr/>
        </p:nvCxnSpPr>
        <p:spPr>
          <a:xfrm>
            <a:off x="5562161" y="5746131"/>
            <a:ext cx="0" cy="25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28496" y="45129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延遲計時器計時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肘形接點 37"/>
          <p:cNvCxnSpPr>
            <a:endCxn id="18" idx="0"/>
          </p:cNvCxnSpPr>
          <p:nvPr/>
        </p:nvCxnSpPr>
        <p:spPr>
          <a:xfrm>
            <a:off x="2514600" y="3703320"/>
            <a:ext cx="3047561" cy="5215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9285169" y="4234438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029728" y="4822801"/>
            <a:ext cx="34435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zh-TW" altLang="en-US" dirty="0"/>
              <a:t>隨機產生</a:t>
            </a:r>
            <a:r>
              <a:rPr lang="en-US" altLang="zh-TW" dirty="0"/>
              <a:t>3</a:t>
            </a:r>
            <a:r>
              <a:rPr lang="zh-TW" altLang="en-US" dirty="0"/>
              <a:t>個點數</a:t>
            </a:r>
            <a:r>
              <a:rPr lang="en-US" altLang="zh-TW" dirty="0"/>
              <a:t>(1~6)</a:t>
            </a:r>
          </a:p>
          <a:p>
            <a:pPr marL="0" lvl="1"/>
            <a:r>
              <a:rPr lang="zh-TW" altLang="en-US" dirty="0"/>
              <a:t>顯示該點數的</a:t>
            </a:r>
            <a:r>
              <a:rPr lang="en-US" altLang="zh-TW" dirty="0"/>
              <a:t>3</a:t>
            </a:r>
            <a:r>
              <a:rPr lang="zh-TW" altLang="en-US" dirty="0"/>
              <a:t>個骰子</a:t>
            </a:r>
          </a:p>
          <a:p>
            <a:pPr marL="0" lvl="1"/>
            <a:r>
              <a:rPr lang="zh-TW" altLang="en-US" dirty="0"/>
              <a:t>隨機轉</a:t>
            </a:r>
            <a:r>
              <a:rPr lang="en-US" altLang="zh-TW" dirty="0"/>
              <a:t>3</a:t>
            </a:r>
            <a:r>
              <a:rPr lang="zh-TW" altLang="en-US" dirty="0"/>
              <a:t>個骰子一個角度</a:t>
            </a:r>
            <a:r>
              <a:rPr lang="en-US" altLang="zh-TW" dirty="0"/>
              <a:t>(0~360)</a:t>
            </a:r>
          </a:p>
        </p:txBody>
      </p:sp>
      <p:cxnSp>
        <p:nvCxnSpPr>
          <p:cNvPr id="41" name="直線單箭頭接點 40"/>
          <p:cNvCxnSpPr>
            <a:stCxn id="39" idx="4"/>
            <a:endCxn id="40" idx="0"/>
          </p:cNvCxnSpPr>
          <p:nvPr/>
        </p:nvCxnSpPr>
        <p:spPr>
          <a:xfrm>
            <a:off x="9751513" y="4581910"/>
            <a:ext cx="1" cy="240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9285169" y="6170286"/>
            <a:ext cx="932688" cy="347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40" idx="2"/>
            <a:endCxn id="42" idx="0"/>
          </p:cNvCxnSpPr>
          <p:nvPr/>
        </p:nvCxnSpPr>
        <p:spPr>
          <a:xfrm flipH="1">
            <a:off x="9751513" y="5746131"/>
            <a:ext cx="1" cy="42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9901397" y="39324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滾動計時器計時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肘形接點 44"/>
          <p:cNvCxnSpPr>
            <a:endCxn id="39" idx="0"/>
          </p:cNvCxnSpPr>
          <p:nvPr/>
        </p:nvCxnSpPr>
        <p:spPr>
          <a:xfrm>
            <a:off x="2514600" y="3968496"/>
            <a:ext cx="7236913" cy="2659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>
            <a:off x="5097234" y="2683817"/>
            <a:ext cx="2750133" cy="2607464"/>
          </a:xfrm>
          <a:prstGeom prst="arc">
            <a:avLst>
              <a:gd name="adj1" fmla="val 14006"/>
              <a:gd name="adj2" fmla="val 5396301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7762495" y="3644328"/>
            <a:ext cx="640080" cy="6753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/>
          <p:cNvGrpSpPr/>
          <p:nvPr/>
        </p:nvGrpSpPr>
        <p:grpSpPr>
          <a:xfrm>
            <a:off x="7890183" y="4279965"/>
            <a:ext cx="1660429" cy="2009001"/>
            <a:chOff x="7890183" y="4279965"/>
            <a:chExt cx="1660429" cy="2009001"/>
          </a:xfrm>
        </p:grpSpPr>
        <p:sp>
          <p:nvSpPr>
            <p:cNvPr id="54" name="弧形箭號 (左彎) 53"/>
            <p:cNvSpPr/>
            <p:nvPr/>
          </p:nvSpPr>
          <p:spPr>
            <a:xfrm rot="10800000">
              <a:off x="7890183" y="4279965"/>
              <a:ext cx="799537" cy="200900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8513149" y="4489316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每秒</a:t>
              </a:r>
              <a:r>
                <a:rPr lang="en-US" altLang="zh-TW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被搖動後要做的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</a:t>
            </a:r>
            <a:r>
              <a:rPr lang="en-US" altLang="zh-TW" dirty="0" smtClean="0"/>
              <a:t>]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顆骰子最終點數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骰子聲撥放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發出聲音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</a:t>
            </a:r>
            <a:r>
              <a:rPr lang="zh-TW" altLang="en-US" b="1" dirty="0" smtClean="0"/>
              <a:t>器</a:t>
            </a:r>
            <a:r>
              <a:rPr lang="en-US" altLang="zh-TW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延遲計時器計時</a:t>
            </a:r>
            <a:r>
              <a:rPr lang="en-US" altLang="zh-TW" dirty="0" smtClean="0"/>
              <a:t>.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]</a:t>
            </a:r>
            <a:r>
              <a:rPr lang="zh-TW" altLang="en-US" dirty="0" smtClean="0"/>
              <a:t>要做的事</a:t>
            </a:r>
            <a:r>
              <a:rPr lang="en-US" altLang="zh-TW" dirty="0" smtClean="0"/>
              <a:t>(2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停止延遲計時器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延遲計時器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 smtClean="0"/>
              <a:t>為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停止</a:t>
            </a:r>
            <a:r>
              <a:rPr lang="zh-TW" altLang="en-US" dirty="0"/>
              <a:t>滾動</a:t>
            </a:r>
            <a:r>
              <a:rPr lang="zh-TW" altLang="en-US" dirty="0" smtClean="0"/>
              <a:t>計時器</a:t>
            </a:r>
            <a:r>
              <a:rPr lang="en-US" altLang="zh-TW" dirty="0"/>
              <a:t>(</a:t>
            </a:r>
            <a:r>
              <a:rPr lang="zh-TW" altLang="en-US" dirty="0" smtClean="0"/>
              <a:t>設 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滾動計時器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啟用計時 </a:t>
            </a:r>
            <a:r>
              <a:rPr lang="zh-TW" altLang="en-US" dirty="0"/>
              <a:t>為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呼叫顯示結果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2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 smtClean="0"/>
              <a:t>[</a:t>
            </a:r>
            <a:r>
              <a:rPr lang="zh-TW" altLang="en-US" dirty="0" smtClean="0"/>
              <a:t>滾動計時器</a:t>
            </a:r>
            <a:r>
              <a:rPr lang="zh-TW" altLang="en-US" dirty="0"/>
              <a:t>計時</a:t>
            </a:r>
            <a:r>
              <a:rPr lang="en-US" altLang="zh-TW" dirty="0"/>
              <a:t>.</a:t>
            </a:r>
            <a:r>
              <a:rPr lang="zh-TW" altLang="en-US" dirty="0"/>
              <a:t>執行</a:t>
            </a:r>
            <a:r>
              <a:rPr lang="en-US" altLang="zh-TW" dirty="0"/>
              <a:t>]</a:t>
            </a:r>
            <a:r>
              <a:rPr lang="zh-TW" altLang="en-US" dirty="0"/>
              <a:t>要做的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每秒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隨機產生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個點數</a:t>
            </a:r>
            <a:r>
              <a:rPr lang="en-US" altLang="zh-TW" dirty="0" smtClean="0"/>
              <a:t>(1~6)</a:t>
            </a:r>
          </a:p>
          <a:p>
            <a:pPr lvl="1"/>
            <a:r>
              <a:rPr lang="zh-TW" altLang="en-US" dirty="0"/>
              <a:t>顯示該點數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</a:t>
            </a:r>
            <a:endParaRPr lang="zh-TW" altLang="en-US" dirty="0"/>
          </a:p>
          <a:p>
            <a:pPr lvl="1"/>
            <a:r>
              <a:rPr lang="zh-TW" altLang="en-US" dirty="0" smtClean="0"/>
              <a:t>隨機轉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個骰子一個角度</a:t>
            </a:r>
            <a:r>
              <a:rPr lang="en-US" altLang="zh-TW" dirty="0" smtClean="0"/>
              <a:t>(0~360)</a:t>
            </a:r>
          </a:p>
        </p:txBody>
      </p:sp>
    </p:spTree>
    <p:extLst>
      <p:ext uri="{BB962C8B-B14F-4D97-AF65-F5344CB8AC3E}">
        <p14:creationId xmlns:p14="http://schemas.microsoft.com/office/powerpoint/2010/main" val="13295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</a:t>
            </a:r>
            <a:r>
              <a:rPr lang="zh-TW" altLang="en-US" dirty="0" smtClean="0"/>
              <a:t>版 </a:t>
            </a:r>
            <a:r>
              <a:rPr lang="zh-TW" altLang="en-US" dirty="0"/>
              <a:t>程式方塊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04311"/>
            <a:ext cx="4089400" cy="1647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59927"/>
            <a:ext cx="2514600" cy="15461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85" y="2117557"/>
            <a:ext cx="8562975" cy="21214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093" y="4376135"/>
            <a:ext cx="4225925" cy="1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骰子滾動加強版 程式方塊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8" y="2173427"/>
            <a:ext cx="6002568" cy="457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85" y="2265680"/>
            <a:ext cx="5467932" cy="42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再加一點功能！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讓它語音報點數吧！這應該</a:t>
            </a:r>
            <a:r>
              <a:rPr lang="zh-TW" altLang="en-US" dirty="0"/>
              <a:t>不用詳細說明了吧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文字語音轉換器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給他上場！</a:t>
            </a:r>
            <a:endParaRPr lang="en-US" altLang="zh-TW" dirty="0" smtClean="0"/>
          </a:p>
          <a:p>
            <a:r>
              <a:rPr lang="zh-TW" altLang="en-US" dirty="0"/>
              <a:t>給一點</a:t>
            </a:r>
            <a:r>
              <a:rPr lang="zh-TW" altLang="en-US" dirty="0" smtClean="0"/>
              <a:t>挑戰，細分一下：</a:t>
            </a:r>
            <a:endParaRPr lang="en-US" altLang="zh-TW" dirty="0" smtClean="0"/>
          </a:p>
          <a:p>
            <a:pPr lvl="1"/>
            <a:r>
              <a:rPr lang="zh-TW" altLang="en-US" dirty="0"/>
              <a:t>三顆一樣是豹子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3~10</a:t>
            </a:r>
            <a:r>
              <a:rPr lang="zh-TW" altLang="en-US" dirty="0" smtClean="0"/>
              <a:t>點是小，</a:t>
            </a:r>
            <a:r>
              <a:rPr lang="en-US" altLang="zh-TW" dirty="0" smtClean="0"/>
              <a:t>11~18</a:t>
            </a:r>
            <a:r>
              <a:rPr lang="zh-TW" altLang="en-US" dirty="0" smtClean="0"/>
              <a:t>點是大</a:t>
            </a:r>
            <a:endParaRPr lang="en-US" altLang="zh-TW" dirty="0" smtClean="0"/>
          </a:p>
          <a:p>
            <a:r>
              <a:rPr lang="zh-TW" altLang="en-US" dirty="0"/>
              <a:t>再挑戰一點沒教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/>
              <a:t>顯示最近</a:t>
            </a:r>
            <a:r>
              <a:rPr lang="zh-TW" altLang="en-US" dirty="0" smtClean="0"/>
              <a:t>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r>
              <a:rPr lang="zh-TW" altLang="en-US" dirty="0"/>
              <a:t>的大小？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有難度的喔。</a:t>
            </a:r>
            <a:endParaRPr lang="en-US" altLang="zh-TW" dirty="0" smtClean="0"/>
          </a:p>
          <a:p>
            <a:pPr lvl="1"/>
            <a:r>
              <a:rPr lang="zh-TW" altLang="en-US" dirty="0"/>
              <a:t>需要用到清單。</a:t>
            </a:r>
          </a:p>
        </p:txBody>
      </p:sp>
    </p:spTree>
    <p:extLst>
      <p:ext uri="{BB962C8B-B14F-4D97-AF65-F5344CB8AC3E}">
        <p14:creationId xmlns:p14="http://schemas.microsoft.com/office/powerpoint/2010/main" val="81432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完成了</a:t>
            </a:r>
            <a:r>
              <a:rPr lang="zh-TW" altLang="en-US" dirty="0" smtClean="0"/>
              <a:t>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好玩嗎？繼續加油喔！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tinyurl.com/y95qyecl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上課素材檔</a:t>
            </a:r>
            <a:r>
              <a:rPr lang="en-US" altLang="zh-TW" b="1" dirty="0">
                <a:solidFill>
                  <a:srgbClr val="0070C0"/>
                </a:solidFill>
              </a:rPr>
              <a:t>dice.</a:t>
            </a:r>
            <a:r>
              <a:rPr lang="en-US" altLang="zh-TW" b="1" dirty="0" smtClean="0">
                <a:solidFill>
                  <a:srgbClr val="0070C0"/>
                </a:solidFill>
              </a:rPr>
              <a:t>zip</a:t>
            </a:r>
            <a:r>
              <a:rPr lang="zh-TW" altLang="en-US" dirty="0" smtClean="0"/>
              <a:t>下載網址，下載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tinyurl.com/ydcn3m78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新增專案：</a:t>
            </a:r>
            <a:r>
              <a:rPr lang="en-US" altLang="zh-TW" dirty="0"/>
              <a:t>Dice</a:t>
            </a:r>
            <a:endParaRPr lang="en-US" altLang="zh-TW" dirty="0" smtClean="0"/>
          </a:p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pPr lvl="1"/>
            <a:r>
              <a:rPr lang="zh-TW" altLang="en-US" dirty="0"/>
              <a:t>搖一搖手機就是擲骰子。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上面顯示骰子</a:t>
            </a:r>
            <a:r>
              <a:rPr lang="zh-TW" altLang="en-US" dirty="0" smtClean="0"/>
              <a:t>聖手跟好運連連</a:t>
            </a:r>
            <a:endParaRPr lang="en-US" altLang="zh-TW" dirty="0" smtClean="0"/>
          </a:p>
          <a:p>
            <a:pPr lvl="1"/>
            <a:r>
              <a:rPr lang="zh-TW" altLang="en-US" dirty="0"/>
              <a:t>中間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顆骰子</a:t>
            </a:r>
            <a:endParaRPr lang="en-US" altLang="zh-TW" dirty="0" smtClean="0"/>
          </a:p>
          <a:p>
            <a:pPr lvl="1"/>
            <a:r>
              <a:rPr lang="zh-TW" altLang="en-US" dirty="0"/>
              <a:t>下面顯示點數</a:t>
            </a:r>
            <a:r>
              <a:rPr lang="zh-TW" altLang="en-US" dirty="0" smtClean="0"/>
              <a:t>總和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8" y="1515233"/>
            <a:ext cx="2895696" cy="5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本次圖檔與音效檔較多，請先上傳。</a:t>
            </a:r>
            <a:endParaRPr lang="en-US" altLang="zh-TW" dirty="0" smtClean="0"/>
          </a:p>
          <a:p>
            <a:pPr lvl="1"/>
            <a:r>
              <a:rPr lang="zh-TW" altLang="en-US" dirty="0"/>
              <a:t>骰子圖檔 </a:t>
            </a:r>
            <a:r>
              <a:rPr lang="en-US" altLang="zh-TW" dirty="0" smtClean="0"/>
              <a:t>dice1.png~dice6.png</a:t>
            </a:r>
          </a:p>
          <a:p>
            <a:pPr lvl="1"/>
            <a:r>
              <a:rPr lang="zh-TW" altLang="en-US" dirty="0"/>
              <a:t>背景檔 </a:t>
            </a:r>
            <a:r>
              <a:rPr lang="en-US" altLang="zh-TW" dirty="0" smtClean="0"/>
              <a:t>dice_back01~04.jpg</a:t>
            </a:r>
            <a:r>
              <a:rPr lang="zh-TW" altLang="en-US" dirty="0" smtClean="0"/>
              <a:t>擇一</a:t>
            </a:r>
            <a:endParaRPr lang="en-US" altLang="zh-TW" dirty="0" smtClean="0"/>
          </a:p>
          <a:p>
            <a:pPr lvl="1"/>
            <a:r>
              <a:rPr lang="zh-TW" altLang="en-US" dirty="0"/>
              <a:t>音效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rolldice.wav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圖檔先上傳可以在規劃畫面時有依據。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5" y="2194560"/>
            <a:ext cx="2870330" cy="3837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先上傳素材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7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畫面布置提示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1" y="1778426"/>
            <a:ext cx="2960748" cy="4856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44" y="2106357"/>
            <a:ext cx="2524125" cy="420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135086" y="2883159"/>
            <a:ext cx="2323323" cy="13062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2959359" y="3150948"/>
            <a:ext cx="2499050" cy="34803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293706" y="4027841"/>
            <a:ext cx="2164703" cy="57961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弧 18"/>
          <p:cNvSpPr/>
          <p:nvPr/>
        </p:nvSpPr>
        <p:spPr>
          <a:xfrm>
            <a:off x="5542384" y="3303037"/>
            <a:ext cx="194387" cy="3993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0"/>
          <p:cNvSpPr/>
          <p:nvPr/>
        </p:nvSpPr>
        <p:spPr>
          <a:xfrm>
            <a:off x="5542383" y="4297669"/>
            <a:ext cx="194388" cy="68487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470988" y="3839546"/>
            <a:ext cx="2071395" cy="13063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739715" y="5577828"/>
            <a:ext cx="2802669" cy="3491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2895600" y="4386310"/>
            <a:ext cx="2646784" cy="84972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2739715" y="4744617"/>
            <a:ext cx="2739520" cy="81754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圖說文字 32"/>
          <p:cNvSpPr/>
          <p:nvPr/>
        </p:nvSpPr>
        <p:spPr>
          <a:xfrm>
            <a:off x="8052318" y="2106357"/>
            <a:ext cx="3453882" cy="674165"/>
          </a:xfrm>
          <a:prstGeom prst="wedgeRoundRectCallout">
            <a:avLst>
              <a:gd name="adj1" fmla="val -95006"/>
              <a:gd name="adj2" fmla="val 828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填滿，對齊：置中靠上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7906139" y="5681679"/>
            <a:ext cx="3453882" cy="674165"/>
          </a:xfrm>
          <a:prstGeom prst="wedgeRoundRectCallout">
            <a:avLst>
              <a:gd name="adj1" fmla="val -97708"/>
              <a:gd name="adj2" fmla="val -12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填滿，</a:t>
            </a:r>
            <a:r>
              <a:rPr lang="zh-TW" altLang="en-US" dirty="0"/>
              <a:t>文字清空</a:t>
            </a:r>
            <a:endParaRPr lang="en-US" altLang="zh-TW" dirty="0" smtClean="0"/>
          </a:p>
        </p:txBody>
      </p:sp>
      <p:sp>
        <p:nvSpPr>
          <p:cNvPr id="35" name="圓角矩形圖說文字 34"/>
          <p:cNvSpPr/>
          <p:nvPr/>
        </p:nvSpPr>
        <p:spPr>
          <a:xfrm>
            <a:off x="7906139" y="4907238"/>
            <a:ext cx="3453882" cy="674165"/>
          </a:xfrm>
          <a:prstGeom prst="wedgeRoundRectCallout">
            <a:avLst>
              <a:gd name="adj1" fmla="val -99329"/>
              <a:gd name="adj2" fmla="val 8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高度</a:t>
            </a:r>
            <a:r>
              <a:rPr lang="en-US" altLang="zh-TW" dirty="0" smtClean="0"/>
              <a:t>:30</a:t>
            </a:r>
            <a:r>
              <a:rPr lang="zh-TW" altLang="en-US" dirty="0" smtClean="0"/>
              <a:t>像素，調節上下位置用</a:t>
            </a:r>
            <a:endParaRPr lang="en-US" altLang="zh-TW" dirty="0" smtClean="0"/>
          </a:p>
        </p:txBody>
      </p:sp>
      <p:sp>
        <p:nvSpPr>
          <p:cNvPr id="36" name="圓角矩形圖說文字 35"/>
          <p:cNvSpPr/>
          <p:nvPr/>
        </p:nvSpPr>
        <p:spPr>
          <a:xfrm>
            <a:off x="7906139" y="3816944"/>
            <a:ext cx="3453882" cy="674165"/>
          </a:xfrm>
          <a:prstGeom prst="wedgeRoundRectCallout">
            <a:avLst>
              <a:gd name="adj1" fmla="val -93386"/>
              <a:gd name="adj2" fmla="val 30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圖片，改名，高度</a:t>
            </a:r>
            <a:r>
              <a:rPr lang="zh-TW" altLang="en-US" dirty="0"/>
              <a:t>寬度</a:t>
            </a:r>
            <a:r>
              <a:rPr lang="en-US" altLang="zh-TW" dirty="0" smtClean="0"/>
              <a:t>:60</a:t>
            </a:r>
            <a:r>
              <a:rPr lang="zh-TW" altLang="en-US" dirty="0" smtClean="0"/>
              <a:t>像素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2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放置加速度感測器與計時器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放置一個加速度感測器</a:t>
            </a:r>
            <a:endParaRPr lang="en-US" altLang="zh-TW" dirty="0" smtClean="0"/>
          </a:p>
          <a:p>
            <a:r>
              <a:rPr lang="zh-TW" altLang="en-US" dirty="0"/>
              <a:t>放置兩個</a:t>
            </a:r>
            <a:r>
              <a:rPr lang="zh-TW" altLang="en-US" dirty="0" smtClean="0"/>
              <a:t>計時器</a:t>
            </a:r>
            <a:endParaRPr lang="en-US" altLang="zh-TW" dirty="0" smtClean="0"/>
          </a:p>
          <a:p>
            <a:r>
              <a:rPr lang="zh-TW" altLang="en-US" dirty="0"/>
              <a:t>並且</a:t>
            </a:r>
            <a:r>
              <a:rPr lang="zh-TW" altLang="en-US" dirty="0" smtClean="0"/>
              <a:t>改名字</a:t>
            </a:r>
            <a:endParaRPr lang="en-US" altLang="zh-TW" dirty="0" smtClean="0"/>
          </a:p>
          <a:p>
            <a:pPr lvl="1"/>
            <a:r>
              <a:rPr lang="zh-TW" altLang="en-US" dirty="0"/>
              <a:t>加速度感測</a:t>
            </a:r>
            <a:r>
              <a:rPr lang="zh-TW" altLang="en-US" dirty="0" smtClean="0"/>
              <a:t>器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pPr lvl="1"/>
            <a:r>
              <a:rPr lang="zh-TW" altLang="en-US" dirty="0"/>
              <a:t>計時器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延遲計時器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計時器</a:t>
            </a:r>
            <a:r>
              <a:rPr lang="en-US" altLang="zh-TW" dirty="0" smtClean="0">
                <a:sym typeface="Wingdings" panose="05000000000000000000" pitchFamily="2" charset="2"/>
              </a:rPr>
              <a:t>2</a:t>
            </a:r>
            <a:r>
              <a:rPr lang="zh-TW" altLang="en-US" dirty="0" smtClean="0">
                <a:sym typeface="Wingdings" panose="05000000000000000000" pitchFamily="2" charset="2"/>
              </a:rPr>
              <a:t>滾動計時器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22" y="1720873"/>
            <a:ext cx="2341805" cy="4589252"/>
          </a:xfrm>
          <a:prstGeom prst="rect">
            <a:avLst/>
          </a:prstGeom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9060"/>
            <a:ext cx="2407920" cy="9287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65600" y="5306778"/>
            <a:ext cx="2631440" cy="1140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5720081" y="1855101"/>
            <a:ext cx="4465577" cy="4367076"/>
            <a:chOff x="5720081" y="1855101"/>
            <a:chExt cx="4465577" cy="4367076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2846" y="1855101"/>
              <a:ext cx="1904743" cy="2026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8168640" y="2885440"/>
              <a:ext cx="1960880" cy="9956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8811" y="4175822"/>
              <a:ext cx="1932811" cy="201155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224778" y="5181600"/>
              <a:ext cx="1960880" cy="1040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5742474" y="5978993"/>
              <a:ext cx="2516048" cy="3802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5720081" y="3708400"/>
              <a:ext cx="2560834" cy="200152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7747282" y="318451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7698161" y="5551799"/>
              <a:ext cx="533633" cy="15116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基本款擲骰子 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815847"/>
            <a:ext cx="9324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再加強一下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增加聲音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畫面編排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</a:t>
            </a:r>
            <a:r>
              <a:rPr lang="zh-TW" altLang="en-US" dirty="0"/>
              <a:t>一個音效</a:t>
            </a:r>
            <a:r>
              <a:rPr lang="zh-TW" altLang="en-US" dirty="0" smtClean="0"/>
              <a:t>元件，改名字為</a:t>
            </a:r>
            <a:r>
              <a:rPr lang="en-US" altLang="zh-TW" dirty="0" smtClean="0"/>
              <a:t>[</a:t>
            </a:r>
            <a:r>
              <a:rPr lang="zh-TW" altLang="en-US" dirty="0" smtClean="0"/>
              <a:t>骰子聲</a:t>
            </a:r>
            <a:r>
              <a:rPr lang="en-US" altLang="zh-TW" dirty="0" smtClean="0"/>
              <a:t>]</a:t>
            </a:r>
          </a:p>
          <a:p>
            <a:pPr lvl="1"/>
            <a:r>
              <a:rPr lang="zh-TW" altLang="en-US" dirty="0" smtClean="0"/>
              <a:t>把聲音來源設定好，</a:t>
            </a:r>
            <a:r>
              <a:rPr lang="en-US" altLang="zh-TW" dirty="0" smtClean="0"/>
              <a:t>rolldice.wav</a:t>
            </a:r>
          </a:p>
          <a:p>
            <a:pPr lvl="1"/>
            <a:r>
              <a:rPr lang="zh-TW" altLang="en-US" dirty="0"/>
              <a:t>回到程式設計，</a:t>
            </a:r>
            <a:r>
              <a:rPr lang="zh-TW" altLang="en-US" dirty="0" smtClean="0"/>
              <a:t>把</a:t>
            </a:r>
            <a:r>
              <a:rPr lang="en-US" altLang="zh-TW" dirty="0" smtClean="0"/>
              <a:t>[</a:t>
            </a:r>
            <a:r>
              <a:rPr lang="zh-TW" altLang="en-US" dirty="0" smtClean="0"/>
              <a:t>呼叫</a:t>
            </a:r>
            <a:r>
              <a:rPr lang="zh-TW" altLang="en-US" dirty="0"/>
              <a:t>骰子聲</a:t>
            </a:r>
            <a:r>
              <a:rPr lang="en-US" altLang="zh-TW" dirty="0"/>
              <a:t>.</a:t>
            </a:r>
            <a:r>
              <a:rPr lang="zh-TW" altLang="en-US" dirty="0"/>
              <a:t>撥</a:t>
            </a:r>
            <a:r>
              <a:rPr lang="zh-TW" altLang="en-US" dirty="0" smtClean="0"/>
              <a:t>放</a:t>
            </a:r>
            <a:r>
              <a:rPr lang="en-US" altLang="zh-TW" dirty="0" smtClean="0"/>
              <a:t>]</a:t>
            </a:r>
            <a:r>
              <a:rPr lang="zh-TW" altLang="en-US" dirty="0" smtClean="0"/>
              <a:t>放到最前面。</a:t>
            </a:r>
            <a:endParaRPr lang="en-US" altLang="zh-TW" dirty="0" smtClean="0"/>
          </a:p>
          <a:p>
            <a:r>
              <a:rPr lang="zh-TW" altLang="en-US" dirty="0"/>
              <a:t>增加總和</a:t>
            </a:r>
            <a:r>
              <a:rPr lang="zh-TW" altLang="en-US" dirty="0" smtClean="0"/>
              <a:t>計算與顯示</a:t>
            </a:r>
            <a:endParaRPr lang="en-US" altLang="zh-TW" dirty="0" smtClean="0"/>
          </a:p>
          <a:p>
            <a:pPr lvl="1"/>
            <a:r>
              <a:rPr lang="zh-TW" altLang="en-US" dirty="0"/>
              <a:t>回到</a:t>
            </a:r>
            <a:r>
              <a:rPr lang="zh-TW" altLang="en-US" dirty="0" smtClean="0"/>
              <a:t>程式設計，多宣告一個變數叫</a:t>
            </a:r>
            <a:r>
              <a:rPr lang="en-US" altLang="zh-TW" dirty="0" smtClean="0"/>
              <a:t>sum</a:t>
            </a:r>
          </a:p>
          <a:p>
            <a:pPr lvl="1"/>
            <a:r>
              <a:rPr lang="zh-TW" altLang="en-US" dirty="0"/>
              <a:t>加入 </a:t>
            </a:r>
            <a:r>
              <a:rPr lang="en-US" altLang="zh-TW" dirty="0"/>
              <a:t>sum</a:t>
            </a:r>
            <a:r>
              <a:rPr lang="zh-TW" altLang="en-US" dirty="0"/>
              <a:t>等於</a:t>
            </a:r>
            <a:r>
              <a:rPr lang="en-US" altLang="zh-TW" dirty="0"/>
              <a:t>num1+num2+num3</a:t>
            </a:r>
            <a:r>
              <a:rPr lang="zh-TW" altLang="en-US" dirty="0"/>
              <a:t>的數學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lvl="1"/>
            <a:r>
              <a:rPr lang="zh-TW" altLang="en-US" dirty="0"/>
              <a:t>加入</a:t>
            </a:r>
          </a:p>
        </p:txBody>
      </p:sp>
    </p:spTree>
    <p:extLst>
      <p:ext uri="{BB962C8B-B14F-4D97-AF65-F5344CB8AC3E}">
        <p14:creationId xmlns:p14="http://schemas.microsoft.com/office/powerpoint/2010/main" val="1190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2111</TotalTime>
  <Words>1225</Words>
  <Application>Microsoft Office PowerPoint</Application>
  <PresentationFormat>寬螢幕</PresentationFormat>
  <Paragraphs>195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Century Gothic</vt:lpstr>
      <vt:lpstr>Wingdings</vt:lpstr>
      <vt:lpstr>飛機雲</vt:lpstr>
      <vt:lpstr>擲骰子聖手</vt:lpstr>
      <vt:lpstr>本章大綱</vt:lpstr>
      <vt:lpstr>下載上課所需檔案</vt:lpstr>
      <vt:lpstr>先設計畫面</vt:lpstr>
      <vt:lpstr>先上傳素材</vt:lpstr>
      <vt:lpstr>畫面布置提示</vt:lpstr>
      <vt:lpstr>放置加速度感測器與計時器</vt:lpstr>
      <vt:lpstr>基本款擲骰子 程式方塊</vt:lpstr>
      <vt:lpstr>再加強一下</vt:lpstr>
      <vt:lpstr>加強版程式方塊</vt:lpstr>
      <vt:lpstr>程式方塊太大了！太複雜了！來簡化一下吧！  程序是甚麼？好吃嗎？</vt:lpstr>
      <vt:lpstr>程序、函式、方法、副程式的概念</vt:lpstr>
      <vt:lpstr>程序是甚麼？</vt:lpstr>
      <vt:lpstr>萬變不離其宗 名字不同，道理一樣</vt:lpstr>
      <vt:lpstr>程序怎麼運作？</vt:lpstr>
      <vt:lpstr>AI2中的程序</vt:lpstr>
      <vt:lpstr>我們把擲骰子抽出來做成一個程序</vt:lpstr>
      <vt:lpstr>再把顯示最後結果抽出來也寫成程序</vt:lpstr>
      <vt:lpstr>骰子滾動加強版1</vt:lpstr>
      <vt:lpstr>程式流程</vt:lpstr>
      <vt:lpstr>骰子滾動加強版2</vt:lpstr>
      <vt:lpstr>骰子滾動加強版3</vt:lpstr>
      <vt:lpstr>骰子滾動加強版 程式方塊 1</vt:lpstr>
      <vt:lpstr>骰子滾動加強版 程式方塊 2</vt:lpstr>
      <vt:lpstr>再加一點功能！</vt:lpstr>
      <vt:lpstr>完成了！  好玩嗎？繼續加油喔！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User</cp:lastModifiedBy>
  <cp:revision>103</cp:revision>
  <dcterms:created xsi:type="dcterms:W3CDTF">2020-12-18T08:24:54Z</dcterms:created>
  <dcterms:modified xsi:type="dcterms:W3CDTF">2022-09-26T09:53:56Z</dcterms:modified>
</cp:coreProperties>
</file>