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8" r:id="rId12"/>
    <p:sldId id="269" r:id="rId13"/>
    <p:sldId id="270" r:id="rId14"/>
    <p:sldId id="267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microsoft.com/office/2007/relationships/hdphoto" Target="../media/hdphoto6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microsoft.com/office/2007/relationships/hdphoto" Target="../media/hdphoto8.wdp"/><Relationship Id="rId5" Type="http://schemas.microsoft.com/office/2007/relationships/hdphoto" Target="../media/hdphoto5.wdp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microsoft.com/office/2007/relationships/hdphoto" Target="../media/hdphoto7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microsoft.com/office/2007/relationships/hdphoto" Target="../media/hdphoto10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9.wdp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程式設計基礎心法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442719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zh-TW" altLang="en-US" dirty="0" smtClean="0"/>
              <a:t>投影片下載：</a:t>
            </a:r>
            <a:r>
              <a:rPr lang="en-US" altLang="zh-TW" dirty="0"/>
              <a:t>https://</a:t>
            </a:r>
            <a:r>
              <a:rPr lang="en-US" altLang="zh-TW" dirty="0" smtClean="0"/>
              <a:t>tinyurl.com/y8ozooly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219" y="685702"/>
            <a:ext cx="2041670" cy="20416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42944" y="439973"/>
            <a:ext cx="2722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http://gg.gg/TM_AI2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6964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Inventor</a:t>
            </a:r>
            <a:r>
              <a:rPr lang="zh-TW" altLang="en-US" dirty="0" smtClean="0"/>
              <a:t>的迴圈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38" y="2640809"/>
            <a:ext cx="2482180" cy="13643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550" y="2558000"/>
            <a:ext cx="2724150" cy="9525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126" y="3675127"/>
            <a:ext cx="3838575" cy="9715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1765" y="2466958"/>
            <a:ext cx="1685925" cy="95250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202345" y="2031347"/>
            <a:ext cx="3054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(2)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針對資料結構處理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563130" y="2031347"/>
            <a:ext cx="2130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(3)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不定次數類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91961" y="2029970"/>
            <a:ext cx="2130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(1)</a:t>
            </a:r>
            <a:r>
              <a:rPr lang="zh-TW" altLang="en-US" sz="2400" b="1" dirty="0">
                <a:solidFill>
                  <a:srgbClr val="FF0000"/>
                </a:solidFill>
              </a:rPr>
              <a:t>指定次數類</a:t>
            </a:r>
          </a:p>
        </p:txBody>
      </p:sp>
    </p:spTree>
    <p:extLst>
      <p:ext uri="{BB962C8B-B14F-4D97-AF65-F5344CB8AC3E}">
        <p14:creationId xmlns:p14="http://schemas.microsoft.com/office/powerpoint/2010/main" val="2288493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函式與數學的函數概念很類似，</a:t>
            </a:r>
            <a:endParaRPr lang="en-US" altLang="zh-TW" dirty="0" smtClean="0"/>
          </a:p>
          <a:p>
            <a:pPr lvl="1"/>
            <a:r>
              <a:rPr lang="zh-TW" altLang="zh-TW" dirty="0"/>
              <a:t>在數學函數中，我們輸入函數的</a:t>
            </a:r>
            <a:r>
              <a:rPr lang="zh-TW" altLang="zh-TW" b="1" dirty="0"/>
              <a:t>參數</a:t>
            </a:r>
            <a:r>
              <a:rPr lang="zh-TW" altLang="zh-TW" dirty="0"/>
              <a:t>並經過函數處理後，將可以得到函數的</a:t>
            </a:r>
            <a:r>
              <a:rPr lang="zh-TW" altLang="zh-TW" b="1" dirty="0"/>
              <a:t>輸出結果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例如：</a:t>
            </a:r>
            <a:r>
              <a:rPr lang="en-US" altLang="zh-TW" dirty="0" smtClean="0"/>
              <a:t>f(x)=x+5 </a:t>
            </a:r>
            <a:r>
              <a:rPr lang="en-US" altLang="zh-TW" dirty="0" smtClean="0">
                <a:sym typeface="Wingdings" panose="05000000000000000000" pitchFamily="2" charset="2"/>
              </a:rPr>
              <a:t> f(5)=5+5=10  </a:t>
            </a:r>
            <a:r>
              <a:rPr lang="zh-TW" altLang="en-US" dirty="0" smtClean="0">
                <a:sym typeface="Wingdings" panose="05000000000000000000" pitchFamily="2" charset="2"/>
              </a:rPr>
              <a:t>所以</a:t>
            </a:r>
            <a:r>
              <a:rPr lang="en-US" altLang="zh-TW" dirty="0" smtClean="0">
                <a:sym typeface="Wingdings" panose="05000000000000000000" pitchFamily="2" charset="2"/>
              </a:rPr>
              <a:t>f(5)</a:t>
            </a:r>
            <a:r>
              <a:rPr lang="zh-TW" altLang="en-US" dirty="0" smtClean="0">
                <a:sym typeface="Wingdings" panose="05000000000000000000" pitchFamily="2" charset="2"/>
              </a:rPr>
              <a:t>為</a:t>
            </a:r>
            <a:r>
              <a:rPr lang="en-US" altLang="zh-TW" dirty="0" smtClean="0">
                <a:sym typeface="Wingdings" panose="05000000000000000000" pitchFamily="2" charset="2"/>
              </a:rPr>
              <a:t>10</a:t>
            </a:r>
            <a:endParaRPr lang="en-US" altLang="zh-TW" dirty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Java</a:t>
            </a:r>
            <a:r>
              <a:rPr lang="zh-TW" altLang="en-US" dirty="0"/>
              <a:t>的函式中</a:t>
            </a:r>
            <a:r>
              <a:rPr lang="zh-TW" altLang="en-US" dirty="0" smtClean="0"/>
              <a:t>，我們可以傳遞</a:t>
            </a:r>
            <a:r>
              <a:rPr lang="zh-TW" altLang="en-US" b="1" dirty="0"/>
              <a:t>引數</a:t>
            </a:r>
            <a:r>
              <a:rPr lang="en-US" altLang="zh-TW" b="1" dirty="0"/>
              <a:t>(Argument)</a:t>
            </a:r>
            <a:r>
              <a:rPr lang="zh-TW" altLang="en-US" dirty="0"/>
              <a:t>給函式處理，經過函式的處理之後，可以獲得一個</a:t>
            </a:r>
            <a:r>
              <a:rPr lang="zh-TW" altLang="en-US" b="1" dirty="0"/>
              <a:t>輸出結果（即函式回傳值</a:t>
            </a:r>
            <a:r>
              <a:rPr lang="zh-TW" altLang="en-US" b="1" dirty="0" smtClean="0"/>
              <a:t>）</a:t>
            </a:r>
            <a:endParaRPr lang="en-US" altLang="zh-TW" b="1" dirty="0" smtClean="0"/>
          </a:p>
          <a:p>
            <a:pPr lvl="1"/>
            <a:r>
              <a:rPr lang="zh-TW" altLang="en-US" dirty="0"/>
              <a:t>程式語言的函</a:t>
            </a:r>
            <a:r>
              <a:rPr lang="zh-TW" altLang="en-US" dirty="0" smtClean="0"/>
              <a:t>式其實是</a:t>
            </a:r>
            <a:r>
              <a:rPr lang="en-US" altLang="zh-TW" dirty="0" smtClean="0">
                <a:solidFill>
                  <a:srgbClr val="FF0000"/>
                </a:solidFill>
              </a:rPr>
              <a:t>【</a:t>
            </a:r>
            <a:r>
              <a:rPr lang="zh-TW" altLang="en-US" b="1" dirty="0">
                <a:solidFill>
                  <a:srgbClr val="FF0000"/>
                </a:solidFill>
              </a:rPr>
              <a:t>一群敘述的集合</a:t>
            </a:r>
            <a:r>
              <a:rPr lang="en-US" altLang="zh-TW" dirty="0" smtClean="0">
                <a:solidFill>
                  <a:srgbClr val="FF0000"/>
                </a:solidFill>
              </a:rPr>
              <a:t>】</a:t>
            </a:r>
            <a:r>
              <a:rPr lang="zh-TW" altLang="en-US" dirty="0" smtClean="0"/>
              <a:t>，執行後</a:t>
            </a:r>
            <a:r>
              <a:rPr lang="zh-TW" altLang="en-US" b="1" dirty="0" smtClean="0"/>
              <a:t>不一定有回傳值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函式的規劃設計，有很大部分是把一個大問題拆解成明確的小步驟，且這些小步驟還有可能以後可以再重複利用。這些小步驟就適合發展為函式</a:t>
            </a:r>
            <a:r>
              <a:rPr lang="en-US" altLang="zh-TW" dirty="0" smtClean="0"/>
              <a:t>`.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411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萬變不離其宗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名字不同，道理一樣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函式在物件導向中，由於隸屬於某一</a:t>
            </a:r>
            <a:r>
              <a:rPr lang="zh-TW" altLang="en-US" b="1" dirty="0"/>
              <a:t>類別</a:t>
            </a:r>
            <a:r>
              <a:rPr lang="zh-TW" altLang="en-US" dirty="0" smtClean="0"/>
              <a:t>，可稱為</a:t>
            </a:r>
            <a:r>
              <a:rPr lang="zh-TW" altLang="en-US" b="1" dirty="0"/>
              <a:t>成員函式</a:t>
            </a:r>
            <a:r>
              <a:rPr lang="en-US" altLang="zh-TW" dirty="0"/>
              <a:t>(member function)</a:t>
            </a:r>
            <a:r>
              <a:rPr lang="zh-TW" altLang="en-US" dirty="0"/>
              <a:t>，又稱為</a:t>
            </a:r>
            <a:r>
              <a:rPr lang="zh-TW" altLang="en-US" b="1" dirty="0"/>
              <a:t>方法</a:t>
            </a:r>
            <a:r>
              <a:rPr lang="en-US" altLang="zh-TW" dirty="0"/>
              <a:t>(method)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函式、成員函式、方法、成員方法等</a:t>
            </a:r>
            <a:r>
              <a:rPr lang="zh-TW" altLang="zh-TW" dirty="0" smtClean="0"/>
              <a:t>名詞其實</a:t>
            </a:r>
            <a:r>
              <a:rPr lang="zh-TW" altLang="zh-TW" dirty="0"/>
              <a:t>指的都是</a:t>
            </a:r>
            <a:r>
              <a:rPr lang="en-US" altLang="zh-TW" b="1" dirty="0">
                <a:solidFill>
                  <a:srgbClr val="FF0000"/>
                </a:solidFill>
              </a:rPr>
              <a:t>method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在別的語言中，相同概念的說法還有程序、副程式等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目的：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有些程式碼</a:t>
            </a:r>
            <a:r>
              <a:rPr lang="zh-TW" altLang="en-US" b="1" dirty="0" smtClean="0"/>
              <a:t>經常會被重複使用</a:t>
            </a:r>
            <a:r>
              <a:rPr lang="zh-TW" altLang="en-US" dirty="0" smtClean="0"/>
              <a:t>，或是這段程式碼</a:t>
            </a:r>
            <a:r>
              <a:rPr lang="zh-TW" altLang="en-US" b="1" dirty="0" smtClean="0"/>
              <a:t>有特殊目的</a:t>
            </a:r>
            <a:r>
              <a:rPr lang="zh-TW" altLang="en-US" dirty="0" smtClean="0"/>
              <a:t>，我們常把這樣一段</a:t>
            </a:r>
            <a:r>
              <a:rPr lang="zh-TW" altLang="en-US" dirty="0"/>
              <a:t>程式碼集中起來成為一個區塊叫做</a:t>
            </a:r>
            <a:r>
              <a:rPr lang="zh-TW" altLang="en-US" b="1" dirty="0"/>
              <a:t>函式</a:t>
            </a:r>
            <a:r>
              <a:rPr lang="zh-TW" altLang="en-US" dirty="0" smtClean="0"/>
              <a:t>，並且賦予名稱。</a:t>
            </a:r>
            <a:endParaRPr lang="en-US" altLang="zh-TW" dirty="0" smtClean="0"/>
          </a:p>
          <a:p>
            <a:r>
              <a:rPr lang="zh-TW" altLang="en-US" dirty="0"/>
              <a:t>功用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減少重複撰寫</a:t>
            </a:r>
            <a:r>
              <a:rPr lang="zh-TW" altLang="en-US" dirty="0" smtClean="0"/>
              <a:t>程式碼的辛苦與減少錯誤發生的機會。</a:t>
            </a:r>
            <a:endParaRPr lang="en-US" altLang="zh-TW" dirty="0" smtClean="0"/>
          </a:p>
          <a:p>
            <a:pPr lvl="1"/>
            <a:r>
              <a:rPr lang="zh-TW" altLang="en-US" dirty="0"/>
              <a:t>提高程式的可閱讀</a:t>
            </a:r>
            <a:r>
              <a:rPr lang="zh-TW" altLang="en-US" dirty="0" smtClean="0"/>
              <a:t>性。</a:t>
            </a:r>
            <a:endParaRPr lang="en-US" altLang="zh-TW" dirty="0" smtClean="0"/>
          </a:p>
          <a:p>
            <a:pPr lvl="1"/>
            <a:r>
              <a:rPr lang="zh-TW" altLang="en-US" dirty="0"/>
              <a:t>降低程式的複雜度以避免</a:t>
            </a:r>
            <a:r>
              <a:rPr lang="zh-TW" altLang="en-US" dirty="0" smtClean="0"/>
              <a:t>錯誤。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846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函式怎麼運作？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68347" y="1758144"/>
            <a:ext cx="1295547" cy="473975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主程式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123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</a:t>
            </a:r>
            <a:r>
              <a:rPr lang="en-US" altLang="zh-TW" sz="1400" dirty="0"/>
              <a:t>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302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FB();</a:t>
            </a:r>
            <a:endParaRPr lang="en-US" altLang="zh-TW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302</a:t>
            </a:r>
            <a:endParaRPr lang="zh-TW" altLang="en-US" sz="1400" dirty="0"/>
          </a:p>
          <a:p>
            <a:pPr algn="ctr"/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46667" y="1758144"/>
            <a:ext cx="1084015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FA()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140744" y="4295648"/>
            <a:ext cx="1301959" cy="21544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FB()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FC();</a:t>
            </a:r>
            <a:endParaRPr lang="en-US" altLang="zh-TW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612357" y="3326152"/>
            <a:ext cx="1091966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FC()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A()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2752112" y="3014936"/>
            <a:ext cx="64008" cy="328803"/>
            <a:chOff x="2752112" y="3014936"/>
            <a:chExt cx="64008" cy="328803"/>
          </a:xfrm>
        </p:grpSpPr>
        <p:sp>
          <p:nvSpPr>
            <p:cNvPr id="9" name="橢圓 8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752112" y="4131246"/>
            <a:ext cx="64008" cy="328803"/>
            <a:chOff x="2752112" y="3014936"/>
            <a:chExt cx="64008" cy="328803"/>
          </a:xfrm>
        </p:grpSpPr>
        <p:sp>
          <p:nvSpPr>
            <p:cNvPr id="14" name="橢圓 13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752112" y="5179396"/>
            <a:ext cx="64008" cy="328803"/>
            <a:chOff x="2752112" y="3014936"/>
            <a:chExt cx="64008" cy="328803"/>
          </a:xfrm>
        </p:grpSpPr>
        <p:sp>
          <p:nvSpPr>
            <p:cNvPr id="18" name="橢圓 17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5756670" y="3076680"/>
            <a:ext cx="64008" cy="328803"/>
            <a:chOff x="2752112" y="3014936"/>
            <a:chExt cx="64008" cy="328803"/>
          </a:xfrm>
        </p:grpSpPr>
        <p:sp>
          <p:nvSpPr>
            <p:cNvPr id="22" name="橢圓 21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756670" y="5779218"/>
            <a:ext cx="64008" cy="328803"/>
            <a:chOff x="2752112" y="3014936"/>
            <a:chExt cx="64008" cy="328803"/>
          </a:xfrm>
        </p:grpSpPr>
        <p:sp>
          <p:nvSpPr>
            <p:cNvPr id="26" name="橢圓 25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94331" y="4593800"/>
            <a:ext cx="64008" cy="328803"/>
            <a:chOff x="2752112" y="3014936"/>
            <a:chExt cx="64008" cy="328803"/>
          </a:xfrm>
        </p:grpSpPr>
        <p:sp>
          <p:nvSpPr>
            <p:cNvPr id="30" name="橢圓 29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4" name="直線單箭頭接點 33"/>
          <p:cNvCxnSpPr/>
          <p:nvPr/>
        </p:nvCxnSpPr>
        <p:spPr>
          <a:xfrm>
            <a:off x="2946691" y="2272314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3292742" y="2194561"/>
            <a:ext cx="2157082" cy="1270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534232" y="2281405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229025" y="3539329"/>
            <a:ext cx="2220799" cy="226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946691" y="3845458"/>
            <a:ext cx="538" cy="676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3355001" y="2348037"/>
            <a:ext cx="2417672" cy="22105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979914" y="2291086"/>
            <a:ext cx="4804" cy="11011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3229025" y="3652787"/>
            <a:ext cx="2193988" cy="11928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2946691" y="4985524"/>
            <a:ext cx="1" cy="659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3355001" y="4796873"/>
            <a:ext cx="2051944" cy="9088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5449824" y="4873117"/>
            <a:ext cx="538" cy="477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6269736" y="3959353"/>
            <a:ext cx="1407542" cy="14231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7917540" y="3949239"/>
            <a:ext cx="4224" cy="10362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6096000" y="5111791"/>
            <a:ext cx="1734989" cy="5328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5534232" y="5705730"/>
            <a:ext cx="538" cy="402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H="1" flipV="1">
            <a:off x="3229025" y="5865126"/>
            <a:ext cx="2270574" cy="389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H="1">
            <a:off x="2951031" y="6059811"/>
            <a:ext cx="538" cy="438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58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 </a:t>
            </a:r>
            <a:r>
              <a:rPr lang="en-US" altLang="zh-TW" dirty="0" smtClean="0"/>
              <a:t>Inventor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Procedure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851" y="2759941"/>
            <a:ext cx="42386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21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195" y="3363658"/>
            <a:ext cx="2181225" cy="3038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101" y="3368420"/>
            <a:ext cx="2143125" cy="30289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5" b="100000" l="0" r="100000">
                        <a14:foregroundMark x1="47436" y1="11741" x2="47436" y2="11741"/>
                        <a14:foregroundMark x1="52564" y1="14575" x2="52564" y2="14575"/>
                        <a14:foregroundMark x1="58974" y1="14170" x2="58974" y2="14170"/>
                        <a14:foregroundMark x1="53846" y1="27126" x2="53846" y2="27126"/>
                        <a14:foregroundMark x1="57051" y1="26721" x2="57051" y2="26721"/>
                        <a14:foregroundMark x1="58974" y1="26721" x2="58974" y2="26721"/>
                        <a14:foregroundMark x1="58333" y1="26316" x2="58333" y2="26316"/>
                        <a14:foregroundMark x1="76282" y1="94737" x2="76282" y2="94737"/>
                        <a14:foregroundMark x1="45513" y1="93927" x2="45513" y2="93927"/>
                        <a14:foregroundMark x1="16667" y1="20243" x2="16667" y2="20243"/>
                        <a14:foregroundMark x1="91667" y1="16599" x2="91667" y2="16599"/>
                        <a14:foregroundMark x1="87179" y1="14980" x2="87179" y2="14980"/>
                        <a14:foregroundMark x1="39103" y1="14575" x2="39103" y2="14575"/>
                        <a14:foregroundMark x1="41667" y1="11336" x2="41667" y2="11336"/>
                        <a14:foregroundMark x1="70513" y1="23887" x2="70513" y2="23887"/>
                        <a14:foregroundMark x1="67949" y1="21862" x2="67949" y2="218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7758" y="5078271"/>
            <a:ext cx="793060" cy="125567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物件導向程式的運作方式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----</a:t>
            </a:r>
            <a:r>
              <a:rPr lang="zh-TW" altLang="en-US" b="1" dirty="0" smtClean="0"/>
              <a:t>舞台劇</a:t>
            </a:r>
            <a:r>
              <a:rPr lang="zh-TW" altLang="en-US" dirty="0"/>
              <a:t>差可比擬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 smtClean="0"/>
              <a:t>整個程式的運行就有如舞台劇一般，一些演員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物件</a:t>
            </a:r>
            <a:r>
              <a:rPr lang="en-US" altLang="zh-TW" sz="1800" dirty="0" smtClean="0"/>
              <a:t>)</a:t>
            </a:r>
            <a:r>
              <a:rPr lang="zh-TW" altLang="en-US" sz="1800" dirty="0" smtClean="0"/>
              <a:t>依照劇本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程式碼</a:t>
            </a:r>
            <a:r>
              <a:rPr lang="en-US" altLang="zh-TW" sz="1800" dirty="0" smtClean="0"/>
              <a:t>)</a:t>
            </a:r>
            <a:r>
              <a:rPr lang="zh-TW" altLang="en-US" sz="1800" dirty="0" smtClean="0"/>
              <a:t>進行對話、移位等其他動作。</a:t>
            </a:r>
            <a:endParaRPr lang="en-US" altLang="zh-TW" sz="1800" dirty="0" smtClean="0"/>
          </a:p>
          <a:p>
            <a:r>
              <a:rPr lang="zh-TW" altLang="en-US" sz="1800" dirty="0"/>
              <a:t>一個演員的</a:t>
            </a:r>
            <a:r>
              <a:rPr lang="zh-TW" altLang="en-US" sz="1800" dirty="0" smtClean="0"/>
              <a:t>動作</a:t>
            </a:r>
            <a:r>
              <a:rPr lang="en-US" altLang="zh-TW" sz="1800" dirty="0" smtClean="0"/>
              <a:t>(method)</a:t>
            </a:r>
            <a:r>
              <a:rPr lang="zh-TW" altLang="en-US" sz="1800" dirty="0" smtClean="0"/>
              <a:t>扣</a:t>
            </a:r>
            <a:r>
              <a:rPr lang="zh-TW" altLang="en-US" sz="1800" dirty="0"/>
              <a:t>著另一個演員的</a:t>
            </a:r>
            <a:r>
              <a:rPr lang="zh-TW" altLang="en-US" sz="1800" dirty="0" smtClean="0"/>
              <a:t>動作</a:t>
            </a:r>
            <a:r>
              <a:rPr lang="en-US" altLang="zh-TW" sz="1800" dirty="0" smtClean="0"/>
              <a:t>(method)</a:t>
            </a:r>
            <a:r>
              <a:rPr lang="zh-TW" altLang="en-US" sz="1800" dirty="0" smtClean="0"/>
              <a:t>，對話</a:t>
            </a:r>
            <a:r>
              <a:rPr lang="en-US" altLang="zh-TW" sz="1800" dirty="0" smtClean="0"/>
              <a:t>(message)</a:t>
            </a:r>
            <a:r>
              <a:rPr lang="zh-TW" altLang="en-US" sz="1800" dirty="0" smtClean="0"/>
              <a:t>總是有來有往，在演員間傳遞。</a:t>
            </a:r>
            <a:endParaRPr lang="en-US" altLang="zh-TW" sz="1800" dirty="0" smtClean="0"/>
          </a:p>
          <a:p>
            <a:r>
              <a:rPr lang="zh-TW" altLang="en-US" sz="1800" dirty="0"/>
              <a:t>寫程式就有如寫劇本</a:t>
            </a:r>
            <a:r>
              <a:rPr lang="zh-TW" altLang="en-US" sz="1800" dirty="0" smtClean="0"/>
              <a:t>。</a:t>
            </a:r>
            <a:endParaRPr lang="en-US" altLang="zh-TW" sz="1800" dirty="0" smtClean="0"/>
          </a:p>
          <a:p>
            <a:r>
              <a:rPr lang="zh-TW" altLang="en-US" sz="1800" dirty="0"/>
              <a:t>如何讓演員完美的演出</a:t>
            </a:r>
            <a:r>
              <a:rPr lang="zh-TW" altLang="en-US" sz="1800" dirty="0" smtClean="0"/>
              <a:t>，就是寫程式該解決的。</a:t>
            </a:r>
            <a:endParaRPr lang="en-US" altLang="zh-TW" sz="1800" dirty="0" smtClean="0"/>
          </a:p>
          <a:p>
            <a:endParaRPr lang="en-US" altLang="zh-TW" sz="1800" dirty="0"/>
          </a:p>
          <a:p>
            <a:r>
              <a:rPr lang="zh-TW" altLang="en-US" sz="1800" dirty="0" smtClean="0"/>
              <a:t>以公司來說，業務經理接下訂單，然後生產線管理接受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zh-TW" altLang="en-US" sz="1800" dirty="0" smtClean="0"/>
              <a:t>要求後，開始向原料管理要材料，跟人事管理要人員班表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zh-TW" altLang="en-US" sz="1800" dirty="0" smtClean="0"/>
              <a:t>，排好生產班表後生產，交貨後收款找財務管理。一個一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zh-TW" altLang="en-US" sz="1800" dirty="0" smtClean="0"/>
              <a:t>個獨立運行又交互合作，完成整件工作。</a:t>
            </a:r>
            <a:endParaRPr lang="zh-TW" altLang="en-US" sz="18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5" b="100000" l="0" r="100000">
                        <a14:foregroundMark x1="47436" y1="11741" x2="47436" y2="11741"/>
                        <a14:foregroundMark x1="52564" y1="14575" x2="52564" y2="14575"/>
                        <a14:foregroundMark x1="58974" y1="14170" x2="58974" y2="14170"/>
                        <a14:foregroundMark x1="53846" y1="27126" x2="53846" y2="27126"/>
                        <a14:foregroundMark x1="57051" y1="26721" x2="57051" y2="26721"/>
                        <a14:foregroundMark x1="58974" y1="26721" x2="58974" y2="26721"/>
                        <a14:foregroundMark x1="58333" y1="26316" x2="58333" y2="26316"/>
                        <a14:foregroundMark x1="76282" y1="94737" x2="76282" y2="94737"/>
                        <a14:foregroundMark x1="45513" y1="93927" x2="45513" y2="93927"/>
                        <a14:foregroundMark x1="16667" y1="20243" x2="16667" y2="20243"/>
                        <a14:foregroundMark x1="91667" y1="16599" x2="91667" y2="16599"/>
                        <a14:foregroundMark x1="87179" y1="14980" x2="87179" y2="14980"/>
                        <a14:foregroundMark x1="39103" y1="14575" x2="39103" y2="14575"/>
                        <a14:foregroundMark x1="41667" y1="11336" x2="41667" y2="11336"/>
                        <a14:foregroundMark x1="70513" y1="23887" x2="70513" y2="23887"/>
                        <a14:foregroundMark x1="67949" y1="21862" x2="67949" y2="218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77864" y="5078271"/>
            <a:ext cx="793060" cy="125567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16209" y="5212080"/>
            <a:ext cx="502433" cy="112187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13" b="99587" l="0" r="99259">
                        <a14:foregroundMark x1="64444" y1="27273" x2="64444" y2="27273"/>
                        <a14:foregroundMark x1="58519" y1="26033" x2="58519" y2="26033"/>
                        <a14:foregroundMark x1="54815" y1="8264" x2="54815" y2="8264"/>
                        <a14:foregroundMark x1="68148" y1="8678" x2="68148" y2="8678"/>
                        <a14:foregroundMark x1="66667" y1="95868" x2="66667" y2="95868"/>
                        <a14:foregroundMark x1="41481" y1="95455" x2="41481" y2="954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173047" y="5103192"/>
            <a:ext cx="621146" cy="123998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8698" y="5212080"/>
            <a:ext cx="502433" cy="112187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37466" y="5210341"/>
            <a:ext cx="502433" cy="112187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730" r="100000">
                        <a14:foregroundMark x1="81022" y1="38554" x2="81022" y2="385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65074" y="5202176"/>
            <a:ext cx="469679" cy="1138200"/>
          </a:xfrm>
          <a:prstGeom prst="rect">
            <a:avLst/>
          </a:prstGeom>
        </p:spPr>
      </p:pic>
      <p:sp>
        <p:nvSpPr>
          <p:cNvPr id="17" name="橢圓形圖說文字 16"/>
          <p:cNvSpPr/>
          <p:nvPr/>
        </p:nvSpPr>
        <p:spPr>
          <a:xfrm>
            <a:off x="8381495" y="4662694"/>
            <a:ext cx="484632" cy="356616"/>
          </a:xfrm>
          <a:prstGeom prst="wedgeEllipseCallout">
            <a:avLst>
              <a:gd name="adj1" fmla="val -32154"/>
              <a:gd name="adj2" fmla="val 804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形圖說文字 17"/>
          <p:cNvSpPr/>
          <p:nvPr/>
        </p:nvSpPr>
        <p:spPr>
          <a:xfrm>
            <a:off x="8865499" y="4807164"/>
            <a:ext cx="401217" cy="279918"/>
          </a:xfrm>
          <a:prstGeom prst="wedgeEllipseCallout">
            <a:avLst>
              <a:gd name="adj1" fmla="val 55911"/>
              <a:gd name="adj2" fmla="val 925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33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44444E-6 L 0.04792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09662 0.0009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31" y="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使用物件的三大重點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b="1" dirty="0" smtClean="0"/>
              <a:t>有甚麼屬性？</a:t>
            </a:r>
            <a:endParaRPr lang="en-US" altLang="zh-TW" sz="2000" b="1" dirty="0" smtClean="0"/>
          </a:p>
          <a:p>
            <a:pPr lvl="1"/>
            <a:r>
              <a:rPr lang="zh-TW" altLang="en-US" sz="1800" dirty="0"/>
              <a:t>類似於變數，</a:t>
            </a:r>
            <a:r>
              <a:rPr lang="zh-TW" altLang="en-US" sz="1800" dirty="0" smtClean="0"/>
              <a:t>存放該物件</a:t>
            </a:r>
            <a:r>
              <a:rPr lang="zh-TW" altLang="en-US" sz="1800" dirty="0"/>
              <a:t>特有的資訊</a:t>
            </a:r>
            <a:r>
              <a:rPr lang="zh-TW" altLang="en-US" sz="1800" dirty="0" smtClean="0"/>
              <a:t>。</a:t>
            </a:r>
            <a:endParaRPr lang="en-US" altLang="zh-TW" sz="1800" dirty="0" smtClean="0"/>
          </a:p>
          <a:p>
            <a:pPr lvl="1"/>
            <a:r>
              <a:rPr lang="zh-TW" altLang="en-US" sz="1800" dirty="0"/>
              <a:t>每一物件皆有獨立的屬性，存放在獨立的記憶體中，不重複。</a:t>
            </a:r>
            <a:endParaRPr lang="en-US" altLang="zh-TW" sz="1800" dirty="0" smtClean="0"/>
          </a:p>
          <a:p>
            <a:r>
              <a:rPr lang="zh-TW" altLang="en-US" sz="2000" b="1" dirty="0"/>
              <a:t>有甚麼方法</a:t>
            </a:r>
            <a:r>
              <a:rPr lang="zh-TW" altLang="en-US" sz="2000" b="1" dirty="0" smtClean="0"/>
              <a:t>？</a:t>
            </a:r>
            <a:endParaRPr lang="en-US" altLang="zh-TW" sz="2000" b="1" dirty="0" smtClean="0"/>
          </a:p>
          <a:p>
            <a:pPr lvl="1"/>
            <a:r>
              <a:rPr lang="zh-TW" altLang="en-US" sz="1800" dirty="0" smtClean="0"/>
              <a:t>就是可以對物件下的指令</a:t>
            </a:r>
            <a:endParaRPr lang="en-US" altLang="zh-TW" sz="1800" dirty="0" smtClean="0"/>
          </a:p>
          <a:p>
            <a:pPr lvl="1"/>
            <a:r>
              <a:rPr lang="zh-TW" altLang="en-US" sz="1800" dirty="0" smtClean="0"/>
              <a:t>方法的名稱、參數、傳回值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結果</a:t>
            </a:r>
            <a:r>
              <a:rPr lang="en-US" altLang="zh-TW" sz="1800" dirty="0" smtClean="0"/>
              <a:t>)</a:t>
            </a:r>
          </a:p>
          <a:p>
            <a:r>
              <a:rPr lang="zh-TW" altLang="en-US" sz="2000" b="1" dirty="0"/>
              <a:t>會產生甚麼事件</a:t>
            </a:r>
            <a:r>
              <a:rPr lang="zh-TW" altLang="en-US" sz="2000" b="1" dirty="0" smtClean="0"/>
              <a:t>？</a:t>
            </a:r>
            <a:endParaRPr lang="en-US" altLang="zh-TW" sz="2000" b="1" dirty="0" smtClean="0"/>
          </a:p>
          <a:p>
            <a:pPr lvl="1"/>
            <a:r>
              <a:rPr lang="zh-TW" altLang="en-US" sz="1800" dirty="0"/>
              <a:t>執行過程物件會主動發布甚麼</a:t>
            </a:r>
            <a:r>
              <a:rPr lang="zh-TW" altLang="en-US" sz="1800" dirty="0" smtClean="0"/>
              <a:t>事件</a:t>
            </a:r>
            <a:endParaRPr lang="en-US" altLang="zh-TW" sz="1800" dirty="0" smtClean="0"/>
          </a:p>
          <a:p>
            <a:pPr lvl="1"/>
            <a:r>
              <a:rPr lang="zh-TW" altLang="en-US" sz="1800" dirty="0"/>
              <a:t>這些事件誰要</a:t>
            </a:r>
            <a:r>
              <a:rPr lang="zh-TW" altLang="en-US" sz="1800" dirty="0" smtClean="0"/>
              <a:t>聽，就是</a:t>
            </a:r>
            <a:r>
              <a:rPr lang="zh-TW" altLang="en-US" sz="1800" dirty="0"/>
              <a:t>在物件發出後要處理他</a:t>
            </a:r>
            <a:r>
              <a:rPr lang="zh-TW" altLang="en-US" sz="1800" dirty="0" smtClean="0"/>
              <a:t>。</a:t>
            </a:r>
            <a:endParaRPr lang="en-US" altLang="zh-TW" sz="1800" dirty="0" smtClean="0"/>
          </a:p>
          <a:p>
            <a:pPr lvl="1"/>
            <a:r>
              <a:rPr lang="zh-TW" altLang="en-US" sz="1800" dirty="0"/>
              <a:t>仿真實</a:t>
            </a:r>
            <a:r>
              <a:rPr lang="zh-TW" altLang="en-US" sz="1800" dirty="0" smtClean="0"/>
              <a:t>世界，是一連串的事件影響彼此，同步運行。也像舞台劇或電視劇，一個事件導致另一個事件</a:t>
            </a:r>
            <a:r>
              <a:rPr lang="zh-TW" altLang="en-US" sz="1800" dirty="0" smtClean="0"/>
              <a:t>。</a:t>
            </a:r>
            <a:endParaRPr lang="zh-TW" altLang="en-US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8031573" y="2373745"/>
            <a:ext cx="3772500" cy="2533241"/>
            <a:chOff x="2408491" y="1214818"/>
            <a:chExt cx="4439031" cy="30384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491" y="1214818"/>
              <a:ext cx="2181225" cy="30384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397" y="1219580"/>
              <a:ext cx="2143125" cy="302895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5789" y1="97186" x2="45789" y2="97186"/>
                          <a14:foregroundMark x1="70000" y1="94747" x2="70000" y2="94747"/>
                          <a14:foregroundMark x1="37895" y1="94559" x2="37895" y2="94559"/>
                          <a14:foregroundMark x1="49474" y1="5629" x2="49474" y2="5629"/>
                          <a14:foregroundMark x1="60000" y1="20075" x2="60000" y2="20075"/>
                          <a14:foregroundMark x1="35789" y1="20075" x2="35789" y2="20075"/>
                          <a14:foregroundMark x1="36842" y1="18199" x2="36842" y2="18199"/>
                          <a14:foregroundMark x1="59474" y1="18574" x2="59474" y2="1857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2464" y="2630615"/>
              <a:ext cx="569205" cy="159677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89716" y="2683859"/>
              <a:ext cx="745352" cy="1564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90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程式第一基本概念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 smtClean="0">
                <a:solidFill>
                  <a:srgbClr val="C00000"/>
                </a:solidFill>
              </a:rPr>
              <a:t>程式一堆是依特定順序執行的指令</a:t>
            </a:r>
            <a:endParaRPr lang="en-US" altLang="zh-TW" sz="2400" b="1" dirty="0" smtClean="0">
              <a:solidFill>
                <a:srgbClr val="C00000"/>
              </a:solidFill>
            </a:endParaRPr>
          </a:p>
          <a:p>
            <a:r>
              <a:rPr lang="zh-TW" altLang="en-US" sz="2000" dirty="0" smtClean="0"/>
              <a:t>程式是一行接著一行依序執行的。</a:t>
            </a:r>
            <a:endParaRPr lang="en-US" altLang="zh-TW" sz="2000" dirty="0" smtClean="0"/>
          </a:p>
          <a:p>
            <a:r>
              <a:rPr lang="zh-TW" altLang="en-US" sz="2000" dirty="0"/>
              <a:t>每一行程式做的事情都是依據每一行的指令而定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r>
              <a:rPr lang="zh-TW" altLang="en-US" sz="2000" dirty="0" smtClean="0"/>
              <a:t>電腦不會像人，陽奉陰違，不照指令。永遠只會依指令行動。</a:t>
            </a:r>
            <a:endParaRPr lang="en-US" altLang="zh-TW" sz="2000" dirty="0" smtClean="0"/>
          </a:p>
          <a:p>
            <a:r>
              <a:rPr lang="zh-TW" altLang="en-US" sz="2000" dirty="0"/>
              <a:t>所以，如果程式錯誤、輸入錯誤、硬體</a:t>
            </a:r>
            <a:r>
              <a:rPr lang="zh-TW" altLang="en-US" sz="2000" dirty="0" smtClean="0"/>
              <a:t>錯誤，他就是執行錯誤！</a:t>
            </a:r>
            <a:endParaRPr lang="en-US" altLang="zh-TW" sz="2000" dirty="0" smtClean="0"/>
          </a:p>
          <a:p>
            <a:r>
              <a:rPr lang="en-US" altLang="zh-TW" sz="2000" b="1" dirty="0"/>
              <a:t>garbage in, garbage out</a:t>
            </a:r>
            <a:r>
              <a:rPr lang="en-US" altLang="zh-TW" sz="2000" dirty="0"/>
              <a:t> (</a:t>
            </a:r>
            <a:r>
              <a:rPr lang="en-US" altLang="zh-TW" sz="2000" b="1" dirty="0"/>
              <a:t>GIGO</a:t>
            </a:r>
            <a:r>
              <a:rPr lang="en-US" altLang="zh-TW" sz="2000" dirty="0" smtClean="0"/>
              <a:t>) !!</a:t>
            </a:r>
            <a:endParaRPr lang="zh-TW" altLang="en-US" sz="20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8638494" y="1768413"/>
            <a:ext cx="1271016" cy="4445631"/>
            <a:chOff x="8638494" y="1768413"/>
            <a:chExt cx="1271016" cy="4445631"/>
          </a:xfrm>
        </p:grpSpPr>
        <p:sp>
          <p:nvSpPr>
            <p:cNvPr id="6" name="圓角矩形 5"/>
            <p:cNvSpPr/>
            <p:nvPr/>
          </p:nvSpPr>
          <p:spPr>
            <a:xfrm>
              <a:off x="8702502" y="1768413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開始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638494" y="2771205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/>
            <p:cNvCxnSpPr>
              <a:stCxn id="6" idx="2"/>
              <a:endCxn id="7" idx="0"/>
            </p:cNvCxnSpPr>
            <p:nvPr/>
          </p:nvCxnSpPr>
          <p:spPr>
            <a:xfrm>
              <a:off x="9274002" y="2160589"/>
              <a:ext cx="0" cy="6106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638494" y="4835737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倒退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11" idx="2"/>
              <a:endCxn id="9" idx="0"/>
            </p:cNvCxnSpPr>
            <p:nvPr/>
          </p:nvCxnSpPr>
          <p:spPr>
            <a:xfrm>
              <a:off x="9274002" y="4322431"/>
              <a:ext cx="0" cy="5133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638494" y="3858119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單箭頭接點 11"/>
            <p:cNvCxnSpPr>
              <a:stCxn id="7" idx="2"/>
              <a:endCxn id="11" idx="0"/>
            </p:cNvCxnSpPr>
            <p:nvPr/>
          </p:nvCxnSpPr>
          <p:spPr>
            <a:xfrm>
              <a:off x="9274002" y="3235517"/>
              <a:ext cx="0" cy="6226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9" idx="2"/>
              <a:endCxn id="14" idx="0"/>
            </p:cNvCxnSpPr>
            <p:nvPr/>
          </p:nvCxnSpPr>
          <p:spPr>
            <a:xfrm>
              <a:off x="9274002" y="5300049"/>
              <a:ext cx="0" cy="5218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圓角矩形 13"/>
            <p:cNvSpPr/>
            <p:nvPr/>
          </p:nvSpPr>
          <p:spPr>
            <a:xfrm>
              <a:off x="8702502" y="5821868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結束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3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變數是甚麼？好吃嗎？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778" y1="86086" x2="8778" y2="86086"/>
                        <a14:foregroundMark x1="80889" y1="26453" x2="80889" y2="26453"/>
                        <a14:foregroundMark x1="24111" y1="91743" x2="24111" y2="91743"/>
                        <a14:foregroundMark x1="19222" y1="88073" x2="19222" y2="880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27050"/>
            <a:ext cx="6949440" cy="50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6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變數的概念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610434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維基百科：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變數（</a:t>
            </a:r>
            <a:r>
              <a:rPr lang="en-US" altLang="zh-TW" dirty="0" smtClean="0"/>
              <a:t>Variable</a:t>
            </a:r>
            <a:r>
              <a:rPr lang="zh-TW" altLang="en-US" dirty="0"/>
              <a:t>，</a:t>
            </a:r>
            <a:r>
              <a:rPr lang="en-US" altLang="zh-TW" dirty="0"/>
              <a:t>scalar</a:t>
            </a:r>
            <a:r>
              <a:rPr lang="zh-TW" altLang="en-US" dirty="0"/>
              <a:t>）是指一個包含部分已知或未知數值或資訊（即一個值）之</a:t>
            </a:r>
            <a:r>
              <a:rPr lang="zh-TW" altLang="en-US" b="1" dirty="0">
                <a:solidFill>
                  <a:srgbClr val="FF0000"/>
                </a:solidFill>
              </a:rPr>
              <a:t>儲存位址</a:t>
            </a:r>
            <a:r>
              <a:rPr lang="zh-TW" altLang="en-US" dirty="0" smtClean="0"/>
              <a:t>，以及</a:t>
            </a:r>
            <a:r>
              <a:rPr lang="zh-TW" altLang="en-US" dirty="0"/>
              <a:t>相對應之</a:t>
            </a:r>
            <a:r>
              <a:rPr lang="zh-TW" altLang="en-US" b="1" dirty="0">
                <a:solidFill>
                  <a:srgbClr val="FF0000"/>
                </a:solidFill>
              </a:rPr>
              <a:t>符號名</a:t>
            </a:r>
            <a:r>
              <a:rPr lang="zh-TW" altLang="en-US" dirty="0"/>
              <a:t>稱（識別字）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白話說法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凡是你在程式</a:t>
            </a:r>
            <a:r>
              <a:rPr lang="zh-TW" altLang="en-US" dirty="0" smtClean="0"/>
              <a:t>中需要</a:t>
            </a:r>
            <a:r>
              <a:rPr lang="zh-TW" altLang="en-US" b="1" dirty="0" smtClean="0"/>
              <a:t>輸入輸出</a:t>
            </a:r>
            <a:r>
              <a:rPr lang="zh-TW" altLang="en-US" dirty="0" smtClean="0"/>
              <a:t>資料，或是運算時需要</a:t>
            </a:r>
            <a:r>
              <a:rPr lang="zh-TW" altLang="en-US" b="1" dirty="0" smtClean="0"/>
              <a:t>暫存資料</a:t>
            </a:r>
            <a:r>
              <a:rPr lang="zh-TW" altLang="en-US" dirty="0" smtClean="0"/>
              <a:t>，都需要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簡單說：變數就是幫你的程式記住一些資料的</a:t>
            </a:r>
            <a:r>
              <a:rPr lang="zh-TW" altLang="en-US" dirty="0" smtClean="0"/>
              <a:t>地方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為了程式中方便取用資料，需要幫變數取</a:t>
            </a:r>
            <a:r>
              <a:rPr lang="zh-TW" altLang="en-US" dirty="0" smtClean="0"/>
              <a:t>名字，也就是</a:t>
            </a:r>
            <a:r>
              <a:rPr lang="zh-TW" altLang="en-US" b="1" dirty="0" smtClean="0"/>
              <a:t>變數名稱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為了存放不同類型資料，變數會有不同資料格式，也就是</a:t>
            </a:r>
            <a:r>
              <a:rPr lang="zh-TW" altLang="en-US" b="1" dirty="0"/>
              <a:t>資料型態</a:t>
            </a:r>
            <a:r>
              <a:rPr lang="zh-TW" altLang="en-US" dirty="0"/>
              <a:t>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8377370" y="1275143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20</a:t>
                      </a: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7625238" y="332672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625238" y="36923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625239" y="401676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625239" y="434156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625240" y="46540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625241" y="498567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625238" y="301617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625241" y="531588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230010" y="80401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568329" y="120557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609497" y="623913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592151" y="199780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9274002" y="4009535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C00000"/>
                </a:solidFill>
              </a:rPr>
              <a:t>age</a:t>
            </a:r>
            <a:endParaRPr lang="zh-TW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92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白話版變數說明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變數是用來儲存你希望電腦記住的東西。</a:t>
            </a:r>
            <a:endParaRPr lang="en-US" altLang="zh-TW" dirty="0"/>
          </a:p>
          <a:p>
            <a:pPr lvl="1"/>
            <a:r>
              <a:rPr lang="zh-TW" altLang="en-US" b="1" dirty="0"/>
              <a:t>輸入內容</a:t>
            </a:r>
            <a:r>
              <a:rPr lang="zh-TW" altLang="en-US" dirty="0"/>
              <a:t>：數字、名字、地址、身高、體重</a:t>
            </a:r>
            <a:r>
              <a:rPr lang="en-US" altLang="zh-TW" dirty="0"/>
              <a:t>……</a:t>
            </a:r>
          </a:p>
          <a:p>
            <a:pPr lvl="1"/>
            <a:r>
              <a:rPr lang="zh-TW" altLang="en-US" b="1" dirty="0"/>
              <a:t>運算中間值或結果</a:t>
            </a:r>
            <a:r>
              <a:rPr lang="zh-TW" altLang="en-US" dirty="0"/>
              <a:t>：</a:t>
            </a:r>
            <a:r>
              <a:rPr lang="en-US" altLang="zh-TW" dirty="0"/>
              <a:t>BMI</a:t>
            </a:r>
            <a:r>
              <a:rPr lang="zh-TW" altLang="en-US" dirty="0"/>
              <a:t>、總和、平均、</a:t>
            </a:r>
            <a:r>
              <a:rPr lang="en-US" altLang="zh-TW" dirty="0"/>
              <a:t>……</a:t>
            </a:r>
          </a:p>
          <a:p>
            <a:r>
              <a:rPr lang="zh-TW" altLang="en-US" b="1" dirty="0">
                <a:solidFill>
                  <a:srgbClr val="C00000"/>
                </a:solidFill>
              </a:rPr>
              <a:t>變數有不同型態</a:t>
            </a:r>
            <a:endParaRPr lang="en-US" altLang="zh-TW" b="1" dirty="0">
              <a:solidFill>
                <a:srgbClr val="C00000"/>
              </a:solidFill>
            </a:endParaRPr>
          </a:p>
          <a:p>
            <a:pPr lvl="1"/>
            <a:r>
              <a:rPr lang="zh-TW" altLang="en-US" dirty="0"/>
              <a:t>整數、浮點數、字元、字串、布林值、</a:t>
            </a:r>
            <a:r>
              <a:rPr lang="en-US" altLang="zh-TW" dirty="0"/>
              <a:t>…..</a:t>
            </a:r>
          </a:p>
          <a:p>
            <a:r>
              <a:rPr lang="zh-TW" altLang="en-US" b="1" dirty="0">
                <a:solidFill>
                  <a:srgbClr val="C00000"/>
                </a:solidFill>
              </a:rPr>
              <a:t>變數一定有名字</a:t>
            </a:r>
            <a:r>
              <a:rPr lang="zh-TW" altLang="en-US" dirty="0"/>
              <a:t>，以利程式中使用。</a:t>
            </a:r>
            <a:endParaRPr lang="en-US" altLang="zh-TW" dirty="0"/>
          </a:p>
          <a:p>
            <a:r>
              <a:rPr lang="zh-TW" altLang="en-US" u="sng" dirty="0"/>
              <a:t>變數要宣告後才能使用</a:t>
            </a:r>
            <a:r>
              <a:rPr lang="en-US" altLang="zh-TW" dirty="0"/>
              <a:t>(</a:t>
            </a:r>
            <a:r>
              <a:rPr lang="zh-TW" altLang="en-US" dirty="0"/>
              <a:t>新一代語言不一定</a:t>
            </a:r>
            <a:r>
              <a:rPr lang="en-US" altLang="zh-TW" dirty="0"/>
              <a:t>)</a:t>
            </a:r>
          </a:p>
          <a:p>
            <a:r>
              <a:rPr lang="zh-TW" altLang="en-US" u="sng" dirty="0"/>
              <a:t>變數最好都要初始化</a:t>
            </a:r>
            <a:r>
              <a:rPr lang="en-US" altLang="zh-TW" dirty="0"/>
              <a:t>(</a:t>
            </a:r>
            <a:r>
              <a:rPr lang="zh-TW" altLang="en-US" dirty="0"/>
              <a:t>設定原始內容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變數名稱不是任意宣告！</a:t>
            </a:r>
            <a:r>
              <a:rPr lang="en-US" altLang="zh-TW" dirty="0"/>
              <a:t>(Keyword</a:t>
            </a:r>
            <a:r>
              <a:rPr lang="zh-TW" altLang="en-US" dirty="0"/>
              <a:t>不能用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變數有</a:t>
            </a:r>
            <a:r>
              <a:rPr lang="zh-TW" altLang="en-US" b="1" dirty="0"/>
              <a:t>區域變數</a:t>
            </a:r>
            <a:r>
              <a:rPr lang="zh-TW" altLang="en-US" dirty="0"/>
              <a:t>、</a:t>
            </a:r>
            <a:r>
              <a:rPr lang="zh-TW" altLang="en-US" b="1" dirty="0"/>
              <a:t>全域變數</a:t>
            </a:r>
            <a:r>
              <a:rPr lang="zh-TW" altLang="en-US" dirty="0"/>
              <a:t>、</a:t>
            </a:r>
            <a:r>
              <a:rPr lang="zh-TW" altLang="en-US" b="1" dirty="0"/>
              <a:t>類別變數</a:t>
            </a:r>
            <a:r>
              <a:rPr lang="zh-TW" altLang="en-US" dirty="0"/>
              <a:t>等分別，以後會再說明。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377370" y="1275143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20</a:t>
                      </a: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625238" y="332672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7625238" y="36923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625239" y="401676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625239" y="434156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625240" y="46540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625241" y="498567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625238" y="301617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625241" y="531588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230010" y="80401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568329" y="120557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609497" y="623913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592151" y="199780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274002" y="4009535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C00000"/>
                </a:solidFill>
              </a:rPr>
              <a:t>age</a:t>
            </a:r>
            <a:endParaRPr lang="zh-TW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91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電腦的思考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如果</a:t>
            </a:r>
            <a:r>
              <a:rPr lang="en-US" altLang="zh-TW" dirty="0" smtClean="0"/>
              <a:t>…..</a:t>
            </a:r>
            <a:r>
              <a:rPr lang="zh-TW" altLang="en-US" dirty="0" smtClean="0"/>
              <a:t>則</a:t>
            </a:r>
            <a:r>
              <a:rPr lang="en-US" altLang="zh-TW" dirty="0" smtClean="0"/>
              <a:t>…..</a:t>
            </a:r>
            <a:r>
              <a:rPr lang="zh-TW" altLang="en-US" dirty="0" smtClean="0"/>
              <a:t>否則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8" name="Picture 4" descr="IBM發表模仿人腦的晶片&lt; 科技| jgospel.net 福音站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073" y="105688"/>
            <a:ext cx="3867912" cy="506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6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如果</a:t>
            </a:r>
            <a:r>
              <a:rPr lang="en-US" altLang="zh-TW" dirty="0" smtClean="0"/>
              <a:t>…</a:t>
            </a:r>
            <a:r>
              <a:rPr lang="zh-TW" altLang="en-US" dirty="0" smtClean="0"/>
              <a:t>則</a:t>
            </a:r>
            <a:r>
              <a:rPr lang="en-US" altLang="zh-TW" dirty="0" smtClean="0"/>
              <a:t>…</a:t>
            </a:r>
            <a:r>
              <a:rPr lang="zh-TW" altLang="en-US" dirty="0" smtClean="0"/>
              <a:t>否則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85800" y="2194560"/>
            <a:ext cx="6508404" cy="4024125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流程控制是用在於希望程式依照不同條件或情況，可以執行不同的程式碼。</a:t>
            </a:r>
          </a:p>
          <a:p>
            <a:r>
              <a:rPr lang="zh-TW" altLang="en-US" sz="2000" dirty="0" smtClean="0"/>
              <a:t>程式方塊：</a:t>
            </a:r>
            <a:endParaRPr lang="zh-TW" altLang="en-US" sz="2000" dirty="0"/>
          </a:p>
          <a:p>
            <a:endParaRPr lang="zh-TW" altLang="en-US" sz="2000" dirty="0"/>
          </a:p>
          <a:p>
            <a:endParaRPr lang="zh-TW" altLang="en-US" sz="2000" dirty="0"/>
          </a:p>
          <a:p>
            <a:endParaRPr lang="zh-TW" altLang="en-US" sz="2000" dirty="0"/>
          </a:p>
          <a:p>
            <a:r>
              <a:rPr lang="zh-TW" altLang="en-US" sz="2000" dirty="0"/>
              <a:t>換成口語：</a:t>
            </a:r>
            <a:r>
              <a:rPr lang="zh-TW" altLang="en-US" sz="2000" dirty="0">
                <a:solidFill>
                  <a:srgbClr val="FF0000"/>
                </a:solidFill>
              </a:rPr>
              <a:t>如</a:t>
            </a:r>
            <a:r>
              <a:rPr lang="zh-TW" altLang="en-US" sz="2000" b="1" dirty="0">
                <a:solidFill>
                  <a:srgbClr val="FF0000"/>
                </a:solidFill>
              </a:rPr>
              <a:t>果</a:t>
            </a:r>
            <a:r>
              <a:rPr lang="zh-TW" altLang="en-US" sz="2000" dirty="0"/>
              <a:t> </a:t>
            </a:r>
            <a:r>
              <a:rPr lang="en-US" altLang="zh-TW" sz="2000" dirty="0"/>
              <a:t>(1)</a:t>
            </a:r>
            <a:r>
              <a:rPr lang="zh-TW" altLang="en-US" sz="2000" dirty="0"/>
              <a:t>條件成立 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則</a:t>
            </a:r>
            <a:r>
              <a:rPr lang="zh-TW" altLang="en-US" sz="2000" dirty="0" smtClean="0"/>
              <a:t>執行</a:t>
            </a:r>
            <a:r>
              <a:rPr lang="en-US" altLang="zh-TW" sz="2000" dirty="0"/>
              <a:t>(2) </a:t>
            </a:r>
            <a:r>
              <a:rPr lang="zh-TW" altLang="en-US" sz="2000" dirty="0"/>
              <a:t>，</a:t>
            </a:r>
            <a:r>
              <a:rPr lang="zh-TW" altLang="en-US" sz="2000" b="1" dirty="0">
                <a:solidFill>
                  <a:srgbClr val="FF0000"/>
                </a:solidFill>
              </a:rPr>
              <a:t>否則</a:t>
            </a:r>
            <a:r>
              <a:rPr lang="zh-TW" altLang="en-US" sz="2000" dirty="0"/>
              <a:t> 執行</a:t>
            </a:r>
            <a:r>
              <a:rPr lang="en-US" altLang="zh-TW" sz="2000" dirty="0"/>
              <a:t>(3)  </a:t>
            </a:r>
          </a:p>
          <a:p>
            <a:r>
              <a:rPr lang="zh-TW" altLang="en-US" sz="2000" dirty="0"/>
              <a:t>其中</a:t>
            </a:r>
            <a:r>
              <a:rPr lang="en-US" altLang="zh-TW" sz="2000" dirty="0"/>
              <a:t>(1)</a:t>
            </a:r>
            <a:r>
              <a:rPr lang="zh-TW" altLang="en-US" sz="2000" dirty="0"/>
              <a:t>是條件</a:t>
            </a:r>
            <a:r>
              <a:rPr lang="en-US" altLang="zh-TW" sz="2000" dirty="0"/>
              <a:t>(2)</a:t>
            </a:r>
            <a:r>
              <a:rPr lang="zh-TW" altLang="en-US" sz="2000" dirty="0"/>
              <a:t>與</a:t>
            </a:r>
            <a:r>
              <a:rPr lang="en-US" altLang="zh-TW" sz="2000" dirty="0"/>
              <a:t>(3)</a:t>
            </a:r>
            <a:r>
              <a:rPr lang="zh-TW" altLang="en-US" sz="2000" dirty="0"/>
              <a:t>分別是符合</a:t>
            </a:r>
            <a:r>
              <a:rPr lang="en-US" altLang="zh-TW" sz="2000" dirty="0"/>
              <a:t>(1)</a:t>
            </a:r>
            <a:r>
              <a:rPr lang="zh-TW" altLang="en-US" sz="2000" dirty="0"/>
              <a:t>的條件做的事跟不符合的時候做的事</a:t>
            </a:r>
            <a:r>
              <a:rPr lang="zh-TW" altLang="en-US" sz="2000" dirty="0" smtClean="0"/>
              <a:t>。。</a:t>
            </a:r>
            <a:endParaRPr lang="zh-TW" altLang="en-US" sz="2000" dirty="0"/>
          </a:p>
          <a:p>
            <a:endParaRPr lang="zh-TW" altLang="en-US" sz="2000" dirty="0"/>
          </a:p>
        </p:txBody>
      </p:sp>
      <p:sp>
        <p:nvSpPr>
          <p:cNvPr id="5" name="圓角矩形 4"/>
          <p:cNvSpPr/>
          <p:nvPr/>
        </p:nvSpPr>
        <p:spPr>
          <a:xfrm>
            <a:off x="8172150" y="185100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08141" y="4066090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 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15" idx="0"/>
          </p:cNvCxnSpPr>
          <p:nvPr/>
        </p:nvCxnSpPr>
        <p:spPr>
          <a:xfrm flipH="1">
            <a:off x="8742188" y="2243180"/>
            <a:ext cx="1462" cy="4842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8728640" y="5239807"/>
            <a:ext cx="1973810" cy="91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0066942" y="4066089"/>
            <a:ext cx="1271016" cy="733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5" idx="2"/>
            <a:endCxn id="6" idx="0"/>
          </p:cNvCxnSpPr>
          <p:nvPr/>
        </p:nvCxnSpPr>
        <p:spPr>
          <a:xfrm>
            <a:off x="8742188" y="3591430"/>
            <a:ext cx="1461" cy="4746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6" idx="2"/>
            <a:endCxn id="13" idx="0"/>
          </p:cNvCxnSpPr>
          <p:nvPr/>
        </p:nvCxnSpPr>
        <p:spPr>
          <a:xfrm flipH="1">
            <a:off x="8713631" y="4824848"/>
            <a:ext cx="30018" cy="13630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8142131" y="6187923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5" name="菱形 14"/>
          <p:cNvSpPr/>
          <p:nvPr/>
        </p:nvSpPr>
        <p:spPr>
          <a:xfrm>
            <a:off x="7526036" y="2727464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(a &gt;= b)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3" name="肘形接點 42"/>
          <p:cNvCxnSpPr>
            <a:stCxn id="15" idx="3"/>
            <a:endCxn id="10" idx="0"/>
          </p:cNvCxnSpPr>
          <p:nvPr/>
        </p:nvCxnSpPr>
        <p:spPr>
          <a:xfrm>
            <a:off x="9958340" y="3159447"/>
            <a:ext cx="744110" cy="9066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10" idx="2"/>
          </p:cNvCxnSpPr>
          <p:nvPr/>
        </p:nvCxnSpPr>
        <p:spPr>
          <a:xfrm>
            <a:off x="10702450" y="4800006"/>
            <a:ext cx="0" cy="448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8742188" y="3637057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9883946" y="312197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8503982" y="27274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8503982" y="401571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0473894" y="401571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5170" y1="19792" x2="25170" y2="19792"/>
                        <a14:foregroundMark x1="18367" y1="25000" x2="18367" y2="25000"/>
                        <a14:foregroundMark x1="28571" y1="19792" x2="28571" y2="197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37650" y="2946917"/>
            <a:ext cx="1178624" cy="769714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47051" y="2885082"/>
            <a:ext cx="1034956" cy="113461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3457" y1="8057" x2="23457" y2="8057"/>
                        <a14:foregroundMark x1="20988" y1="9953" x2="20988" y2="9953"/>
                        <a14:foregroundMark x1="19136" y1="11848" x2="19136" y2="118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18752" y="2908219"/>
            <a:ext cx="1119164" cy="145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5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3" grpId="0" animBg="1"/>
      <p:bldP spid="15" grpId="0" animBg="1"/>
      <p:bldP spid="54" grpId="0"/>
      <p:bldP spid="55" grpId="0"/>
      <p:bldP spid="56" grpId="0"/>
      <p:bldP spid="57" grpId="0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每個動作都要寫一次，累死人了！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讓電腦自己重複做吧！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蘭陽新聞網LanyangNews: 環保署｜公開徵求資源回收創新研發計畫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960" y="1220152"/>
            <a:ext cx="3544824" cy="354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762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迴圈是甚麼？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85799" y="2194560"/>
            <a:ext cx="6358137" cy="4024125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程式在運作的時候，時常會需要重複執行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某些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一個以上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/>
              <a:t>相同的步驟。</a:t>
            </a:r>
          </a:p>
          <a:p>
            <a:r>
              <a:rPr lang="zh-TW" altLang="en-US" sz="2000" dirty="0"/>
              <a:t>迴圈 </a:t>
            </a:r>
            <a:r>
              <a:rPr lang="en-US" altLang="zh-TW" sz="2000" dirty="0"/>
              <a:t>(loop) </a:t>
            </a:r>
            <a:r>
              <a:rPr lang="zh-TW" altLang="en-US" sz="2000" dirty="0"/>
              <a:t>的作用是讓指定的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某段敘述</a:t>
            </a:r>
            <a:r>
              <a:rPr lang="zh-TW" altLang="en-US" sz="2000" dirty="0"/>
              <a:t>在符合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特定條件</a:t>
            </a:r>
            <a:r>
              <a:rPr lang="zh-TW" altLang="en-US" sz="2000" dirty="0"/>
              <a:t>的情況下一直重覆執行</a:t>
            </a:r>
          </a:p>
          <a:p>
            <a:r>
              <a:rPr lang="zh-TW" altLang="en-US" sz="2000" dirty="0"/>
              <a:t>迴圈是程式設計中很重要的一種控制結構。我們可以利用迴圈來進行重覆性的資料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zh-TW" altLang="en-US" sz="2000" dirty="0"/>
              <a:t>、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</a:t>
            </a:r>
            <a:r>
              <a:rPr lang="zh-TW" altLang="en-US" sz="2000" dirty="0"/>
              <a:t>與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zh-TW" altLang="en-US" sz="2000" dirty="0"/>
              <a:t>。</a:t>
            </a:r>
          </a:p>
          <a:p>
            <a:r>
              <a:rPr lang="zh-TW" altLang="en-US" sz="2000" dirty="0"/>
              <a:t>常見的迴圈有</a:t>
            </a:r>
            <a:r>
              <a:rPr lang="en-US" altLang="zh-TW" sz="2000" dirty="0"/>
              <a:t>for</a:t>
            </a:r>
            <a:r>
              <a:rPr lang="zh-TW" altLang="en-US" sz="2000" dirty="0"/>
              <a:t>迴圈、</a:t>
            </a:r>
            <a:r>
              <a:rPr lang="en-US" altLang="zh-TW" sz="2000" dirty="0"/>
              <a:t>while</a:t>
            </a:r>
            <a:r>
              <a:rPr lang="zh-TW" altLang="en-US" sz="2000" dirty="0"/>
              <a:t>迴圈、</a:t>
            </a:r>
            <a:r>
              <a:rPr lang="en-US" altLang="zh-TW" sz="2000" dirty="0"/>
              <a:t>do-while</a:t>
            </a:r>
            <a:r>
              <a:rPr lang="zh-TW" altLang="en-US" sz="2000" dirty="0"/>
              <a:t>迴圈</a:t>
            </a:r>
          </a:p>
          <a:p>
            <a:r>
              <a:rPr lang="zh-TW" altLang="en-US" sz="2000" dirty="0"/>
              <a:t>右圖如果</a:t>
            </a:r>
            <a:r>
              <a:rPr lang="en-US" altLang="zh-TW" sz="2000" dirty="0"/>
              <a:t>(2)</a:t>
            </a:r>
            <a:r>
              <a:rPr lang="zh-TW" altLang="en-US" sz="2000" dirty="0"/>
              <a:t>之判斷條件成立，則回執行</a:t>
            </a:r>
            <a:r>
              <a:rPr lang="en-US" altLang="zh-TW" sz="2000" dirty="0"/>
              <a:t>(3)</a:t>
            </a:r>
            <a:r>
              <a:rPr lang="zh-TW" altLang="en-US" sz="2000" dirty="0"/>
              <a:t>之工作</a:t>
            </a:r>
            <a:r>
              <a:rPr lang="en-US" altLang="zh-TW" sz="2000" dirty="0"/>
              <a:t>A</a:t>
            </a:r>
            <a:r>
              <a:rPr lang="zh-TW" altLang="en-US" sz="2000" dirty="0"/>
              <a:t>，然後再次判斷，再次成立就再執行一次，因此可以多次執行。</a:t>
            </a:r>
          </a:p>
          <a:p>
            <a:endParaRPr lang="zh-TW" altLang="en-US" sz="2000" dirty="0"/>
          </a:p>
        </p:txBody>
      </p:sp>
      <p:sp>
        <p:nvSpPr>
          <p:cNvPr id="6" name="圓角矩形 5"/>
          <p:cNvSpPr/>
          <p:nvPr/>
        </p:nvSpPr>
        <p:spPr>
          <a:xfrm>
            <a:off x="7731837" y="1861237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67830" y="4776770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>
            <a:stCxn id="6" idx="2"/>
            <a:endCxn id="12" idx="0"/>
          </p:cNvCxnSpPr>
          <p:nvPr/>
        </p:nvCxnSpPr>
        <p:spPr>
          <a:xfrm>
            <a:off x="8303337" y="2253413"/>
            <a:ext cx="0" cy="11755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12" idx="2"/>
            <a:endCxn id="7" idx="0"/>
          </p:cNvCxnSpPr>
          <p:nvPr/>
        </p:nvCxnSpPr>
        <p:spPr>
          <a:xfrm>
            <a:off x="8303337" y="4292966"/>
            <a:ext cx="1" cy="4838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7" idx="2"/>
            <a:endCxn id="11" idx="0"/>
          </p:cNvCxnSpPr>
          <p:nvPr/>
        </p:nvCxnSpPr>
        <p:spPr>
          <a:xfrm flipH="1">
            <a:off x="8303337" y="5535528"/>
            <a:ext cx="1" cy="5707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7731837" y="610626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2" name="菱形 11"/>
          <p:cNvSpPr/>
          <p:nvPr/>
        </p:nvSpPr>
        <p:spPr>
          <a:xfrm>
            <a:off x="7087185" y="3429000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判斷條件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肘形接點 12"/>
          <p:cNvCxnSpPr>
            <a:stCxn id="19" idx="0"/>
          </p:cNvCxnSpPr>
          <p:nvPr/>
        </p:nvCxnSpPr>
        <p:spPr>
          <a:xfrm rot="16200000" flipV="1">
            <a:off x="9331839" y="1959943"/>
            <a:ext cx="553600" cy="252410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9468415" y="3491651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307351" y="432306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69804" y="231987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039594" y="341253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052479" y="470137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(4)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235184" y="3498796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12" idx="3"/>
            <a:endCxn id="19" idx="1"/>
          </p:cNvCxnSpPr>
          <p:nvPr/>
        </p:nvCxnSpPr>
        <p:spPr>
          <a:xfrm>
            <a:off x="9519489" y="3860983"/>
            <a:ext cx="715695" cy="17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0632486" y="3429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09610"/>
      </p:ext>
    </p:extLst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飛機雲</Template>
  <TotalTime>53</TotalTime>
  <Words>1369</Words>
  <Application>Microsoft Office PowerPoint</Application>
  <PresentationFormat>寬螢幕</PresentationFormat>
  <Paragraphs>199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微軟正黑體</vt:lpstr>
      <vt:lpstr>新細明體</vt:lpstr>
      <vt:lpstr>Arial</vt:lpstr>
      <vt:lpstr>Century Gothic</vt:lpstr>
      <vt:lpstr>Wingdings</vt:lpstr>
      <vt:lpstr>飛機雲</vt:lpstr>
      <vt:lpstr>程式設計基礎心法</vt:lpstr>
      <vt:lpstr>程式第一基本概念</vt:lpstr>
      <vt:lpstr>變數是甚麼？好吃嗎？</vt:lpstr>
      <vt:lpstr>變數的概念</vt:lpstr>
      <vt:lpstr>白話版變數說明</vt:lpstr>
      <vt:lpstr>電腦的思考  如果…..則…..否則…..</vt:lpstr>
      <vt:lpstr>流程控制– 如果…則…否則…</vt:lpstr>
      <vt:lpstr>每個動作都要寫一次，累死人了！  讓電腦自己重複做吧！</vt:lpstr>
      <vt:lpstr>迴圈是甚麼？</vt:lpstr>
      <vt:lpstr>App Inventor的迴圈</vt:lpstr>
      <vt:lpstr>函式是甚麼？</vt:lpstr>
      <vt:lpstr>萬變不離其宗 名字不同，道理一樣</vt:lpstr>
      <vt:lpstr>函式怎麼運作？</vt:lpstr>
      <vt:lpstr>App Inventor的Procedure</vt:lpstr>
      <vt:lpstr>物件導向程式的運作方式 ----舞台劇差可比擬</vt:lpstr>
      <vt:lpstr>物件導向初探 使用物件的三大重點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程式設計基礎心法</dc:title>
  <dc:creator>oldinmo@gmail.com</dc:creator>
  <cp:lastModifiedBy>User</cp:lastModifiedBy>
  <cp:revision>9</cp:revision>
  <dcterms:created xsi:type="dcterms:W3CDTF">2020-12-25T08:21:12Z</dcterms:created>
  <dcterms:modified xsi:type="dcterms:W3CDTF">2022-10-04T10:17:53Z</dcterms:modified>
</cp:coreProperties>
</file>