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PMingLiu" panose="02020500000000000000" pitchFamily="18" charset="-120"/>
      <p:regular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Microsoft JhengHei" panose="020B0604030504040204" pitchFamily="34" charset="-12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WgQfHmDZsKgYakvxW4/cadkme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E40D0E-54D0-4DAB-AF92-68ED6CD8DA7E}">
  <a:tblStyle styleId="{92E40D0E-54D0-4DAB-AF92-68ED6CD8DA7E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7E8"/>
          </a:solidFill>
        </a:fill>
      </a:tcStyle>
    </a:wholeTbl>
    <a:band1H>
      <a:tcTxStyle/>
      <a:tcStyle>
        <a:tcBdr/>
        <a:fill>
          <a:solidFill>
            <a:srgbClr val="F5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5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8" descr="C2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8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dt" idx="10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ftr" idx="11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sldNum" idx="12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7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>
            <a:spLocks noGrp="1"/>
          </p:cNvSpPr>
          <p:nvPr>
            <p:ph type="pic" idx="2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264C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1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全景圖片 (含標題)">
  <p:cSld name="全景圖片 (含標題)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>
            <a:spLocks noGrp="1"/>
          </p:cNvSpPr>
          <p:nvPr>
            <p:ph type="pic" idx="2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264C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1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body" idx="1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引述 (含標題)">
  <p:cSld name="引述 (含標題)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9" descr="C2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9"/>
          <p:cNvSpPr txBox="1"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body" idx="1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body" idx="2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3" name="Google Shape;93;p29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entury Gothic"/>
              <a:buNone/>
            </a:pPr>
            <a:r>
              <a:rPr lang="zh-TW" sz="8000" b="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Google Shape;94;p2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entury Gothic"/>
              <a:buNone/>
            </a:pPr>
            <a:r>
              <a:rPr lang="zh-TW" sz="8000" b="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名片">
  <p:cSld name="名片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0" descr="C2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0"/>
          <p:cNvSpPr txBox="1"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body" idx="1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dt" idx="10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ftr" idx="11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0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欄">
  <p:cSld name="3 欄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1"/>
          <p:cNvSpPr txBox="1"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2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3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4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5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31"/>
          <p:cNvSpPr txBox="1">
            <a:spLocks noGrp="1"/>
          </p:cNvSpPr>
          <p:nvPr>
            <p:ph type="body" idx="6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圖片欄">
  <p:cSld name="3 圖片欄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2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2"/>
          <p:cNvSpPr txBox="1"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32"/>
          <p:cNvSpPr>
            <a:spLocks noGrp="1"/>
          </p:cNvSpPr>
          <p:nvPr>
            <p:ph type="pic" idx="2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264C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F1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Google Shape;117;p32"/>
          <p:cNvSpPr txBox="1">
            <a:spLocks noGrp="1"/>
          </p:cNvSpPr>
          <p:nvPr>
            <p:ph type="body" idx="3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8" name="Google Shape;118;p32"/>
          <p:cNvSpPr txBox="1">
            <a:spLocks noGrp="1"/>
          </p:cNvSpPr>
          <p:nvPr>
            <p:ph type="body" idx="4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32"/>
          <p:cNvSpPr>
            <a:spLocks noGrp="1"/>
          </p:cNvSpPr>
          <p:nvPr>
            <p:ph type="pic" idx="5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264C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F1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6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body" idx="7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32"/>
          <p:cNvSpPr>
            <a:spLocks noGrp="1"/>
          </p:cNvSpPr>
          <p:nvPr>
            <p:ph type="pic" idx="8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264C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F1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Google Shape;123;p32"/>
          <p:cNvSpPr txBox="1">
            <a:spLocks noGrp="1"/>
          </p:cNvSpPr>
          <p:nvPr>
            <p:ph type="body" idx="9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32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3"/>
          <p:cNvSpPr txBox="1">
            <a:spLocks noGrp="1"/>
          </p:cNvSpPr>
          <p:nvPr>
            <p:ph type="body" idx="1"/>
          </p:nvPr>
        </p:nvSpPr>
        <p:spPr>
          <a:xfrm rot="5400000">
            <a:off x="4083937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3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3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直排標題及文字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4" descr="C2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4"/>
          <p:cNvSpPr txBox="1">
            <a:spLocks noGrp="1"/>
          </p:cNvSpPr>
          <p:nvPr>
            <p:ph type="title"/>
          </p:nvPr>
        </p:nvSpPr>
        <p:spPr>
          <a:xfrm rot="5400000">
            <a:off x="8525933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4"/>
          <p:cNvSpPr txBox="1">
            <a:spLocks noGrp="1"/>
          </p:cNvSpPr>
          <p:nvPr>
            <p:ph type="body" idx="1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34"/>
          <p:cNvSpPr txBox="1">
            <a:spLocks noGrp="1"/>
          </p:cNvSpPr>
          <p:nvPr>
            <p:ph type="dt" idx="10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4"/>
          <p:cNvSpPr txBox="1">
            <a:spLocks noGrp="1"/>
          </p:cNvSpPr>
          <p:nvPr>
            <p:ph type="ftr" idx="11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4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與說明文字">
  <p:cSld name="標題與說明文字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21" descr="C2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2" descr="C2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2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ftr" idx="11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2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body" idx="2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3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4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body" idx="1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body" idx="2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7" descr="C2-HD-TOP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264C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F1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a2od8l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ybxnvrx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371600" y="3867912"/>
            <a:ext cx="9448800" cy="1060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劉崇汎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2020年12月23日星期三</a:t>
            </a:r>
            <a:endParaRPr/>
          </a:p>
        </p:txBody>
      </p:sp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Gothic"/>
              <a:buNone/>
            </a:pPr>
            <a:r>
              <a:rPr lang="zh-TW" sz="5400"/>
              <a:t>終極密碼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0~9數字程式方塊</a:t>
            </a:r>
            <a:endParaRPr/>
          </a:p>
        </p:txBody>
      </p:sp>
      <p:sp>
        <p:nvSpPr>
          <p:cNvPr id="264" name="Google Shape;264;p10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鍵盤案下第一個數字跟後續數字的處理方式不同！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必須先宣告變數：第一字，初始化為真</a:t>
            </a:r>
            <a:endParaRPr/>
          </a:p>
        </p:txBody>
      </p:sp>
      <p:pic>
        <p:nvPicPr>
          <p:cNvPr id="265" name="Google Shape;26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5187" y="3485963"/>
            <a:ext cx="6566231" cy="2732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05187" y="2990663"/>
            <a:ext cx="390525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/>
          <p:cNvSpPr txBox="1"/>
          <p:nvPr/>
        </p:nvSpPr>
        <p:spPr>
          <a:xfrm>
            <a:off x="9438968" y="372193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不同按鈕需要更換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flipH="1" flipV="1">
            <a:off x="4562168" y="3696929"/>
            <a:ext cx="4748980" cy="2163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7570840" y="4029715"/>
            <a:ext cx="1868128" cy="2523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8622890" y="4166874"/>
            <a:ext cx="876092" cy="1154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當啟動被點選之相關程式方塊 1</a:t>
            </a:r>
            <a:endParaRPr/>
          </a:p>
        </p:txBody>
      </p:sp>
      <p:sp>
        <p:nvSpPr>
          <p:cNvPr id="272" name="Google Shape;272;p11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就是流程圖裡 粉紅色那區</a:t>
            </a:r>
            <a:endParaRPr/>
          </a:p>
        </p:txBody>
      </p:sp>
      <p:pic>
        <p:nvPicPr>
          <p:cNvPr id="273" name="Google Shape;27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6787" y="2679194"/>
            <a:ext cx="1025842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當啟動被點選之相關程式方塊 2</a:t>
            </a:r>
            <a:endParaRPr/>
          </a:p>
        </p:txBody>
      </p:sp>
      <p:sp>
        <p:nvSpPr>
          <p:cNvPr id="279" name="Google Shape;279;p12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沒猜中的兩種狀況，很類似的動作。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</p:txBody>
      </p:sp>
      <p:pic>
        <p:nvPicPr>
          <p:cNvPr id="280" name="Google Shape;28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032760"/>
            <a:ext cx="110680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當啟動被點選之相關程式方塊 2</a:t>
            </a:r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爆炸後，再按一次[</a:t>
            </a: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啟動]</a:t>
            </a:r>
            <a:r>
              <a:rPr lang="zh-TW"/>
              <a:t>(Reset)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會執行[</a:t>
            </a: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重來一次</a:t>
            </a:r>
            <a:r>
              <a:rPr lang="zh-TW"/>
              <a:t>]</a:t>
            </a:r>
            <a:endParaRPr/>
          </a:p>
        </p:txBody>
      </p:sp>
      <p:pic>
        <p:nvPicPr>
          <p:cNvPr id="287" name="Google Shape;2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1467" y="1914842"/>
            <a:ext cx="553402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幫畫面加一點動態</a:t>
            </a:r>
            <a:endParaRPr/>
          </a:p>
        </p:txBody>
      </p:sp>
      <p:sp>
        <p:nvSpPr>
          <p:cNvPr id="293" name="Google Shape;293;p14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讓鍵盤0的兩邊各一個藍圈圈轉動起來。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</p:txBody>
      </p:sp>
      <p:pic>
        <p:nvPicPr>
          <p:cNvPr id="294" name="Google Shape;29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7997" y="3016250"/>
            <a:ext cx="83915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所有變數的宣告</a:t>
            </a:r>
            <a:endParaRPr/>
          </a:p>
        </p:txBody>
      </p:sp>
      <p:sp>
        <p:nvSpPr>
          <p:cNvPr id="300" name="Google Shape;300;p15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還有初始值也設定好。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</p:txBody>
      </p:sp>
      <p:pic>
        <p:nvPicPr>
          <p:cNvPr id="301" name="Google Shape;3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1600" y="2440622"/>
            <a:ext cx="4638896" cy="320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zh-TW"/>
              <a:t>還可以加語音轉文字，唸上下限範圍。</a:t>
            </a:r>
            <a:br>
              <a:rPr lang="zh-TW"/>
            </a:br>
            <a:r>
              <a:rPr lang="zh-TW"/>
              <a:t/>
            </a:r>
            <a:br>
              <a:rPr lang="zh-TW"/>
            </a:br>
            <a:r>
              <a:rPr lang="zh-TW"/>
              <a:t>請自己加！</a:t>
            </a:r>
            <a:endParaRPr/>
          </a:p>
        </p:txBody>
      </p:sp>
      <p:sp>
        <p:nvSpPr>
          <p:cNvPr id="307" name="Google Shape;307;p16"/>
          <p:cNvSpPr txBox="1">
            <a:spLocks noGrp="1"/>
          </p:cNvSpPr>
          <p:nvPr>
            <p:ph type="body" idx="1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本章大綱</a:t>
            </a:r>
            <a:endParaRPr/>
          </a:p>
        </p:txBody>
      </p:sp>
      <p:sp>
        <p:nvSpPr>
          <p:cNvPr id="151" name="Google Shape;151;p2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終極密碼戰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1~100的數字中，隨機產生一個爆炸密碼！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每次猜完，調整範圍。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每次用語音報出新範圍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下載上課所需檔案</a:t>
            </a:r>
            <a:endParaRPr/>
          </a:p>
        </p:txBody>
      </p:sp>
      <p:sp>
        <p:nvSpPr>
          <p:cNvPr id="157" name="Google Shape;157;p3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下面兩個連結請下載：</a:t>
            </a: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投影片下載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https://tinyurl.com/ya2od8la</a:t>
            </a: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上課素材檔</a:t>
            </a:r>
            <a:r>
              <a:rPr lang="zh-TW" b="1">
                <a:solidFill>
                  <a:srgbClr val="0070C0"/>
                </a:solidFill>
              </a:rPr>
              <a:t>Xcode.zip</a:t>
            </a:r>
            <a:r>
              <a:rPr lang="zh-TW"/>
              <a:t>下載網址，下載後請解壓縮。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https://tinyurl.com/ybxnvrxs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先設計畫面</a:t>
            </a:r>
            <a:endParaRPr/>
          </a:p>
        </p:txBody>
      </p:sp>
      <p:sp>
        <p:nvSpPr>
          <p:cNvPr id="163" name="Google Shape;163;p4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新增專案：Xcode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要先想看看，你想怎麼操作？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自建數字鍵盤，不用手機內建小數字輸入。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背景？直式橫式？</a:t>
            </a: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我規劃的大致上畫面如右圖：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自建輸入的按鈕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顯示輸入的數字在中間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範圍顯示在中間的黃色字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Go跟 Reset是共用一個按鍵</a:t>
            </a: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None/>
            </a:pPr>
            <a:endParaRPr/>
          </a:p>
        </p:txBody>
      </p:sp>
      <p:pic>
        <p:nvPicPr>
          <p:cNvPr id="164" name="Google Shape;16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2616" y="2134068"/>
            <a:ext cx="4885946" cy="2255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2616" y="4465788"/>
            <a:ext cx="4885946" cy="2255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>
            <a:spLocks noGrp="1"/>
          </p:cNvSpPr>
          <p:nvPr>
            <p:ph type="body" idx="1"/>
          </p:nvPr>
        </p:nvSpPr>
        <p:spPr>
          <a:xfrm>
            <a:off x="685800" y="2057401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本次圖檔與音效檔較多，請先上傳。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數字鍵圖檔 n0.png ~ n9.png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背景檔 password_back10.jpg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音效檔 5個.mp3或.wav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其他的圖檔數個</a:t>
            </a: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圖檔先上傳可以在規劃畫面時有依據。</a:t>
            </a:r>
            <a:endParaRPr/>
          </a:p>
        </p:txBody>
      </p:sp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先上傳素材</a:t>
            </a:r>
            <a:endParaRPr/>
          </a:p>
        </p:txBody>
      </p:sp>
      <p:pic>
        <p:nvPicPr>
          <p:cNvPr id="172" name="Google Shape;17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5384" y="2057401"/>
            <a:ext cx="2619375" cy="44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24759" y="2600325"/>
            <a:ext cx="261937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6179" y="3111703"/>
            <a:ext cx="5109959" cy="2358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6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畫面布置提示 1</a:t>
            </a:r>
            <a:endParaRPr/>
          </a:p>
        </p:txBody>
      </p:sp>
      <p:sp>
        <p:nvSpPr>
          <p:cNvPr id="180" name="Google Shape;180;p6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</p:txBody>
      </p:sp>
      <p:sp>
        <p:nvSpPr>
          <p:cNvPr id="181" name="Google Shape;181;p6"/>
          <p:cNvSpPr/>
          <p:nvPr/>
        </p:nvSpPr>
        <p:spPr>
          <a:xfrm>
            <a:off x="145734" y="1935328"/>
            <a:ext cx="2545578" cy="945470"/>
          </a:xfrm>
          <a:prstGeom prst="wedgeRoundRectCallout">
            <a:avLst>
              <a:gd name="adj1" fmla="val 87451"/>
              <a:gd name="adj2" fmla="val 165059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rgbClr val="A71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[表格配置]：5列4行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按鈕：寬高都50像素</a:t>
            </a:r>
            <a:endParaRPr/>
          </a:p>
        </p:txBody>
      </p:sp>
      <p:sp>
        <p:nvSpPr>
          <p:cNvPr id="182" name="Google Shape;182;p6"/>
          <p:cNvSpPr/>
          <p:nvPr/>
        </p:nvSpPr>
        <p:spPr>
          <a:xfrm>
            <a:off x="3535307" y="5737309"/>
            <a:ext cx="3496429" cy="674165"/>
          </a:xfrm>
          <a:prstGeom prst="wedgeRoundRectCallout">
            <a:avLst>
              <a:gd name="adj1" fmla="val -41582"/>
              <a:gd name="adj2" fmla="val -134752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rgbClr val="A71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[水平配置]：左邊放[表格配置]，中間放[垂直配置]，右邊放[圖像]</a:t>
            </a:r>
            <a:endParaRPr/>
          </a:p>
        </p:txBody>
      </p:sp>
      <p:sp>
        <p:nvSpPr>
          <p:cNvPr id="183" name="Google Shape;183;p6"/>
          <p:cNvSpPr/>
          <p:nvPr/>
        </p:nvSpPr>
        <p:spPr>
          <a:xfrm>
            <a:off x="5390097" y="1945561"/>
            <a:ext cx="3453882" cy="674165"/>
          </a:xfrm>
          <a:prstGeom prst="wedgeRoundRectCallout">
            <a:avLst>
              <a:gd name="adj1" fmla="val -40437"/>
              <a:gd name="adj2" fmla="val 152294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rgbClr val="A71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[垂直配置]；寬25%，高自動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3304177" y="1935912"/>
            <a:ext cx="1853039" cy="674165"/>
          </a:xfrm>
          <a:prstGeom prst="wedgeRoundRectCallout">
            <a:avLst>
              <a:gd name="adj1" fmla="val -59265"/>
              <a:gd name="adj2" fmla="val 219808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rgbClr val="A71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偷藏兩個標籤，增加間隔用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3304177" y="1935329"/>
            <a:ext cx="1853039" cy="674165"/>
          </a:xfrm>
          <a:prstGeom prst="wedgeRoundRectCallout">
            <a:avLst>
              <a:gd name="adj1" fmla="val 25610"/>
              <a:gd name="adj2" fmla="val 211670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rgbClr val="A71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偷藏兩個[標籤]，增加間隔用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3535307" y="5734575"/>
            <a:ext cx="3496429" cy="674165"/>
          </a:xfrm>
          <a:prstGeom prst="wedgeRoundRectCallout">
            <a:avLst>
              <a:gd name="adj1" fmla="val 5230"/>
              <a:gd name="adj2" fmla="val -122545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rgbClr val="A71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[水平配置]：左邊放[表格配置]，中間放[垂直配置]，右邊放[圖像]</a:t>
            </a:r>
            <a:endParaRPr/>
          </a:p>
        </p:txBody>
      </p:sp>
      <p:sp>
        <p:nvSpPr>
          <p:cNvPr id="187" name="Google Shape;187;p6"/>
          <p:cNvSpPr/>
          <p:nvPr/>
        </p:nvSpPr>
        <p:spPr>
          <a:xfrm>
            <a:off x="3535307" y="5746655"/>
            <a:ext cx="3496429" cy="674165"/>
          </a:xfrm>
          <a:prstGeom prst="wedgeRoundRectCallout">
            <a:avLst>
              <a:gd name="adj1" fmla="val 38967"/>
              <a:gd name="adj2" fmla="val -153741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rgbClr val="A71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[水平配置]：左邊放[表格配置]，中間放[垂直配置]，右邊放[圖像]</a:t>
            </a:r>
            <a:endParaRPr/>
          </a:p>
        </p:txBody>
      </p:sp>
      <p:sp>
        <p:nvSpPr>
          <p:cNvPr id="188" name="Google Shape;188;p6"/>
          <p:cNvSpPr txBox="1"/>
          <p:nvPr/>
        </p:nvSpPr>
        <p:spPr>
          <a:xfrm>
            <a:off x="7950919" y="3339249"/>
            <a:ext cx="35702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畫面較複雜，參考下頁。</a:t>
            </a:r>
            <a:endParaRPr sz="2400" b="1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Google Shape;193;p7"/>
          <p:cNvGraphicFramePr/>
          <p:nvPr/>
        </p:nvGraphicFramePr>
        <p:xfrm>
          <a:off x="1327912" y="2649049"/>
          <a:ext cx="8959125" cy="3532300"/>
        </p:xfrm>
        <a:graphic>
          <a:graphicData uri="http://schemas.openxmlformats.org/drawingml/2006/table">
            <a:tbl>
              <a:tblPr firstRow="1" bandRow="1">
                <a:noFill/>
                <a:tableStyleId>{92E40D0E-54D0-4DAB-AF92-68ED6CD8DA7E}</a:tableStyleId>
              </a:tblPr>
              <a:tblGrid>
                <a:gridCol w="298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2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C7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C7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C7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" name="Google Shape;194;p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畫面布置提示 2</a:t>
            </a:r>
            <a:endParaRPr/>
          </a:p>
        </p:txBody>
      </p:sp>
      <p:graphicFrame>
        <p:nvGraphicFramePr>
          <p:cNvPr id="195" name="Google Shape;195;p7"/>
          <p:cNvGraphicFramePr/>
          <p:nvPr/>
        </p:nvGraphicFramePr>
        <p:xfrm>
          <a:off x="1517902" y="3026663"/>
          <a:ext cx="2624375" cy="2606000"/>
        </p:xfrm>
        <a:graphic>
          <a:graphicData uri="http://schemas.openxmlformats.org/drawingml/2006/table">
            <a:tbl>
              <a:tblPr firstRow="1" bandRow="1">
                <a:noFill/>
                <a:tableStyleId>{92E40D0E-54D0-4DAB-AF92-68ED6CD8DA7E}</a:tableStyleId>
              </a:tblPr>
              <a:tblGrid>
                <a:gridCol w="52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chemeClr val="dk1"/>
                          </a:solidFill>
                        </a:rPr>
                        <a:t>9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□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PMingLiu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□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6" name="Google Shape;196;p7"/>
          <p:cNvGraphicFramePr/>
          <p:nvPr/>
        </p:nvGraphicFramePr>
        <p:xfrm>
          <a:off x="4532884" y="2996521"/>
          <a:ext cx="2549150" cy="2849030"/>
        </p:xfrm>
        <a:graphic>
          <a:graphicData uri="http://schemas.openxmlformats.org/drawingml/2006/table">
            <a:tbl>
              <a:tblPr firstRow="1" bandRow="1">
                <a:noFill/>
                <a:tableStyleId>{92E40D0E-54D0-4DAB-AF92-68ED6CD8DA7E}</a:tableStyleId>
              </a:tblPr>
              <a:tblGrid>
                <a:gridCol w="254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7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200">
                          <a:solidFill>
                            <a:schemeClr val="accen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終極密碼</a:t>
                      </a:r>
                      <a:endParaRPr sz="3200">
                        <a:solidFill>
                          <a:schemeClr val="accen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E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800" b="1">
                          <a:solidFill>
                            <a:schemeClr val="lt1"/>
                          </a:solidFill>
                        </a:rPr>
                        <a:t>50</a:t>
                      </a:r>
                      <a:endParaRPr sz="2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BC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chemeClr val="dk1"/>
                          </a:solidFill>
                        </a:rPr>
                        <a:t>1~100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E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accent1"/>
                          </a:solidFill>
                        </a:rPr>
                        <a:t>Go</a:t>
                      </a:r>
                      <a:endParaRPr sz="180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solidFill>
                            <a:schemeClr val="accent1"/>
                          </a:solidFill>
                        </a:rPr>
                        <a:t>劉崇汎 製</a:t>
                      </a:r>
                      <a:endParaRPr sz="110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E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97" name="Google Shape;19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7204" y="3243028"/>
            <a:ext cx="2389675" cy="23896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8" name="Google Shape;198;p7"/>
          <p:cNvSpPr/>
          <p:nvPr/>
        </p:nvSpPr>
        <p:spPr>
          <a:xfrm>
            <a:off x="117141" y="1627673"/>
            <a:ext cx="2545578" cy="945470"/>
          </a:xfrm>
          <a:prstGeom prst="wedgeRoundRectCallout">
            <a:avLst>
              <a:gd name="adj1" fmla="val 33210"/>
              <a:gd name="adj2" fmla="val 104129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rgbClr val="A71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[表格配置]：5列4行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按鈕：寬高都50像素</a:t>
            </a:r>
            <a:endParaRPr/>
          </a:p>
        </p:txBody>
      </p:sp>
      <p:sp>
        <p:nvSpPr>
          <p:cNvPr id="199" name="Google Shape;199;p7"/>
          <p:cNvSpPr/>
          <p:nvPr/>
        </p:nvSpPr>
        <p:spPr>
          <a:xfrm>
            <a:off x="3585599" y="5998261"/>
            <a:ext cx="3496429" cy="674165"/>
          </a:xfrm>
          <a:prstGeom prst="wedgeRoundRectCallout">
            <a:avLst>
              <a:gd name="adj1" fmla="val -42105"/>
              <a:gd name="adj2" fmla="val -100843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rgbClr val="A71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[水平配置]：左邊放[表格配置]，中間放[垂直配置]，右邊放[圖像]</a:t>
            </a:r>
            <a:endParaRPr/>
          </a:p>
        </p:txBody>
      </p:sp>
      <p:sp>
        <p:nvSpPr>
          <p:cNvPr id="200" name="Google Shape;200;p7"/>
          <p:cNvSpPr/>
          <p:nvPr/>
        </p:nvSpPr>
        <p:spPr>
          <a:xfrm>
            <a:off x="5473959" y="1811538"/>
            <a:ext cx="3453882" cy="674165"/>
          </a:xfrm>
          <a:prstGeom prst="wedgeRoundRectCallout">
            <a:avLst>
              <a:gd name="adj1" fmla="val -33554"/>
              <a:gd name="adj2" fmla="val 118385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rgbClr val="A71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[垂直配置]；寬25%，高自動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3206568" y="1780508"/>
            <a:ext cx="1853039" cy="674165"/>
          </a:xfrm>
          <a:prstGeom prst="wedgeRoundRectCallout">
            <a:avLst>
              <a:gd name="adj1" fmla="val -119467"/>
              <a:gd name="adj2" fmla="val 249647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rgbClr val="A71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偷藏兩個標籤，增加間隔用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3215712" y="1791002"/>
            <a:ext cx="1853039" cy="674165"/>
          </a:xfrm>
          <a:prstGeom prst="wedgeRoundRectCallout">
            <a:avLst>
              <a:gd name="adj1" fmla="val -13867"/>
              <a:gd name="adj2" fmla="val 251004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rgbClr val="A71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偷藏兩個[標籤]，增加間隔用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3585599" y="5995527"/>
            <a:ext cx="3496429" cy="674165"/>
          </a:xfrm>
          <a:prstGeom prst="wedgeRoundRectCallout">
            <a:avLst>
              <a:gd name="adj1" fmla="val 12291"/>
              <a:gd name="adj2" fmla="val -73717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rgbClr val="A71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[水平配置]：左邊放[表格配置]，中間放[垂直配置]，右邊放[圖像]</a:t>
            </a:r>
            <a:endParaRPr/>
          </a:p>
        </p:txBody>
      </p:sp>
      <p:sp>
        <p:nvSpPr>
          <p:cNvPr id="204" name="Google Shape;204;p7"/>
          <p:cNvSpPr/>
          <p:nvPr/>
        </p:nvSpPr>
        <p:spPr>
          <a:xfrm>
            <a:off x="3585599" y="6007607"/>
            <a:ext cx="3496429" cy="674165"/>
          </a:xfrm>
          <a:prstGeom prst="wedgeRoundRectCallout">
            <a:avLst>
              <a:gd name="adj1" fmla="val 70088"/>
              <a:gd name="adj2" fmla="val -106269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rgbClr val="A71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[水平配置]：左邊放[表格配置]，中間放[垂直配置]，右邊放[圖像]</a:t>
            </a:r>
            <a:endParaRPr/>
          </a:p>
        </p:txBody>
      </p:sp>
      <p:sp>
        <p:nvSpPr>
          <p:cNvPr id="205" name="Google Shape;205;p7"/>
          <p:cNvSpPr/>
          <p:nvPr/>
        </p:nvSpPr>
        <p:spPr>
          <a:xfrm>
            <a:off x="2194560" y="5148072"/>
            <a:ext cx="256032" cy="265176"/>
          </a:xfrm>
          <a:prstGeom prst="ellipse">
            <a:avLst/>
          </a:prstGeom>
          <a:noFill/>
          <a:ln w="571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3206568" y="5148072"/>
            <a:ext cx="256032" cy="265176"/>
          </a:xfrm>
          <a:prstGeom prst="ellipse">
            <a:avLst/>
          </a:prstGeom>
          <a:noFill/>
          <a:ln w="571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99431" y="3236976"/>
            <a:ext cx="6524103" cy="126644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2" name="Google Shape;212;p8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加入非可視元件</a:t>
            </a:r>
            <a:endParaRPr/>
          </a:p>
        </p:txBody>
      </p:sp>
      <p:sp>
        <p:nvSpPr>
          <p:cNvPr id="213" name="Google Shape;213;p8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如右圖，需要加入幾個非可視元件。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四個音效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Char char="•"/>
            </a:pPr>
            <a:r>
              <a:rPr lang="zh-TW"/>
              <a:t>爆炸音效、鍵盤音效、笑聲、啟動聲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一個音樂撥放器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Char char="•"/>
            </a:pPr>
            <a:r>
              <a:rPr lang="zh-TW"/>
              <a:t>背景音樂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一個計時器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Char char="•"/>
            </a:pPr>
            <a:r>
              <a:rPr lang="zh-TW"/>
              <a:t>轉圈計時器</a:t>
            </a:r>
            <a:endParaRPr/>
          </a:p>
        </p:txBody>
      </p:sp>
      <p:sp>
        <p:nvSpPr>
          <p:cNvPr id="214" name="Google Shape;214;p8"/>
          <p:cNvSpPr txBox="1"/>
          <p:nvPr/>
        </p:nvSpPr>
        <p:spPr>
          <a:xfrm>
            <a:off x="4522013" y="4780892"/>
            <a:ext cx="13564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explosion2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p8"/>
          <p:cNvSpPr txBox="1"/>
          <p:nvPr/>
        </p:nvSpPr>
        <p:spPr>
          <a:xfrm>
            <a:off x="5546708" y="5127657"/>
            <a:ext cx="12666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keyboard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8"/>
          <p:cNvSpPr txBox="1"/>
          <p:nvPr/>
        </p:nvSpPr>
        <p:spPr>
          <a:xfrm>
            <a:off x="6604409" y="5390459"/>
            <a:ext cx="14430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spaceBack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7787263" y="4780572"/>
            <a:ext cx="8258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laugh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8613130" y="5057724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suspicion3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19" name="Google Shape;219;p8"/>
          <p:cNvCxnSpPr/>
          <p:nvPr/>
        </p:nvCxnSpPr>
        <p:spPr>
          <a:xfrm rot="10800000">
            <a:off x="5231445" y="4390000"/>
            <a:ext cx="0" cy="44536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0" name="Google Shape;220;p8"/>
          <p:cNvCxnSpPr/>
          <p:nvPr/>
        </p:nvCxnSpPr>
        <p:spPr>
          <a:xfrm rot="10800000">
            <a:off x="6227024" y="4387775"/>
            <a:ext cx="0" cy="69115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1" name="Google Shape;221;p8"/>
          <p:cNvCxnSpPr/>
          <p:nvPr/>
        </p:nvCxnSpPr>
        <p:spPr>
          <a:xfrm rot="10800000">
            <a:off x="7325921" y="4387775"/>
            <a:ext cx="0" cy="99579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2" name="Google Shape;222;p8"/>
          <p:cNvCxnSpPr/>
          <p:nvPr/>
        </p:nvCxnSpPr>
        <p:spPr>
          <a:xfrm rot="10800000">
            <a:off x="8200197" y="4390000"/>
            <a:ext cx="0" cy="44536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3" name="Google Shape;223;p8"/>
          <p:cNvCxnSpPr/>
          <p:nvPr/>
        </p:nvCxnSpPr>
        <p:spPr>
          <a:xfrm rot="10800000">
            <a:off x="9195776" y="4387775"/>
            <a:ext cx="0" cy="69115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4" name="Google Shape;224;p8"/>
          <p:cNvSpPr txBox="1"/>
          <p:nvPr/>
        </p:nvSpPr>
        <p:spPr>
          <a:xfrm>
            <a:off x="10117160" y="5383224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120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25" name="Google Shape;225;p8"/>
          <p:cNvCxnSpPr/>
          <p:nvPr/>
        </p:nvCxnSpPr>
        <p:spPr>
          <a:xfrm rot="10800000">
            <a:off x="10401854" y="4387774"/>
            <a:ext cx="0" cy="99579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"/>
          <p:cNvSpPr/>
          <p:nvPr/>
        </p:nvSpPr>
        <p:spPr>
          <a:xfrm>
            <a:off x="54864" y="3589105"/>
            <a:ext cx="1913382" cy="1480735"/>
          </a:xfrm>
          <a:prstGeom prst="roundRect">
            <a:avLst>
              <a:gd name="adj" fmla="val 16667"/>
            </a:avLst>
          </a:prstGeom>
          <a:solidFill>
            <a:srgbClr val="ADF9D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1986534" y="2964016"/>
            <a:ext cx="7909306" cy="3772064"/>
          </a:xfrm>
          <a:prstGeom prst="roundRect">
            <a:avLst>
              <a:gd name="adj" fmla="val 16667"/>
            </a:avLst>
          </a:prstGeom>
          <a:solidFill>
            <a:srgbClr val="E7DF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p9"/>
          <p:cNvSpPr/>
          <p:nvPr/>
        </p:nvSpPr>
        <p:spPr>
          <a:xfrm>
            <a:off x="2275840" y="2204720"/>
            <a:ext cx="1493520" cy="731517"/>
          </a:xfrm>
          <a:prstGeom prst="roundRect">
            <a:avLst>
              <a:gd name="adj" fmla="val 16667"/>
            </a:avLst>
          </a:prstGeom>
          <a:solidFill>
            <a:srgbClr val="C1E9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p9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終極密碼的大致程式流程圖</a:t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2615184" y="1330026"/>
            <a:ext cx="768096" cy="41148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開始</a:t>
            </a:r>
            <a:endParaRPr sz="14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5" name="Google Shape;235;p9"/>
          <p:cNvSpPr/>
          <p:nvPr/>
        </p:nvSpPr>
        <p:spPr>
          <a:xfrm>
            <a:off x="2505456" y="2344588"/>
            <a:ext cx="987552" cy="4480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輸入數字</a:t>
            </a:r>
            <a:endParaRPr sz="14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36" name="Google Shape;236;p9"/>
          <p:cNvCxnSpPr>
            <a:stCxn id="234" idx="4"/>
            <a:endCxn id="235" idx="0"/>
          </p:cNvCxnSpPr>
          <p:nvPr/>
        </p:nvCxnSpPr>
        <p:spPr>
          <a:xfrm>
            <a:off x="2999232" y="1741506"/>
            <a:ext cx="0" cy="603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7" name="Google Shape;237;p9"/>
          <p:cNvSpPr/>
          <p:nvPr/>
        </p:nvSpPr>
        <p:spPr>
          <a:xfrm>
            <a:off x="2505456" y="3079831"/>
            <a:ext cx="987552" cy="4480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按下啟動</a:t>
            </a:r>
            <a:endParaRPr sz="14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38" name="Google Shape;238;p9"/>
          <p:cNvCxnSpPr>
            <a:stCxn id="235" idx="2"/>
            <a:endCxn id="237" idx="0"/>
          </p:cNvCxnSpPr>
          <p:nvPr/>
        </p:nvCxnSpPr>
        <p:spPr>
          <a:xfrm>
            <a:off x="2999232" y="2792644"/>
            <a:ext cx="0" cy="287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9" name="Google Shape;239;p9"/>
          <p:cNvSpPr/>
          <p:nvPr/>
        </p:nvSpPr>
        <p:spPr>
          <a:xfrm>
            <a:off x="2103120" y="4034530"/>
            <a:ext cx="1792224" cy="839222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數字等於bomb?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0" name="Google Shape;240;p9"/>
          <p:cNvCxnSpPr>
            <a:stCxn id="237" idx="2"/>
            <a:endCxn id="239" idx="0"/>
          </p:cNvCxnSpPr>
          <p:nvPr/>
        </p:nvCxnSpPr>
        <p:spPr>
          <a:xfrm>
            <a:off x="2999232" y="3527887"/>
            <a:ext cx="0" cy="506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1" name="Google Shape;241;p9"/>
          <p:cNvSpPr/>
          <p:nvPr/>
        </p:nvSpPr>
        <p:spPr>
          <a:xfrm>
            <a:off x="2103120" y="5276416"/>
            <a:ext cx="1792224" cy="1160960"/>
          </a:xfrm>
          <a:prstGeom prst="flowChartProcess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顯示爆炸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撥放爆炸音效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震動手機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Go改顯示為Reset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2" name="Google Shape;242;p9"/>
          <p:cNvCxnSpPr>
            <a:stCxn id="239" idx="2"/>
            <a:endCxn id="241" idx="0"/>
          </p:cNvCxnSpPr>
          <p:nvPr/>
        </p:nvCxnSpPr>
        <p:spPr>
          <a:xfrm>
            <a:off x="2999232" y="4873752"/>
            <a:ext cx="0" cy="402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3" name="Google Shape;243;p9"/>
          <p:cNvSpPr/>
          <p:nvPr/>
        </p:nvSpPr>
        <p:spPr>
          <a:xfrm>
            <a:off x="198120" y="3867912"/>
            <a:ext cx="1648968" cy="1005840"/>
          </a:xfrm>
          <a:prstGeom prst="flowChartProcess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按下啟動件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做初始化遊戲</a:t>
            </a:r>
            <a:endParaRPr/>
          </a:p>
        </p:txBody>
      </p:sp>
      <p:cxnSp>
        <p:nvCxnSpPr>
          <p:cNvPr id="244" name="Google Shape;244;p9"/>
          <p:cNvCxnSpPr>
            <a:stCxn id="241" idx="1"/>
            <a:endCxn id="243" idx="2"/>
          </p:cNvCxnSpPr>
          <p:nvPr/>
        </p:nvCxnSpPr>
        <p:spPr>
          <a:xfrm rot="10800000">
            <a:off x="1022520" y="4873796"/>
            <a:ext cx="1080600" cy="9831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9"/>
          <p:cNvCxnSpPr>
            <a:stCxn id="243" idx="0"/>
          </p:cNvCxnSpPr>
          <p:nvPr/>
        </p:nvCxnSpPr>
        <p:spPr>
          <a:xfrm rot="-5400000">
            <a:off x="1105704" y="1974312"/>
            <a:ext cx="1810500" cy="19767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6" name="Google Shape;246;p9"/>
          <p:cNvSpPr txBox="1"/>
          <p:nvPr/>
        </p:nvSpPr>
        <p:spPr>
          <a:xfrm>
            <a:off x="2959511" y="4855703"/>
            <a:ext cx="6238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true</a:t>
            </a:r>
            <a:endParaRPr sz="18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Google Shape;247;p9"/>
          <p:cNvSpPr txBox="1"/>
          <p:nvPr/>
        </p:nvSpPr>
        <p:spPr>
          <a:xfrm>
            <a:off x="3895344" y="4034530"/>
            <a:ext cx="7008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false</a:t>
            </a:r>
            <a:endParaRPr sz="18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4975860" y="4016481"/>
            <a:ext cx="1792224" cy="839222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數字大於bomb?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9" name="Google Shape;249;p9"/>
          <p:cNvCxnSpPr>
            <a:endCxn id="248" idx="1"/>
          </p:cNvCxnSpPr>
          <p:nvPr/>
        </p:nvCxnSpPr>
        <p:spPr>
          <a:xfrm rot="10800000" flipH="1">
            <a:off x="3895260" y="4436092"/>
            <a:ext cx="1080600" cy="15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0" name="Google Shape;250;p9"/>
          <p:cNvSpPr/>
          <p:nvPr/>
        </p:nvSpPr>
        <p:spPr>
          <a:xfrm>
            <a:off x="4994148" y="5234835"/>
            <a:ext cx="1792224" cy="1160960"/>
          </a:xfrm>
          <a:prstGeom prst="flowChartProcess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Max改為數字+1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重新顯示範圍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撥放啟動音效</a:t>
            </a:r>
            <a:endParaRPr/>
          </a:p>
        </p:txBody>
      </p:sp>
      <p:cxnSp>
        <p:nvCxnSpPr>
          <p:cNvPr id="251" name="Google Shape;251;p9"/>
          <p:cNvCxnSpPr>
            <a:endCxn id="250" idx="0"/>
          </p:cNvCxnSpPr>
          <p:nvPr/>
        </p:nvCxnSpPr>
        <p:spPr>
          <a:xfrm>
            <a:off x="5876460" y="4855635"/>
            <a:ext cx="13800" cy="379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2" name="Google Shape;252;p9"/>
          <p:cNvCxnSpPr>
            <a:stCxn id="248" idx="3"/>
            <a:endCxn id="253" idx="1"/>
          </p:cNvCxnSpPr>
          <p:nvPr/>
        </p:nvCxnSpPr>
        <p:spPr>
          <a:xfrm rot="10800000" flipH="1">
            <a:off x="6768084" y="4427692"/>
            <a:ext cx="1103400" cy="8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3" name="Google Shape;253;p9"/>
          <p:cNvSpPr/>
          <p:nvPr/>
        </p:nvSpPr>
        <p:spPr>
          <a:xfrm>
            <a:off x="7871459" y="3871630"/>
            <a:ext cx="1792224" cy="1111850"/>
          </a:xfrm>
          <a:prstGeom prst="flowChartProcess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Min改為數字-1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重新顯示範圍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撥放啟動音效</a:t>
            </a:r>
            <a:endParaRPr/>
          </a:p>
        </p:txBody>
      </p:sp>
      <p:sp>
        <p:nvSpPr>
          <p:cNvPr id="254" name="Google Shape;254;p9"/>
          <p:cNvSpPr txBox="1"/>
          <p:nvPr/>
        </p:nvSpPr>
        <p:spPr>
          <a:xfrm>
            <a:off x="5827940" y="4837654"/>
            <a:ext cx="6238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true</a:t>
            </a:r>
            <a:endParaRPr sz="18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p9"/>
          <p:cNvSpPr txBox="1"/>
          <p:nvPr/>
        </p:nvSpPr>
        <p:spPr>
          <a:xfrm>
            <a:off x="6763773" y="4016481"/>
            <a:ext cx="7008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false</a:t>
            </a:r>
            <a:endParaRPr sz="18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56" name="Google Shape;256;p9"/>
          <p:cNvCxnSpPr/>
          <p:nvPr/>
        </p:nvCxnSpPr>
        <p:spPr>
          <a:xfrm rot="10800000">
            <a:off x="2999326" y="2057281"/>
            <a:ext cx="7283100" cy="1786500"/>
          </a:xfrm>
          <a:prstGeom prst="bentConnector3">
            <a:avLst>
              <a:gd name="adj1" fmla="val 19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7" name="Google Shape;257;p9"/>
          <p:cNvCxnSpPr>
            <a:stCxn id="253" idx="3"/>
          </p:cNvCxnSpPr>
          <p:nvPr/>
        </p:nvCxnSpPr>
        <p:spPr>
          <a:xfrm rot="10800000" flipH="1">
            <a:off x="9663683" y="3854255"/>
            <a:ext cx="618600" cy="573300"/>
          </a:xfrm>
          <a:prstGeom prst="bentConnector3">
            <a:avLst>
              <a:gd name="adj1" fmla="val 98053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8" name="Google Shape;258;p9"/>
          <p:cNvCxnSpPr>
            <a:stCxn id="250" idx="3"/>
          </p:cNvCxnSpPr>
          <p:nvPr/>
        </p:nvCxnSpPr>
        <p:spPr>
          <a:xfrm rot="10800000" flipH="1">
            <a:off x="6786372" y="3871615"/>
            <a:ext cx="3496200" cy="1943700"/>
          </a:xfrm>
          <a:prstGeom prst="bentConnector3">
            <a:avLst>
              <a:gd name="adj1" fmla="val 99582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Microsoft Office PowerPoint</Application>
  <PresentationFormat>寬螢幕</PresentationFormat>
  <Paragraphs>123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PMingLiu</vt:lpstr>
      <vt:lpstr>Century Gothic</vt:lpstr>
      <vt:lpstr>Microsoft JhengHei</vt:lpstr>
      <vt:lpstr>Arial</vt:lpstr>
      <vt:lpstr>飛機雲</vt:lpstr>
      <vt:lpstr>終極密碼</vt:lpstr>
      <vt:lpstr>本章大綱</vt:lpstr>
      <vt:lpstr>下載上課所需檔案</vt:lpstr>
      <vt:lpstr>先設計畫面</vt:lpstr>
      <vt:lpstr>先上傳素材</vt:lpstr>
      <vt:lpstr>畫面布置提示 1</vt:lpstr>
      <vt:lpstr>畫面布置提示 2</vt:lpstr>
      <vt:lpstr>加入非可視元件</vt:lpstr>
      <vt:lpstr>終極密碼的大致程式流程圖</vt:lpstr>
      <vt:lpstr>0~9數字程式方塊</vt:lpstr>
      <vt:lpstr>當啟動被點選之相關程式方塊 1</vt:lpstr>
      <vt:lpstr>當啟動被點選之相關程式方塊 2</vt:lpstr>
      <vt:lpstr>當啟動被點選之相關程式方塊 2</vt:lpstr>
      <vt:lpstr>幫畫面加一點動態</vt:lpstr>
      <vt:lpstr>所有變數的宣告</vt:lpstr>
      <vt:lpstr>還可以加語音轉文字，唸上下限範圍。  請自己加！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終極密碼</dc:title>
  <dc:creator>oldinmo@gmail.com</dc:creator>
  <cp:lastModifiedBy>User</cp:lastModifiedBy>
  <cp:revision>1</cp:revision>
  <dcterms:created xsi:type="dcterms:W3CDTF">2020-12-18T08:24:54Z</dcterms:created>
  <dcterms:modified xsi:type="dcterms:W3CDTF">2022-10-06T08:48:25Z</dcterms:modified>
</cp:coreProperties>
</file>