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75" r:id="rId8"/>
    <p:sldId id="261" r:id="rId9"/>
    <p:sldId id="262" r:id="rId10"/>
    <p:sldId id="273" r:id="rId11"/>
    <p:sldId id="276" r:id="rId12"/>
    <p:sldId id="263" r:id="rId13"/>
    <p:sldId id="264" r:id="rId14"/>
    <p:sldId id="274" r:id="rId15"/>
    <p:sldId id="267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33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3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3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541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22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727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91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087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6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749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9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8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2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6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千里之行始於足下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99575"/>
          </a:xfrm>
        </p:spPr>
        <p:txBody>
          <a:bodyPr>
            <a:normAutofit/>
          </a:bodyPr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 smtClean="0"/>
              <a:t>章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內建函式表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變數命名建議</a:t>
            </a:r>
            <a:r>
              <a:rPr lang="zh-TW" altLang="en-US" dirty="0"/>
              <a:t>避開</a:t>
            </a:r>
            <a:r>
              <a:rPr lang="zh-TW" altLang="en-US" dirty="0" smtClean="0"/>
              <a:t>這些</a:t>
            </a:r>
            <a:r>
              <a:rPr lang="zh-TW" altLang="en-US" dirty="0"/>
              <a:t>名字！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504622"/>
              </p:ext>
            </p:extLst>
          </p:nvPr>
        </p:nvGraphicFramePr>
        <p:xfrm>
          <a:off x="1252730" y="2002530"/>
          <a:ext cx="7836405" cy="4306834"/>
        </p:xfrm>
        <a:graphic>
          <a:graphicData uri="http://schemas.openxmlformats.org/drawingml/2006/table">
            <a:tbl>
              <a:tblPr/>
              <a:tblGrid>
                <a:gridCol w="1567281">
                  <a:extLst>
                    <a:ext uri="{9D8B030D-6E8A-4147-A177-3AD203B41FA5}">
                      <a16:colId xmlns:a16="http://schemas.microsoft.com/office/drawing/2014/main" val="3144803349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3696051328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225883233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05050150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588304714"/>
                    </a:ext>
                  </a:extLst>
                </a:gridCol>
              </a:tblGrid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abs()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delattr()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hash()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memoryview()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0151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all()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help()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5484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any()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next()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slice()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40425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ascii()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divmod()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object()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sorted()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4741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enumerate()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input()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staticmethod()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17113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bool()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eval()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open()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5278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breakpoint()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exec()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isinstance()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ord()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sum()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61981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bytearray()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issubclass()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pow()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super()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6404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float()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tuple()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0278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callable()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format()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len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property()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type()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54268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chr()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frozenset()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list()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range()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vars()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0285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classmethod()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locals()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repr()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zip()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5637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compile()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globals()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map()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reversed()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__import__()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49403"/>
                  </a:ext>
                </a:extLst>
              </a:tr>
              <a:tr h="36600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complex()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max()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round()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2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8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記不住這麼多不能用的名字怎麼辦！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我的小撇</a:t>
            </a:r>
            <a:r>
              <a:rPr lang="zh-TW" altLang="en-US" dirty="0" smtClean="0"/>
              <a:t>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變數名稱前加一個固定前綴</a:t>
            </a:r>
            <a:endParaRPr lang="en-US" altLang="zh-TW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/>
              <a:t>mySum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myMax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myOpen</a:t>
            </a:r>
            <a:endParaRPr lang="en-US" altLang="zh-TW" dirty="0" smtClean="0"/>
          </a:p>
          <a:p>
            <a:r>
              <a:rPr lang="zh-TW" altLang="en-US" dirty="0"/>
              <a:t>如果</a:t>
            </a:r>
            <a:r>
              <a:rPr lang="zh-TW" altLang="en-US" dirty="0" smtClean="0"/>
              <a:t>是函示內區域</a:t>
            </a:r>
            <a:r>
              <a:rPr lang="zh-TW" altLang="en-US" dirty="0"/>
              <a:t>變數</a:t>
            </a:r>
            <a:r>
              <a:rPr lang="en-US" altLang="zh-TW" dirty="0"/>
              <a:t>(</a:t>
            </a:r>
            <a:r>
              <a:rPr lang="zh-TW" altLang="en-US" dirty="0"/>
              <a:t>以後說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，加函式名當前綴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func1Max, func2Open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388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total,1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 smtClean="0"/>
              <a:t>字元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m</a:t>
            </a:r>
            <a:r>
              <a:rPr lang="en-US" altLang="zh-TW" dirty="0" smtClean="0">
                <a:solidFill>
                  <a:srgbClr val="0070C0"/>
                </a:solidFill>
              </a:rPr>
              <a:t>ax	// </a:t>
            </a:r>
            <a:r>
              <a:rPr lang="zh-TW" altLang="en-US" dirty="0" smtClean="0">
                <a:solidFill>
                  <a:srgbClr val="0070C0"/>
                </a:solidFill>
              </a:rPr>
              <a:t>內建函式名，最好不要用</a:t>
            </a:r>
            <a:endParaRPr lang="zh-TW" altLang="en-US" dirty="0">
              <a:solidFill>
                <a:srgbClr val="0070C0"/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5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基本款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b="1" u="sng" dirty="0" smtClean="0"/>
              <a:t>首先，</a:t>
            </a:r>
            <a:r>
              <a:rPr lang="en-US" altLang="zh-TW" b="1" u="sng" dirty="0" smtClean="0"/>
              <a:t>Python</a:t>
            </a:r>
            <a:r>
              <a:rPr lang="zh-TW" altLang="en-US" b="1" u="sng" dirty="0" smtClean="0"/>
              <a:t>中的變數</a:t>
            </a:r>
            <a:r>
              <a:rPr lang="zh-TW" altLang="en-US" b="1" u="sng" dirty="0" smtClean="0">
                <a:solidFill>
                  <a:schemeClr val="accent5"/>
                </a:solidFill>
              </a:rPr>
              <a:t>不需事先宣告型別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布林</a:t>
            </a:r>
            <a:r>
              <a:rPr lang="zh-TW" altLang="en-US" dirty="0"/>
              <a:t>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可能：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浮點</a:t>
            </a:r>
            <a:r>
              <a:rPr lang="zh-TW" altLang="en-US" dirty="0"/>
              <a:t>數型別 </a:t>
            </a:r>
            <a:r>
              <a:rPr lang="en-US" altLang="zh-TW" dirty="0" smtClean="0"/>
              <a:t>(float)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複數</a:t>
            </a:r>
            <a:r>
              <a:rPr lang="en-US" altLang="zh-TW" dirty="0">
                <a:sym typeface="Wingdings" panose="05000000000000000000" pitchFamily="2" charset="2"/>
              </a:rPr>
              <a:t>(Complex number)</a:t>
            </a:r>
            <a:endParaRPr lang="zh-TW" altLang="en-US" dirty="0"/>
          </a:p>
          <a:p>
            <a:r>
              <a:rPr lang="zh-TW" altLang="en-US" dirty="0"/>
              <a:t>字元</a:t>
            </a:r>
            <a:r>
              <a:rPr lang="en-US" altLang="zh-TW" dirty="0"/>
              <a:t>(</a:t>
            </a:r>
            <a:r>
              <a:rPr lang="en-US" altLang="zh-TW" dirty="0" smtClean="0"/>
              <a:t>bytes)</a:t>
            </a:r>
          </a:p>
          <a:p>
            <a:pPr lvl="1"/>
            <a:r>
              <a:rPr lang="en-US" altLang="zh-TW" dirty="0" smtClean="0"/>
              <a:t>8bits</a:t>
            </a:r>
            <a:r>
              <a:rPr lang="zh-TW" altLang="en-US" dirty="0" smtClean="0"/>
              <a:t>的二進制資料</a:t>
            </a:r>
            <a:endParaRPr lang="en-US" altLang="zh-TW" dirty="0"/>
          </a:p>
          <a:p>
            <a:r>
              <a:rPr lang="en-US" altLang="zh-TW" dirty="0" err="1" smtClean="0"/>
              <a:t>Bytearray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bytes</a:t>
            </a:r>
            <a:r>
              <a:rPr lang="zh-TW" altLang="en-US" dirty="0" smtClean="0"/>
              <a:t>的陣列。</a:t>
            </a:r>
            <a:endParaRPr lang="en-US" altLang="zh-TW" dirty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 smtClean="0"/>
              <a:t>型別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453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資料型別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進階款</a:t>
            </a:r>
            <a:r>
              <a:rPr lang="en-US" altLang="zh-TW" dirty="0" smtClean="0"/>
              <a:t>(</a:t>
            </a:r>
            <a:r>
              <a:rPr lang="zh-TW" altLang="en-US" dirty="0" smtClean="0"/>
              <a:t>容器類</a:t>
            </a:r>
            <a:r>
              <a:rPr lang="en-US" altLang="zh-TW" dirty="0" smtClean="0"/>
              <a:t>,container)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序列型態</a:t>
            </a:r>
            <a:r>
              <a:rPr lang="en-US" altLang="zh-TW" dirty="0" smtClean="0"/>
              <a:t>(sequence type)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List</a:t>
            </a:r>
            <a:r>
              <a:rPr lang="zh-TW" altLang="en-US" dirty="0" smtClean="0"/>
              <a:t>：等同其他語言的陣列，但更有彈性，用</a:t>
            </a:r>
            <a:r>
              <a:rPr lang="en-US" altLang="zh-TW" dirty="0" smtClean="0"/>
              <a:t>[]</a:t>
            </a:r>
          </a:p>
          <a:p>
            <a:pPr lvl="1"/>
            <a:r>
              <a:rPr lang="en-US" altLang="zh-TW" dirty="0" smtClean="0"/>
              <a:t>Tuple</a:t>
            </a:r>
            <a:r>
              <a:rPr lang="zh-TW" altLang="en-US" dirty="0" smtClean="0"/>
              <a:t>：固定不變的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對應型態</a:t>
            </a:r>
            <a:r>
              <a:rPr lang="en-US" altLang="zh-TW" dirty="0"/>
              <a:t>(mapping type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Dict</a:t>
            </a:r>
            <a:r>
              <a:rPr lang="zh-TW" altLang="en-US" dirty="0" smtClean="0"/>
              <a:t>：非有序，用</a:t>
            </a:r>
            <a:r>
              <a:rPr lang="en-US" altLang="zh-TW" dirty="0" err="1" smtClean="0"/>
              <a:t>key:value</a:t>
            </a:r>
            <a:r>
              <a:rPr lang="zh-TW" altLang="en-US" dirty="0" smtClean="0"/>
              <a:t>配對儲存，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唯一，用 </a:t>
            </a:r>
            <a:r>
              <a:rPr lang="en-US" altLang="zh-TW" dirty="0" smtClean="0"/>
              <a:t>{}</a:t>
            </a:r>
          </a:p>
          <a:p>
            <a:r>
              <a:rPr lang="zh-TW" altLang="en-US" dirty="0"/>
              <a:t>集合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(set type)</a:t>
            </a:r>
          </a:p>
          <a:p>
            <a:pPr lvl="1"/>
            <a:r>
              <a:rPr lang="en-US" altLang="zh-TW" dirty="0" smtClean="0"/>
              <a:t>Set</a:t>
            </a:r>
            <a:r>
              <a:rPr lang="zh-TW" altLang="en-US" dirty="0" smtClean="0"/>
              <a:t>：無序且唯一，用</a:t>
            </a:r>
            <a:r>
              <a:rPr lang="en-US" altLang="zh-TW" dirty="0" smtClean="0"/>
              <a:t>{}</a:t>
            </a:r>
          </a:p>
          <a:p>
            <a:pPr lvl="1"/>
            <a:r>
              <a:rPr lang="en-US" altLang="zh-TW" dirty="0" err="1" smtClean="0"/>
              <a:t>Frozenset</a:t>
            </a:r>
            <a:r>
              <a:rPr lang="zh-TW" altLang="en-US" dirty="0" smtClean="0"/>
              <a:t>：不變的</a:t>
            </a:r>
            <a:r>
              <a:rPr lang="en-US" altLang="zh-TW" dirty="0" smtClean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646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把右邊的結果或內容存放到左邊的變數裡面。</a:t>
            </a: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Input()</a:t>
            </a:r>
            <a:r>
              <a:rPr lang="zh-TW" altLang="en-US" dirty="0" smtClean="0"/>
              <a:t>輸入的資料型別都是字串！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需轉換為數字才能做運算！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eval</a:t>
            </a:r>
            <a:r>
              <a:rPr lang="en-US" altLang="zh-TW" dirty="0" smtClean="0"/>
              <a:t>(“”)</a:t>
            </a:r>
            <a:r>
              <a:rPr lang="zh-TW" altLang="en-US" dirty="0" smtClean="0"/>
              <a:t>可以把字串轉成數字。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0415"/>
            <a:ext cx="52578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en-US" altLang="zh-TW" b="1" dirty="0" smtClean="0">
                <a:solidFill>
                  <a:srgbClr val="0070C0"/>
                </a:solidFill>
              </a:rPr>
              <a:t>print</a:t>
            </a:r>
            <a:r>
              <a:rPr lang="zh-TW" altLang="en-US" b="1" dirty="0" smtClean="0">
                <a:solidFill>
                  <a:srgbClr val="0070C0"/>
                </a:solidFill>
              </a:rPr>
              <a:t>預設輸出後會換行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中間一半想</a:t>
            </a:r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zh-TW" altLang="en-US" dirty="0"/>
              <a:t>若是最後面不想換行</a:t>
            </a:r>
            <a:r>
              <a:rPr lang="zh-TW" altLang="en-US" dirty="0" smtClean="0"/>
              <a:t>，請在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指令中加入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(“Python is best!”</a:t>
            </a:r>
            <a:r>
              <a:rPr lang="zh-TW" altLang="en-US" dirty="0" smtClean="0"/>
              <a:t>，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5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6096000" y="2404872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床前明月光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望黑板  低頭吃便當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靜夜思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吃 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黑 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板 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霜  光  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96856" y="6488668"/>
            <a:ext cx="2176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星星排列大法</a:t>
            </a:r>
            <a:r>
              <a:rPr lang="en-US" altLang="zh-TW" dirty="0" smtClean="0"/>
              <a:t>?</a:t>
            </a:r>
            <a:r>
              <a:rPr lang="zh-TW" altLang="en-US" dirty="0" smtClean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3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8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8312"/>
            <a:ext cx="40862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，運算跟輸出會混雜再一起。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很多程式語言變數</a:t>
            </a:r>
            <a:r>
              <a:rPr lang="zh-TW" altLang="en-US" u="sng" dirty="0"/>
              <a:t>要宣告後才能</a:t>
            </a:r>
            <a:r>
              <a:rPr lang="zh-TW" altLang="en-US" u="sng" dirty="0" smtClean="0"/>
              <a:t>使用</a:t>
            </a:r>
            <a:r>
              <a:rPr lang="zh-TW" altLang="en-US" dirty="0" smtClean="0"/>
              <a:t>，</a:t>
            </a:r>
            <a:r>
              <a:rPr lang="zh-TW" altLang="en-US" b="1" dirty="0" smtClean="0">
                <a:solidFill>
                  <a:srgbClr val="FF0000"/>
                </a:solidFill>
              </a:rPr>
              <a:t>但是</a:t>
            </a:r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不用事先宣告！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</a:t>
            </a:r>
            <a:r>
              <a:rPr lang="zh-TW" altLang="en-US" dirty="0" smtClean="0"/>
              <a:t>用</a:t>
            </a:r>
            <a:r>
              <a:rPr lang="en-US" altLang="zh-TW" dirty="0" smtClean="0"/>
              <a:t>,</a:t>
            </a:r>
            <a:r>
              <a:rPr lang="zh-TW" altLang="en-US" dirty="0" smtClean="0"/>
              <a:t>內建函式名最好避開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549730" cy="3880773"/>
          </a:xfrm>
        </p:spPr>
        <p:txBody>
          <a:bodyPr/>
          <a:lstStyle/>
          <a:p>
            <a:r>
              <a:rPr lang="zh-TW" altLang="en-US" dirty="0" smtClean="0"/>
              <a:t>變數名稱必須</a:t>
            </a:r>
            <a:r>
              <a:rPr lang="zh-TW" altLang="en-US" dirty="0"/>
              <a:t>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 smtClean="0">
                <a:solidFill>
                  <a:schemeClr val="tx1"/>
                </a:solidFill>
              </a:rPr>
              <a:t>或是 </a:t>
            </a:r>
            <a:r>
              <a:rPr lang="en-US" altLang="zh-TW" b="1" dirty="0" smtClean="0">
                <a:solidFill>
                  <a:srgbClr val="FF0000"/>
                </a:solidFill>
              </a:rPr>
              <a:t>_ </a:t>
            </a:r>
            <a:r>
              <a:rPr lang="zh-TW" altLang="en-US" dirty="0" smtClean="0">
                <a:solidFill>
                  <a:schemeClr val="tx1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長度</a:t>
            </a:r>
            <a:r>
              <a:rPr lang="zh-TW" altLang="en-US" dirty="0">
                <a:solidFill>
                  <a:srgbClr val="FF0000"/>
                </a:solidFill>
              </a:rPr>
              <a:t>沒有限制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不能</a:t>
            </a:r>
            <a:r>
              <a:rPr lang="zh-TW" altLang="en-US" dirty="0"/>
              <a:t>和 </a:t>
            </a:r>
            <a:r>
              <a:rPr lang="en-US" altLang="zh-TW" dirty="0" smtClean="0"/>
              <a:t>Python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</a:t>
            </a:r>
            <a:r>
              <a:rPr lang="zh-TW" altLang="en-US" b="1" dirty="0"/>
              <a:t>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48735"/>
              </p:ext>
            </p:extLst>
          </p:nvPr>
        </p:nvGraphicFramePr>
        <p:xfrm>
          <a:off x="6300216" y="2160589"/>
          <a:ext cx="4901184" cy="3486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296">
                  <a:extLst>
                    <a:ext uri="{9D8B030D-6E8A-4147-A177-3AD203B41FA5}">
                      <a16:colId xmlns:a16="http://schemas.microsoft.com/office/drawing/2014/main" val="15228898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38610102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1760932292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2764150934"/>
                    </a:ext>
                  </a:extLst>
                </a:gridCol>
              </a:tblGrid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0385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continue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global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0289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raise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63293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return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9223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elif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41317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assert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while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844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async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except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lambda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8875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await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finally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nonlocal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yield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6059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break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89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7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1184</TotalTime>
  <Words>1251</Words>
  <Application>Microsoft Office PowerPoint</Application>
  <PresentationFormat>寬螢幕</PresentationFormat>
  <Paragraphs>245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新細明體</vt:lpstr>
      <vt:lpstr>Arial</vt:lpstr>
      <vt:lpstr>Trebuchet MS</vt:lpstr>
      <vt:lpstr>Wingdings</vt:lpstr>
      <vt:lpstr>Wingdings 3</vt:lpstr>
      <vt:lpstr>多面向</vt:lpstr>
      <vt:lpstr>千里之行始於足下</vt:lpstr>
      <vt:lpstr>Console螢幕輸出</vt:lpstr>
      <vt:lpstr>練習一 唐詩三百首，我只會一首</vt:lpstr>
      <vt:lpstr>Hello World進階</vt:lpstr>
      <vt:lpstr>練習二 跟你打招呼</vt:lpstr>
      <vt:lpstr>練習二參考解答</vt:lpstr>
      <vt:lpstr>最基本的輸入-運算-輸出架構 </vt:lpstr>
      <vt:lpstr>變數</vt:lpstr>
      <vt:lpstr>變數命名規則</vt:lpstr>
      <vt:lpstr>內建函式表 變數命名建議避開這些名字！</vt:lpstr>
      <vt:lpstr>記不住這麼多不能用的名字怎麼辦！ 我的小撇步</vt:lpstr>
      <vt:lpstr>變數命名比一比</vt:lpstr>
      <vt:lpstr>資料型別 基本款</vt:lpstr>
      <vt:lpstr>資料型別 進階款(容器類,container)</vt:lpstr>
      <vt:lpstr>等(=)的意義</vt:lpstr>
      <vt:lpstr>練習三 數字相乘</vt:lpstr>
      <vt:lpstr>練習三參考解答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43</cp:revision>
  <dcterms:created xsi:type="dcterms:W3CDTF">2020-12-26T05:03:03Z</dcterms:created>
  <dcterms:modified xsi:type="dcterms:W3CDTF">2020-12-30T02:40:04Z</dcterms:modified>
</cp:coreProperties>
</file>