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handoutMasterIdLst>
    <p:handoutMasterId r:id="rId16"/>
  </p:handoutMasterIdLst>
  <p:sldIdLst>
    <p:sldId id="287" r:id="rId2"/>
    <p:sldId id="282" r:id="rId3"/>
    <p:sldId id="288" r:id="rId4"/>
    <p:sldId id="289" r:id="rId5"/>
    <p:sldId id="290" r:id="rId6"/>
    <p:sldId id="291" r:id="rId7"/>
    <p:sldId id="285" r:id="rId8"/>
    <p:sldId id="286" r:id="rId9"/>
    <p:sldId id="281" r:id="rId10"/>
    <p:sldId id="258" r:id="rId11"/>
    <p:sldId id="280" r:id="rId12"/>
    <p:sldId id="259" r:id="rId13"/>
    <p:sldId id="260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6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4484C-C2AD-4758-A495-0303CF78BBA2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E3762-AE0A-4C24-9351-F27274808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872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43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2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0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31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66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0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94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7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3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1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7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23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522ARv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想喝杯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咖啡嗎</a:t>
            </a:r>
            <a:r>
              <a:rPr lang="en-US" altLang="zh-TW" dirty="0" smtClean="0"/>
              <a:t>?</a:t>
            </a:r>
            <a:br>
              <a:rPr lang="en-US" altLang="zh-TW" dirty="0" smtClean="0"/>
            </a:br>
            <a:r>
              <a:rPr lang="en-US" altLang="zh-TW" dirty="0" smtClean="0"/>
              <a:t>--</a:t>
            </a:r>
            <a:r>
              <a:rPr lang="zh-TW" altLang="en-US" dirty="0" smtClean="0"/>
              <a:t>簡單認識</a:t>
            </a:r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BDC7E28B-62FB-49D0-8416-0FE6FF46DA76}" type="datetime4">
              <a:rPr lang="zh-TW" altLang="en-US" smtClean="0"/>
              <a:t>111年6月29日星期三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1" y="338313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139657" y="6488668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hlinkClick r:id="rId3"/>
              </a:rPr>
              <a:t>https://reurl.cc/522ARv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1058" y="62743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52" y="419414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程式語言排行榜</a:t>
            </a:r>
            <a:endParaRPr lang="zh-TW" alt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idx="1"/>
          </p:nvPr>
        </p:nvSpPr>
        <p:spPr>
          <a:xfrm>
            <a:off x="6681216" y="2133157"/>
            <a:ext cx="4419600" cy="2219387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TW" dirty="0"/>
              <a:t>TIOBE</a:t>
            </a:r>
            <a:r>
              <a:rPr lang="zh-TW" altLang="en-US" dirty="0"/>
              <a:t>編程社區索引是編程語言受歡迎程度的指標。索引每月更新一次。評級基於全球熟練的工程師，課程和第三方供應商的數量。諸如</a:t>
            </a:r>
            <a:r>
              <a:rPr lang="en-US" altLang="zh-TW" dirty="0"/>
              <a:t>Google</a:t>
            </a:r>
            <a:r>
              <a:rPr lang="zh-TW" altLang="en-US" dirty="0"/>
              <a:t>，</a:t>
            </a:r>
            <a:r>
              <a:rPr lang="en-US" altLang="zh-TW" dirty="0"/>
              <a:t>Bing</a:t>
            </a:r>
            <a:r>
              <a:rPr lang="zh-TW" altLang="en-US" dirty="0"/>
              <a:t>，</a:t>
            </a:r>
            <a:r>
              <a:rPr lang="en-US" altLang="zh-TW" dirty="0"/>
              <a:t>Yahoo</a:t>
            </a:r>
            <a:r>
              <a:rPr lang="zh-TW" altLang="en-US" dirty="0"/>
              <a:t>！，</a:t>
            </a:r>
            <a:r>
              <a:rPr lang="en-US" altLang="zh-TW" dirty="0"/>
              <a:t>Wikipedia</a:t>
            </a:r>
            <a:r>
              <a:rPr lang="zh-TW" altLang="en-US" dirty="0"/>
              <a:t>，</a:t>
            </a:r>
            <a:r>
              <a:rPr lang="en-US" altLang="zh-TW" dirty="0"/>
              <a:t>Amazon</a:t>
            </a:r>
            <a:r>
              <a:rPr lang="zh-TW" altLang="en-US" dirty="0"/>
              <a:t>，</a:t>
            </a:r>
            <a:r>
              <a:rPr lang="en-US" altLang="zh-TW" dirty="0"/>
              <a:t>YouTube</a:t>
            </a:r>
            <a:r>
              <a:rPr lang="zh-TW" altLang="en-US" dirty="0"/>
              <a:t>和</a:t>
            </a:r>
            <a:r>
              <a:rPr lang="en-US" altLang="zh-TW" dirty="0"/>
              <a:t>Baidu</a:t>
            </a:r>
            <a:r>
              <a:rPr lang="zh-TW" altLang="en-US" dirty="0"/>
              <a:t>等流行的搜索引擎用於計算評分。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93" y="1554480"/>
            <a:ext cx="6170821" cy="4672584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131662" y="2542032"/>
            <a:ext cx="320657" cy="2468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5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06162" cy="1320800"/>
          </a:xfrm>
        </p:spPr>
        <p:txBody>
          <a:bodyPr/>
          <a:lstStyle/>
          <a:p>
            <a:r>
              <a:rPr lang="en-US" altLang="zh-TW" dirty="0" smtClean="0"/>
              <a:t>Top 10 Programming </a:t>
            </a:r>
            <a:r>
              <a:rPr lang="en-US" altLang="zh-TW" dirty="0" smtClean="0"/>
              <a:t>Language(2002~2022)</a:t>
            </a:r>
            <a:endParaRPr lang="zh-TW" altLang="en-US" dirty="0"/>
          </a:p>
        </p:txBody>
      </p:sp>
      <p:pic>
        <p:nvPicPr>
          <p:cNvPr id="1026" name="Picture 2" descr="歷年程式語言排名走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31" y="1647126"/>
            <a:ext cx="8991600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向右箭號 5"/>
          <p:cNvSpPr/>
          <p:nvPr/>
        </p:nvSpPr>
        <p:spPr>
          <a:xfrm rot="14404911">
            <a:off x="2568531" y="5912994"/>
            <a:ext cx="643812" cy="26834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9414338" y="3925699"/>
            <a:ext cx="643812" cy="26834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53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endParaRPr lang="zh-TW" altLang="en-US" dirty="0"/>
          </a:p>
        </p:txBody>
      </p:sp>
      <p:pic>
        <p:nvPicPr>
          <p:cNvPr id="3074" name="Picture 2" descr="https://uploads-ssl.webflow.com/5d3a7aed4e11720246d46f49/5e03089b66a70d47be1d979d_2020%E8%81%B7%E7%BC%BA%E6%9C%80%E5%A4%9A%E7%9A%84%E7%A8%8B%E5%BC%8F%E8%AA%9E%E8%A8%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699" y="1464785"/>
            <a:ext cx="4418420" cy="44988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s-ssl.webflow.com/5d3a7aed4e11720246d46f49/5e019a67bb25d02983285136_2020%E8%81%B7%E7%BC%BA%E6%9C%80%E5%A4%9A%E7%9A%84%E7%A8%8B%E5%BC%8F%E8%AA%9E%E8%A8%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43" y="1464785"/>
            <a:ext cx="4515804" cy="44988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957736" y="2719152"/>
            <a:ext cx="495107" cy="3345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960530" y="2317721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56231" y="109545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2019</a:t>
            </a:r>
            <a:r>
              <a:rPr lang="zh-TW" altLang="en-US" b="1" dirty="0" smtClean="0"/>
              <a:t>年資料</a:t>
            </a:r>
            <a:endParaRPr lang="zh-TW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4085645" y="6424562"/>
            <a:ext cx="5387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https://tw.alphacamp.co/blog/most-in-demand-programming-language</a:t>
            </a:r>
          </a:p>
        </p:txBody>
      </p:sp>
    </p:spTree>
    <p:extLst>
      <p:ext uri="{BB962C8B-B14F-4D97-AF65-F5344CB8AC3E}">
        <p14:creationId xmlns:p14="http://schemas.microsoft.com/office/powerpoint/2010/main" val="78430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uploads-ssl.webflow.com/60d29cc33f302e8be91cf0e2/6221deaaf2b2afa85a21bab0_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2" y="1751869"/>
            <a:ext cx="8172450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046720" y="900668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2022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814880" y="2785045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6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s://uploads-ssl.webflow.com/60d29cc33f302e8be91cf0e2/6226b69f0fc0e71064f1c5ab_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33" y="1477422"/>
            <a:ext cx="4977383" cy="46307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uploads-ssl.webflow.com/60d29cc33f302e8be91cf0e2/6226b7177a2b32ca4916080c_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555" y="1477422"/>
            <a:ext cx="4418420" cy="46307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r>
              <a:rPr lang="en-US" altLang="zh-TW" dirty="0" smtClean="0"/>
              <a:t>(</a:t>
            </a:r>
            <a:r>
              <a:rPr lang="en-US" altLang="zh-TW" dirty="0" smtClean="0"/>
              <a:t>2022)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837733" y="9006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2022</a:t>
            </a:r>
            <a:r>
              <a:rPr lang="zh-TW" altLang="en-US" b="1" dirty="0" smtClean="0"/>
              <a:t>年資料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77334" y="2016252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666232" y="3054096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9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你為什麼要學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為什麼要學程式？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大數據、人工智慧、物聯網</a:t>
            </a:r>
            <a:r>
              <a:rPr lang="zh-TW" altLang="en-US" dirty="0" smtClean="0"/>
              <a:t>等資訊科技發展</a:t>
            </a:r>
            <a:r>
              <a:rPr lang="zh-TW" altLang="en-US" dirty="0"/>
              <a:t>如日中天，如何和電腦對話逐漸成為現代人必備</a:t>
            </a:r>
            <a:r>
              <a:rPr lang="zh-TW" altLang="en-US" dirty="0" smtClean="0"/>
              <a:t>的技能</a:t>
            </a:r>
            <a:r>
              <a:rPr lang="zh-TW" altLang="en-US" dirty="0"/>
              <a:t>之一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108</a:t>
            </a:r>
            <a:r>
              <a:rPr lang="zh-TW" altLang="en-US" dirty="0"/>
              <a:t>課綱首度將程式語言納入</a:t>
            </a:r>
            <a:r>
              <a:rPr lang="zh-TW" altLang="en-US" b="1" dirty="0"/>
              <a:t>中學</a:t>
            </a:r>
            <a:r>
              <a:rPr lang="zh-TW" altLang="en-US" dirty="0" smtClean="0"/>
              <a:t>課程。</a:t>
            </a:r>
            <a:endParaRPr lang="en-US" altLang="zh-TW" dirty="0" smtClean="0"/>
          </a:p>
          <a:p>
            <a:pPr lvl="1"/>
            <a:r>
              <a:rPr lang="zh-TW" altLang="en-US" dirty="0"/>
              <a:t>推動</a:t>
            </a:r>
            <a:r>
              <a:rPr lang="en-US" altLang="zh-TW" dirty="0"/>
              <a:t>STEM</a:t>
            </a:r>
            <a:r>
              <a:rPr lang="zh-TW" altLang="en-US" dirty="0" smtClean="0"/>
              <a:t>教育：</a:t>
            </a:r>
            <a:endParaRPr lang="en-US" altLang="zh-TW" dirty="0" smtClean="0"/>
          </a:p>
          <a:p>
            <a:pPr lvl="2"/>
            <a:r>
              <a:rPr lang="zh-TW" altLang="en-US" b="1" dirty="0" smtClean="0"/>
              <a:t>科學</a:t>
            </a:r>
            <a:r>
              <a:rPr lang="en-US" altLang="zh-TW" b="1" dirty="0"/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S</a:t>
            </a:r>
            <a:r>
              <a:rPr lang="en-US" altLang="zh-TW" b="1" dirty="0" err="1"/>
              <a:t>ience</a:t>
            </a:r>
            <a:r>
              <a:rPr lang="en-US" altLang="zh-TW" b="1" dirty="0"/>
              <a:t>)</a:t>
            </a:r>
            <a:r>
              <a:rPr lang="zh-TW" altLang="en-US" b="1" dirty="0"/>
              <a:t>、科技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T</a:t>
            </a:r>
            <a:r>
              <a:rPr lang="en-US" altLang="zh-TW" b="1" dirty="0"/>
              <a:t>echnology)</a:t>
            </a:r>
            <a:r>
              <a:rPr lang="zh-TW" altLang="en-US" b="1" dirty="0"/>
              <a:t>、工程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E</a:t>
            </a:r>
            <a:r>
              <a:rPr lang="en-US" altLang="zh-TW" b="1" dirty="0"/>
              <a:t>ngineering)</a:t>
            </a:r>
            <a:r>
              <a:rPr lang="zh-TW" altLang="en-US" b="1" dirty="0"/>
              <a:t>以及數學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M</a:t>
            </a:r>
            <a:r>
              <a:rPr lang="en-US" altLang="zh-TW" b="1" dirty="0"/>
              <a:t>ath)</a:t>
            </a:r>
            <a:endParaRPr lang="en-US" altLang="zh-TW" dirty="0" smtClean="0"/>
          </a:p>
          <a:p>
            <a:r>
              <a:rPr lang="zh-TW" altLang="en-US" dirty="0" smtClean="0"/>
              <a:t>高中升大學推動</a:t>
            </a:r>
            <a:r>
              <a:rPr lang="en-US" altLang="zh-TW" dirty="0" smtClean="0"/>
              <a:t>APCS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/>
              <a:t>dvanced </a:t>
            </a: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lacement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omputer </a:t>
            </a:r>
            <a:r>
              <a:rPr lang="en-US" altLang="zh-TW" dirty="0" smtClean="0">
                <a:solidFill>
                  <a:srgbClr val="FF0000"/>
                </a:solidFill>
              </a:rPr>
              <a:t>S</a:t>
            </a:r>
            <a:r>
              <a:rPr lang="en-US" altLang="zh-TW" dirty="0" smtClean="0"/>
              <a:t>cience</a:t>
            </a:r>
          </a:p>
          <a:p>
            <a:pPr lvl="1"/>
            <a:r>
              <a:rPr lang="zh-TW" altLang="en-US" dirty="0"/>
              <a:t>大學</a:t>
            </a:r>
            <a:r>
              <a:rPr lang="zh-TW" altLang="en-US" dirty="0" smtClean="0"/>
              <a:t>程式設計</a:t>
            </a:r>
            <a:r>
              <a:rPr lang="zh-TW" altLang="en-US" dirty="0"/>
              <a:t>先修</a:t>
            </a:r>
            <a:r>
              <a:rPr lang="zh-TW" altLang="en-US" dirty="0" smtClean="0"/>
              <a:t>檢測</a:t>
            </a:r>
            <a:endParaRPr lang="en-US" altLang="zh-TW" dirty="0" smtClean="0"/>
          </a:p>
          <a:p>
            <a:r>
              <a:rPr lang="zh-TW" altLang="en-US" sz="3200" b="1" dirty="0" smtClean="0">
                <a:solidFill>
                  <a:srgbClr val="FF0000"/>
                </a:solidFill>
              </a:rPr>
              <a:t>再不學程式，你就落伍了！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可是，混得不好是這樣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001" y="1976105"/>
            <a:ext cx="1971675" cy="23241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51" y="1976105"/>
            <a:ext cx="3533775" cy="2009775"/>
          </a:xfrm>
          <a:prstGeom prst="rect">
            <a:avLst/>
          </a:prstGeom>
        </p:spPr>
      </p:pic>
      <p:pic>
        <p:nvPicPr>
          <p:cNvPr id="1034" name="Picture 10" descr="108个程序员的笑话_雪梅零落-CSDN博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50" y="4242725"/>
            <a:ext cx="46577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30685" y="3491970"/>
            <a:ext cx="9879628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rgbClr val="FF0000"/>
                </a:solidFill>
                <a:effectLst/>
              </a:rPr>
              <a:t>還好，這已經是很多年前的事！</a:t>
            </a:r>
            <a:endParaRPr lang="zh-TW" altLang="en-US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94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不過，混得好的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美國聯邦巡迴區上訴法院判決，</a:t>
            </a:r>
            <a:r>
              <a:rPr lang="en-US" altLang="zh-TW" dirty="0"/>
              <a:t>Google </a:t>
            </a:r>
            <a:r>
              <a:rPr lang="zh-TW" altLang="en-US" dirty="0"/>
              <a:t>的 </a:t>
            </a:r>
            <a:r>
              <a:rPr lang="en-US" altLang="zh-TW" dirty="0"/>
              <a:t>Android </a:t>
            </a:r>
            <a:r>
              <a:rPr lang="zh-TW" altLang="en-US" dirty="0"/>
              <a:t>作業系統未經許可使用使用 </a:t>
            </a:r>
            <a:r>
              <a:rPr lang="en-US" altLang="zh-TW" dirty="0"/>
              <a:t>Java API</a:t>
            </a:r>
            <a:r>
              <a:rPr lang="zh-TW" altLang="en-US" dirty="0"/>
              <a:t>，侵害了甲骨文的版權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求</a:t>
            </a:r>
            <a:r>
              <a:rPr lang="zh-TW" altLang="en-US" dirty="0"/>
              <a:t>償</a:t>
            </a:r>
            <a:r>
              <a:rPr lang="zh-TW" altLang="en-US" dirty="0" smtClean="0"/>
              <a:t>金額</a:t>
            </a:r>
            <a:r>
              <a:rPr lang="zh-TW" altLang="en-US" dirty="0"/>
              <a:t>高達 </a:t>
            </a:r>
            <a:r>
              <a:rPr lang="en-US" altLang="zh-TW" sz="4000" b="1" dirty="0">
                <a:solidFill>
                  <a:schemeClr val="accent5"/>
                </a:solidFill>
              </a:rPr>
              <a:t>93 </a:t>
            </a:r>
            <a:r>
              <a:rPr lang="zh-TW" altLang="en-US" sz="4000" b="1" dirty="0">
                <a:solidFill>
                  <a:schemeClr val="accent5"/>
                </a:solidFill>
              </a:rPr>
              <a:t>億美元 </a:t>
            </a:r>
            <a:r>
              <a:rPr lang="zh-TW" altLang="en-US" sz="4000" b="1" dirty="0" smtClean="0">
                <a:solidFill>
                  <a:schemeClr val="accent5"/>
                </a:solidFill>
              </a:rPr>
              <a:t>。</a:t>
            </a:r>
            <a:endParaRPr lang="en-US" altLang="zh-TW" sz="4000" b="1" dirty="0" smtClean="0">
              <a:solidFill>
                <a:schemeClr val="accent5"/>
              </a:solidFill>
            </a:endParaRPr>
          </a:p>
          <a:p>
            <a:r>
              <a:rPr lang="zh-TW" altLang="en-US" sz="3600" b="1" dirty="0">
                <a:solidFill>
                  <a:schemeClr val="accent5"/>
                </a:solidFill>
              </a:rPr>
              <a:t>只</a:t>
            </a:r>
            <a:r>
              <a:rPr lang="zh-TW" altLang="en-US" sz="3600" b="1" dirty="0" smtClean="0">
                <a:solidFill>
                  <a:schemeClr val="accent5"/>
                </a:solidFill>
              </a:rPr>
              <a:t>為了</a:t>
            </a:r>
            <a:r>
              <a:rPr lang="en-US" altLang="zh-TW" sz="3600" b="1" dirty="0" smtClean="0">
                <a:solidFill>
                  <a:schemeClr val="accent5"/>
                </a:solidFill>
              </a:rPr>
              <a:t>9</a:t>
            </a:r>
            <a:r>
              <a:rPr lang="zh-TW" altLang="en-US" sz="3600" b="1" dirty="0" smtClean="0">
                <a:solidFill>
                  <a:schemeClr val="accent5"/>
                </a:solidFill>
              </a:rPr>
              <a:t>行程式碼！</a:t>
            </a:r>
            <a:endParaRPr lang="zh-TW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36215"/>
            <a:ext cx="3922581" cy="390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程式語言百百種</a:t>
            </a:r>
            <a:r>
              <a:rPr lang="en-US" altLang="zh-TW" dirty="0" smtClean="0"/>
              <a:t>……….</a:t>
            </a:r>
            <a:endParaRPr lang="zh-TW" altLang="en-US" dirty="0"/>
          </a:p>
        </p:txBody>
      </p:sp>
      <p:pic>
        <p:nvPicPr>
          <p:cNvPr id="4098" name="Picture 2" descr="Word cloud programming languages or IT related — Stock Photo © Mattz90  #43853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30" y="1383916"/>
            <a:ext cx="8435476" cy="509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是什麼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3" y="1724629"/>
            <a:ext cx="9161147" cy="4316734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Java </a:t>
            </a:r>
            <a:r>
              <a:rPr lang="zh-TW" altLang="en-US" sz="2000" dirty="0"/>
              <a:t>是一種廣泛使用的電腦程式設計語言，擁有</a:t>
            </a:r>
            <a:r>
              <a:rPr lang="zh-TW" altLang="en-US" sz="2000" b="1" dirty="0">
                <a:solidFill>
                  <a:srgbClr val="FF0000"/>
                </a:solidFill>
              </a:rPr>
              <a:t>跨平台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</a:rPr>
              <a:t>物件導向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</a:rPr>
              <a:t>泛型程式設計</a:t>
            </a:r>
            <a:r>
              <a:rPr lang="zh-TW" altLang="en-US" sz="2000" dirty="0"/>
              <a:t>的特性，廣泛應用於企業級</a:t>
            </a:r>
            <a:r>
              <a:rPr lang="en-US" altLang="zh-TW" sz="2000" b="1" dirty="0"/>
              <a:t>Web</a:t>
            </a:r>
            <a:r>
              <a:rPr lang="zh-TW" altLang="en-US" sz="2000" b="1" dirty="0"/>
              <a:t>應用開發</a:t>
            </a:r>
            <a:r>
              <a:rPr lang="zh-TW" altLang="en-US" sz="2000" dirty="0"/>
              <a:t>和</a:t>
            </a:r>
            <a:r>
              <a:rPr lang="zh-TW" altLang="en-US" sz="2000" b="1" dirty="0"/>
              <a:t>行動應用開發</a:t>
            </a:r>
            <a:r>
              <a:rPr lang="zh-TW" altLang="en-US" sz="2000" dirty="0"/>
              <a:t>。</a:t>
            </a:r>
          </a:p>
          <a:p>
            <a:r>
              <a:rPr lang="en-US" altLang="zh-TW" sz="2000" b="1" dirty="0" smtClean="0"/>
              <a:t>Java</a:t>
            </a:r>
            <a:r>
              <a:rPr lang="en-US" altLang="zh-TW" sz="2000" dirty="0" smtClean="0"/>
              <a:t> </a:t>
            </a:r>
            <a:r>
              <a:rPr lang="zh-TW" altLang="en-US" sz="2000" dirty="0"/>
              <a:t>是 </a:t>
            </a:r>
            <a:r>
              <a:rPr lang="en-US" altLang="zh-TW" sz="2000" dirty="0"/>
              <a:t>Sun Microsystems </a:t>
            </a:r>
            <a:r>
              <a:rPr lang="zh-TW" altLang="en-US" sz="2000" dirty="0"/>
              <a:t>於 </a:t>
            </a:r>
            <a:r>
              <a:rPr lang="en-US" altLang="zh-TW" sz="2000" dirty="0"/>
              <a:t>1995 </a:t>
            </a:r>
            <a:r>
              <a:rPr lang="zh-TW" altLang="en-US" sz="2000" dirty="0"/>
              <a:t>年率先發表的程式設計語言與運算平台。</a:t>
            </a:r>
          </a:p>
          <a:p>
            <a:r>
              <a:rPr lang="zh-TW" altLang="en-US" sz="2000" dirty="0" smtClean="0"/>
              <a:t>許多</a:t>
            </a:r>
            <a:r>
              <a:rPr lang="zh-TW" altLang="en-US" sz="2000" dirty="0"/>
              <a:t>應用程式和網站均需要安裝 </a:t>
            </a:r>
            <a:r>
              <a:rPr lang="en-US" altLang="zh-TW" sz="2000" dirty="0"/>
              <a:t>Java </a:t>
            </a:r>
            <a:r>
              <a:rPr lang="zh-TW" altLang="en-US" sz="2000" dirty="0"/>
              <a:t>才能夠執行，且數量日漸增長，既</a:t>
            </a:r>
            <a:r>
              <a:rPr lang="zh-TW" altLang="en-US" sz="2000" b="1" dirty="0">
                <a:solidFill>
                  <a:srgbClr val="FF0000"/>
                </a:solidFill>
              </a:rPr>
              <a:t>快速、安全又可靠</a:t>
            </a:r>
            <a:r>
              <a:rPr lang="zh-TW" altLang="en-US" sz="2000" dirty="0"/>
              <a:t>。</a:t>
            </a:r>
          </a:p>
          <a:p>
            <a:r>
              <a:rPr lang="zh-TW" altLang="en-US" sz="2000" dirty="0" smtClean="0"/>
              <a:t>從</a:t>
            </a:r>
            <a:r>
              <a:rPr lang="zh-TW" altLang="en-US" sz="2000" dirty="0"/>
              <a:t>膝上型電腦到資料中心、從遊戲機到科學用超級電腦、從行動電話到網際網路，</a:t>
            </a:r>
            <a:r>
              <a:rPr lang="en-US" altLang="zh-TW" sz="2000" b="1" dirty="0"/>
              <a:t>Java</a:t>
            </a:r>
            <a:r>
              <a:rPr lang="en-US" altLang="zh-TW" sz="2000" dirty="0"/>
              <a:t> </a:t>
            </a:r>
            <a:r>
              <a:rPr lang="zh-TW" altLang="en-US" sz="2000" dirty="0"/>
              <a:t>均無所不在！</a:t>
            </a:r>
          </a:p>
          <a:p>
            <a:r>
              <a:rPr lang="en-US" altLang="zh-TW" sz="2000" b="1" dirty="0" smtClean="0"/>
              <a:t>Java</a:t>
            </a:r>
            <a:r>
              <a:rPr lang="en-US" altLang="zh-TW" sz="2000" dirty="0" smtClean="0"/>
              <a:t> </a:t>
            </a:r>
            <a:r>
              <a:rPr lang="zh-TW" altLang="en-US" sz="2000" dirty="0"/>
              <a:t>跟 </a:t>
            </a:r>
            <a:r>
              <a:rPr lang="en-US" altLang="zh-TW" sz="2000" dirty="0"/>
              <a:t>C++ </a:t>
            </a:r>
            <a:r>
              <a:rPr lang="zh-TW" altLang="en-US" sz="2000" dirty="0"/>
              <a:t>非常像，繼承了 </a:t>
            </a:r>
            <a:r>
              <a:rPr lang="en-US" altLang="zh-TW" sz="2000" dirty="0"/>
              <a:t>C++ </a:t>
            </a:r>
            <a:r>
              <a:rPr lang="zh-TW" altLang="en-US" sz="2000" dirty="0"/>
              <a:t>語言物件導向技術的核心，捨棄了容易引起錯誤的指標，以 </a:t>
            </a:r>
            <a:r>
              <a:rPr lang="en-US" altLang="zh-TW" sz="2000" dirty="0"/>
              <a:t>reference </a:t>
            </a:r>
            <a:r>
              <a:rPr lang="zh-TW" altLang="en-US" sz="2000" dirty="0"/>
              <a:t>取代。</a:t>
            </a:r>
          </a:p>
          <a:p>
            <a:r>
              <a:rPr lang="zh-TW" altLang="en-US" sz="2000" dirty="0" smtClean="0"/>
              <a:t>簡單</a:t>
            </a:r>
            <a:r>
              <a:rPr lang="zh-TW" altLang="en-US" sz="2000" dirty="0"/>
              <a:t>來說，</a:t>
            </a:r>
            <a:r>
              <a:rPr lang="en-US" altLang="zh-TW" sz="2000" dirty="0"/>
              <a:t>Java </a:t>
            </a:r>
            <a:r>
              <a:rPr lang="zh-TW" altLang="en-US" sz="2000" dirty="0"/>
              <a:t>是非常受歡迎的程式語言，可以運用在各種領域，支援性非常強大！</a:t>
            </a:r>
          </a:p>
        </p:txBody>
      </p:sp>
      <p:sp>
        <p:nvSpPr>
          <p:cNvPr id="6" name="矩形 5"/>
          <p:cNvSpPr/>
          <p:nvPr/>
        </p:nvSpPr>
        <p:spPr>
          <a:xfrm>
            <a:off x="787767" y="6086885"/>
            <a:ext cx="5060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https://www.johntool.com/java-for-beginner/</a:t>
            </a:r>
          </a:p>
        </p:txBody>
      </p:sp>
    </p:spTree>
    <p:extLst>
      <p:ext uri="{BB962C8B-B14F-4D97-AF65-F5344CB8AC3E}">
        <p14:creationId xmlns:p14="http://schemas.microsoft.com/office/powerpoint/2010/main" val="31791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的應用領域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24096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000" dirty="0"/>
              <a:t>開發</a:t>
            </a:r>
            <a:r>
              <a:rPr lang="en-US" altLang="zh-TW" sz="2000" dirty="0"/>
              <a:t>Android </a:t>
            </a:r>
            <a:r>
              <a:rPr lang="en-US" altLang="zh-TW" sz="2000" dirty="0" smtClean="0"/>
              <a:t>APP</a:t>
            </a:r>
          </a:p>
          <a:p>
            <a:pPr lvl="1"/>
            <a:r>
              <a:rPr lang="zh-TW" altLang="en-US" dirty="0"/>
              <a:t>常見的 </a:t>
            </a:r>
            <a:r>
              <a:rPr lang="en-US" altLang="zh-TW" dirty="0"/>
              <a:t>Android APP </a:t>
            </a:r>
            <a:r>
              <a:rPr lang="zh-TW" altLang="en-US" dirty="0"/>
              <a:t>主要是由兩種 </a:t>
            </a:r>
            <a:r>
              <a:rPr lang="en-US" altLang="zh-TW" dirty="0"/>
              <a:t>Java </a:t>
            </a:r>
            <a:r>
              <a:rPr lang="zh-TW" altLang="en-US" dirty="0"/>
              <a:t>或是 </a:t>
            </a:r>
            <a:r>
              <a:rPr lang="en-US" altLang="zh-TW" dirty="0" err="1"/>
              <a:t>Kotlin</a:t>
            </a:r>
            <a:r>
              <a:rPr lang="en-US" altLang="zh-TW" dirty="0"/>
              <a:t> </a:t>
            </a:r>
            <a:r>
              <a:rPr lang="zh-TW" altLang="en-US" dirty="0"/>
              <a:t>撰寫而成</a:t>
            </a:r>
            <a:endParaRPr lang="en-US" altLang="zh-TW" sz="1800" dirty="0"/>
          </a:p>
          <a:p>
            <a:r>
              <a:rPr lang="zh-TW" altLang="en-US" sz="2000" dirty="0"/>
              <a:t>架設</a:t>
            </a:r>
            <a:r>
              <a:rPr lang="zh-TW" altLang="en-US" sz="2000" dirty="0" smtClean="0"/>
              <a:t>網站</a:t>
            </a:r>
            <a:endParaRPr lang="en-US" altLang="zh-TW" sz="2000" dirty="0" smtClean="0"/>
          </a:p>
          <a:p>
            <a:pPr lvl="1"/>
            <a:r>
              <a:rPr lang="zh-TW" altLang="en-US" dirty="0"/>
              <a:t>在電子商務和網站開發上有著廣泛的運用。</a:t>
            </a:r>
            <a:endParaRPr lang="zh-TW" altLang="en-US" sz="1800" dirty="0"/>
          </a:p>
          <a:p>
            <a:r>
              <a:rPr lang="zh-TW" altLang="en-US" sz="2000" dirty="0"/>
              <a:t>物聯網</a:t>
            </a:r>
            <a:r>
              <a:rPr lang="zh-TW" altLang="en-US" sz="2000" dirty="0" smtClean="0"/>
              <a:t>應用程式</a:t>
            </a:r>
            <a:endParaRPr lang="en-US" altLang="zh-TW" sz="2000" dirty="0" smtClean="0"/>
          </a:p>
          <a:p>
            <a:pPr lvl="1"/>
            <a:r>
              <a:rPr lang="zh-TW" altLang="en-US" dirty="0"/>
              <a:t>對於物聯網開發來說，主要的程式語言是 </a:t>
            </a:r>
            <a:r>
              <a:rPr lang="en-US" altLang="zh-TW" dirty="0"/>
              <a:t>Java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C ++</a:t>
            </a:r>
            <a:r>
              <a:rPr lang="zh-TW" altLang="en-US" dirty="0"/>
              <a:t>、</a:t>
            </a:r>
            <a:r>
              <a:rPr lang="en-US" altLang="zh-TW" dirty="0"/>
              <a:t>Python </a:t>
            </a:r>
            <a:r>
              <a:rPr lang="zh-TW" altLang="en-US" dirty="0"/>
              <a:t>等等。</a:t>
            </a:r>
            <a:endParaRPr lang="zh-TW" altLang="en-US" sz="1800" dirty="0"/>
          </a:p>
          <a:p>
            <a:r>
              <a:rPr lang="zh-TW" altLang="en-US" sz="2000" dirty="0"/>
              <a:t>大數據</a:t>
            </a:r>
            <a:r>
              <a:rPr lang="zh-TW" altLang="en-US" sz="2000" dirty="0" smtClean="0"/>
              <a:t>分析</a:t>
            </a:r>
            <a:endParaRPr lang="en-US" altLang="zh-TW" sz="2000" dirty="0" smtClean="0"/>
          </a:p>
          <a:p>
            <a:pPr lvl="1"/>
            <a:r>
              <a:rPr lang="zh-TW" altLang="en-US" dirty="0"/>
              <a:t>知名處理大數據的軟體平台 </a:t>
            </a:r>
            <a:r>
              <a:rPr lang="en-US" altLang="zh-TW" dirty="0">
                <a:hlinkClick r:id="rId2"/>
              </a:rPr>
              <a:t>Hadoop</a:t>
            </a:r>
            <a:r>
              <a:rPr lang="zh-TW" altLang="en-US" dirty="0"/>
              <a:t> 就是以 </a:t>
            </a:r>
            <a:r>
              <a:rPr lang="en-US" altLang="zh-TW" dirty="0"/>
              <a:t>Java</a:t>
            </a:r>
            <a:r>
              <a:rPr lang="zh-TW" altLang="en-US" dirty="0"/>
              <a:t>為 框架來進行撰寫的</a:t>
            </a:r>
            <a:endParaRPr lang="zh-TW" altLang="en-US" sz="1800" dirty="0"/>
          </a:p>
          <a:p>
            <a:r>
              <a:rPr lang="zh-TW" altLang="en-US" sz="2000" dirty="0"/>
              <a:t>金融業的帳務</a:t>
            </a:r>
            <a:r>
              <a:rPr lang="zh-TW" altLang="en-US" sz="2000" dirty="0" smtClean="0"/>
              <a:t>處理</a:t>
            </a:r>
            <a:endParaRPr lang="en-US" altLang="zh-TW" sz="2000" dirty="0" smtClean="0"/>
          </a:p>
          <a:p>
            <a:pPr lvl="1"/>
            <a:r>
              <a:rPr lang="zh-TW" altLang="en-US" dirty="0"/>
              <a:t>許多金融業的應用都是由 </a:t>
            </a:r>
            <a:r>
              <a:rPr lang="en-US" altLang="zh-TW" dirty="0"/>
              <a:t>Java </a:t>
            </a:r>
            <a:r>
              <a:rPr lang="zh-TW" altLang="en-US" dirty="0"/>
              <a:t>撰寫而成，像是高盛投資公司、花旗集團，和一些其他銀行都用 </a:t>
            </a:r>
            <a:r>
              <a:rPr lang="en-US" altLang="zh-TW" dirty="0"/>
              <a:t>Java </a:t>
            </a:r>
            <a:r>
              <a:rPr lang="zh-TW" altLang="en-US" dirty="0"/>
              <a:t>撰寫前台和後台的電子交易系統，結算、信息確認系統，數據處理項目等等。</a:t>
            </a:r>
            <a:endParaRPr lang="zh-TW" altLang="en-US" sz="1800" dirty="0"/>
          </a:p>
          <a:p>
            <a:r>
              <a:rPr lang="zh-TW" altLang="en-US" sz="2000" dirty="0"/>
              <a:t>桌面</a:t>
            </a:r>
            <a:r>
              <a:rPr lang="zh-TW" altLang="en-US" sz="2000" dirty="0" smtClean="0"/>
              <a:t>應用程式</a:t>
            </a:r>
            <a:endParaRPr lang="en-US" altLang="zh-TW" sz="2000" dirty="0" smtClean="0"/>
          </a:p>
          <a:p>
            <a:pPr lvl="1"/>
            <a:r>
              <a:rPr lang="zh-TW" altLang="en-US" dirty="0"/>
              <a:t>許多電腦上的軟體介面，就是由 </a:t>
            </a:r>
            <a:r>
              <a:rPr lang="en-US" altLang="zh-TW" dirty="0"/>
              <a:t>Java </a:t>
            </a:r>
            <a:r>
              <a:rPr lang="zh-TW" altLang="en-US" dirty="0"/>
              <a:t>的 </a:t>
            </a:r>
            <a:r>
              <a:rPr lang="en-US" altLang="zh-TW" dirty="0"/>
              <a:t>Swing </a:t>
            </a:r>
            <a:r>
              <a:rPr lang="zh-TW" altLang="en-US" dirty="0"/>
              <a:t>製作而成。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71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語言流行程度排行榜</a:t>
            </a:r>
            <a:r>
              <a:rPr lang="en-US" altLang="zh-TW" dirty="0" smtClean="0"/>
              <a:t>(202108)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047264"/>
              </p:ext>
            </p:extLst>
          </p:nvPr>
        </p:nvGraphicFramePr>
        <p:xfrm>
          <a:off x="683492" y="1530140"/>
          <a:ext cx="5626360" cy="500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790">
                  <a:extLst>
                    <a:ext uri="{9D8B030D-6E8A-4147-A177-3AD203B41FA5}">
                      <a16:colId xmlns:a16="http://schemas.microsoft.com/office/drawing/2014/main" val="1276273656"/>
                    </a:ext>
                  </a:extLst>
                </a:gridCol>
                <a:gridCol w="989940">
                  <a:extLst>
                    <a:ext uri="{9D8B030D-6E8A-4147-A177-3AD203B41FA5}">
                      <a16:colId xmlns:a16="http://schemas.microsoft.com/office/drawing/2014/main" val="3694973257"/>
                    </a:ext>
                  </a:extLst>
                </a:gridCol>
                <a:gridCol w="925208">
                  <a:extLst>
                    <a:ext uri="{9D8B030D-6E8A-4147-A177-3AD203B41FA5}">
                      <a16:colId xmlns:a16="http://schemas.microsoft.com/office/drawing/2014/main" val="87151515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32637886"/>
                    </a:ext>
                  </a:extLst>
                </a:gridCol>
                <a:gridCol w="1887142">
                  <a:extLst>
                    <a:ext uri="{9D8B030D-6E8A-4147-A177-3AD203B41FA5}">
                      <a16:colId xmlns:a16="http://schemas.microsoft.com/office/drawing/2014/main" val="3275701900"/>
                    </a:ext>
                  </a:extLst>
                </a:gridCol>
              </a:tblGrid>
              <a:tr h="15482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</a:rPr>
                        <a:t>排名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</a:rPr>
                        <a:t>编程语言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</a:rPr>
                        <a:t>流行度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 smtClean="0">
                          <a:effectLst/>
                        </a:rPr>
                        <a:t>對比</a:t>
                      </a:r>
                      <a:r>
                        <a:rPr lang="zh-TW" altLang="en-US" sz="1400" b="1" u="none" strike="noStrike" dirty="0">
                          <a:effectLst/>
                        </a:rPr>
                        <a:t>上月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年度明星语言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62371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12.57%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0.95%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2017, 2008, 2019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61488"/>
                  </a:ext>
                </a:extLst>
              </a:tr>
              <a:tr h="2994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11.86%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0.91%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2010, 2007, 2018, 2020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292069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Java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10.43%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0.74%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2015, 2005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97895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C++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7.36%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0.65%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407327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C#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5.14%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0.31%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77358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Visual Basic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4.67%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0.17%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450803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JavaScript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2.95%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6158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PHP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2.19%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0.39%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040838"/>
                  </a:ext>
                </a:extLst>
              </a:tr>
              <a:tr h="3005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Assembly language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2.03%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0.37%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390422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SQL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1.47%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529264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Groovy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1.36%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998968"/>
                  </a:ext>
                </a:extLst>
              </a:tr>
              <a:tr h="3005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Classic Visual Basic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1.23%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367182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Fortran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345305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1.05%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07389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Ruby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1.01%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2006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83757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Swift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0.98%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129396"/>
                  </a:ext>
                </a:extLst>
              </a:tr>
              <a:tr h="151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MATLAB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0.98%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490195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0.90%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2016, 2009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032"/>
                  </a:ext>
                </a:extLst>
              </a:tr>
              <a:tr h="151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Prolog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2942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Perl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714134"/>
                  </a:ext>
                </a:extLst>
              </a:tr>
            </a:tbl>
          </a:graphicData>
        </a:graphic>
      </p:graphicFrame>
      <p:sp>
        <p:nvSpPr>
          <p:cNvPr id="5" name="流程圖: 合併 4"/>
          <p:cNvSpPr/>
          <p:nvPr/>
        </p:nvSpPr>
        <p:spPr>
          <a:xfrm flipV="1">
            <a:off x="3477816" y="1795478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合併 5"/>
          <p:cNvSpPr/>
          <p:nvPr/>
        </p:nvSpPr>
        <p:spPr>
          <a:xfrm flipV="1">
            <a:off x="3481816" y="2057489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合併 6"/>
          <p:cNvSpPr/>
          <p:nvPr/>
        </p:nvSpPr>
        <p:spPr>
          <a:xfrm>
            <a:off x="3490512" y="2319768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合併 7"/>
          <p:cNvSpPr/>
          <p:nvPr/>
        </p:nvSpPr>
        <p:spPr>
          <a:xfrm>
            <a:off x="3490513" y="252026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合併 8"/>
          <p:cNvSpPr/>
          <p:nvPr/>
        </p:nvSpPr>
        <p:spPr>
          <a:xfrm flipV="1">
            <a:off x="3484355" y="2751332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合併 9"/>
          <p:cNvSpPr/>
          <p:nvPr/>
        </p:nvSpPr>
        <p:spPr>
          <a:xfrm flipV="1">
            <a:off x="3490513" y="2960278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合併 10"/>
          <p:cNvSpPr/>
          <p:nvPr/>
        </p:nvSpPr>
        <p:spPr>
          <a:xfrm flipV="1">
            <a:off x="3499147" y="3199132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合併 11"/>
          <p:cNvSpPr/>
          <p:nvPr/>
        </p:nvSpPr>
        <p:spPr>
          <a:xfrm>
            <a:off x="3499147" y="3449062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合併 12"/>
          <p:cNvSpPr/>
          <p:nvPr/>
        </p:nvSpPr>
        <p:spPr>
          <a:xfrm>
            <a:off x="3496672" y="375112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合併 13"/>
          <p:cNvSpPr/>
          <p:nvPr/>
        </p:nvSpPr>
        <p:spPr>
          <a:xfrm>
            <a:off x="3496672" y="402261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合併 14"/>
          <p:cNvSpPr/>
          <p:nvPr/>
        </p:nvSpPr>
        <p:spPr>
          <a:xfrm flipV="1">
            <a:off x="3499147" y="4255607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合併 15"/>
          <p:cNvSpPr/>
          <p:nvPr/>
        </p:nvSpPr>
        <p:spPr>
          <a:xfrm flipV="1">
            <a:off x="3502616" y="4834822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合併 16"/>
          <p:cNvSpPr/>
          <p:nvPr/>
        </p:nvSpPr>
        <p:spPr>
          <a:xfrm flipV="1">
            <a:off x="3502616" y="5288463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流程圖: 合併 17"/>
          <p:cNvSpPr/>
          <p:nvPr/>
        </p:nvSpPr>
        <p:spPr>
          <a:xfrm flipV="1">
            <a:off x="3502616" y="5691188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合併 18"/>
          <p:cNvSpPr/>
          <p:nvPr/>
        </p:nvSpPr>
        <p:spPr>
          <a:xfrm flipV="1">
            <a:off x="3515149" y="6131804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合併 19"/>
          <p:cNvSpPr/>
          <p:nvPr/>
        </p:nvSpPr>
        <p:spPr>
          <a:xfrm>
            <a:off x="3496673" y="456022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流程圖: 合併 20"/>
          <p:cNvSpPr/>
          <p:nvPr/>
        </p:nvSpPr>
        <p:spPr>
          <a:xfrm>
            <a:off x="3511464" y="5083721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流程圖: 合併 21"/>
          <p:cNvSpPr/>
          <p:nvPr/>
        </p:nvSpPr>
        <p:spPr>
          <a:xfrm>
            <a:off x="3515147" y="5528569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合併 22"/>
          <p:cNvSpPr/>
          <p:nvPr/>
        </p:nvSpPr>
        <p:spPr>
          <a:xfrm>
            <a:off x="3515146" y="6360361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內容版面配置區 23"/>
          <p:cNvSpPr txBox="1">
            <a:spLocks/>
          </p:cNvSpPr>
          <p:nvPr/>
        </p:nvSpPr>
        <p:spPr>
          <a:xfrm>
            <a:off x="6303694" y="1658216"/>
            <a:ext cx="3791282" cy="2902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資料來源：</a:t>
            </a:r>
            <a:r>
              <a:rPr lang="en-US" altLang="zh-TW" dirty="0" smtClean="0"/>
              <a:t>TIOBE</a:t>
            </a:r>
            <a:r>
              <a:rPr lang="zh-TW" altLang="en-US" dirty="0" smtClean="0"/>
              <a:t>編程社區索引是編程語言受歡迎程度的指標。索引每月更新一次。評級基於全球熟練的工程師，課程和第三方供應商的數量。諸如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Bing</a:t>
            </a:r>
            <a:r>
              <a:rPr lang="zh-TW" altLang="en-US" dirty="0" smtClean="0"/>
              <a:t>，</a:t>
            </a:r>
            <a:r>
              <a:rPr lang="en-US" altLang="zh-TW" dirty="0" smtClean="0"/>
              <a:t>Yahoo</a:t>
            </a:r>
            <a:r>
              <a:rPr lang="zh-TW" altLang="en-US" dirty="0" smtClean="0"/>
              <a:t>！，</a:t>
            </a:r>
            <a:r>
              <a:rPr lang="en-US" altLang="zh-TW" dirty="0" smtClean="0"/>
              <a:t>Wikipedia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Amazon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YouTube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Baidu</a:t>
            </a:r>
            <a:r>
              <a:rPr lang="zh-TW" altLang="en-US" dirty="0" smtClean="0"/>
              <a:t>等流行的搜索引擎用於計算評分。</a:t>
            </a:r>
            <a:endParaRPr lang="zh-TW" altLang="en-US" dirty="0"/>
          </a:p>
        </p:txBody>
      </p:sp>
      <p:sp>
        <p:nvSpPr>
          <p:cNvPr id="25" name="流程圖: 合併 24"/>
          <p:cNvSpPr/>
          <p:nvPr/>
        </p:nvSpPr>
        <p:spPr>
          <a:xfrm>
            <a:off x="3508990" y="5936565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479650" y="2298307"/>
            <a:ext cx="320657" cy="2468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3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946</TotalTime>
  <Words>960</Words>
  <Application>Microsoft Office PowerPoint</Application>
  <PresentationFormat>寬螢幕</PresentationFormat>
  <Paragraphs>160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想喝杯Java咖啡嗎? --簡單認識Java</vt:lpstr>
      <vt:lpstr>你為什麼要學Java？</vt:lpstr>
      <vt:lpstr>為什麼要學程式？</vt:lpstr>
      <vt:lpstr>可是，混得不好是這樣</vt:lpstr>
      <vt:lpstr>不過，混得好的……</vt:lpstr>
      <vt:lpstr>程式語言百百種……….</vt:lpstr>
      <vt:lpstr>Java 是什麼？</vt:lpstr>
      <vt:lpstr>Java的應用領域</vt:lpstr>
      <vt:lpstr>程式語言流行程度排行榜(202108)</vt:lpstr>
      <vt:lpstr>程式語言排行榜</vt:lpstr>
      <vt:lpstr>Top 10 Programming Language(2002~2022)</vt:lpstr>
      <vt:lpstr>哪個語言比較有錢途</vt:lpstr>
      <vt:lpstr>哪個語言比較有錢途(續)</vt:lpstr>
      <vt:lpstr>哪個語言比較有錢途(2022)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Java開發環境建置 --eclipse安裝</dc:title>
  <dc:creator>oldinmo@gmail.com</dc:creator>
  <cp:lastModifiedBy>User</cp:lastModifiedBy>
  <cp:revision>45</cp:revision>
  <dcterms:created xsi:type="dcterms:W3CDTF">2020-11-14T04:56:44Z</dcterms:created>
  <dcterms:modified xsi:type="dcterms:W3CDTF">2022-06-29T13:24:12Z</dcterms:modified>
</cp:coreProperties>
</file>