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4" r:id="rId8"/>
    <p:sldId id="270" r:id="rId9"/>
    <p:sldId id="271" r:id="rId10"/>
    <p:sldId id="261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65C5C"/>
    <a:srgbClr val="F94DDC"/>
    <a:srgbClr val="06D8E2"/>
    <a:srgbClr val="A2D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3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16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07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35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6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28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7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3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1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2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15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4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B068-0BC1-4366-925A-40167D424D2E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2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792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再嚐</a:t>
            </a:r>
            <a:r>
              <a:rPr lang="en-US" altLang="zh-TW" dirty="0" smtClean="0"/>
              <a:t>Java Coffee</a:t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運算思維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劉</a:t>
            </a:r>
            <a:r>
              <a:rPr lang="zh-TW" altLang="en-US" dirty="0"/>
              <a:t>崇</a:t>
            </a:r>
            <a:r>
              <a:rPr lang="zh-TW" altLang="en-US" dirty="0" smtClean="0"/>
              <a:t>汎</a:t>
            </a:r>
            <a:endParaRPr lang="en-US" altLang="zh-TW" dirty="0" smtClean="0"/>
          </a:p>
          <a:p>
            <a:pPr algn="r"/>
            <a:fld id="{DA74FC97-8647-474D-B375-8E81E8B358FB}" type="datetime4">
              <a:rPr lang="zh-TW" altLang="zh-TW"/>
              <a:t>111年7月1日星期五</a:t>
            </a:fld>
            <a:endParaRPr lang="zh-TW" altLang="en-US" dirty="0"/>
          </a:p>
        </p:txBody>
      </p:sp>
      <p:pic>
        <p:nvPicPr>
          <p:cNvPr id="2050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給你十個數字，請找出最大的數字是多少？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人怎麼思考？拆解成小步驟。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6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</a:t>
            </a:r>
            <a:r>
              <a:rPr lang="zh-TW" altLang="en-US" dirty="0" smtClean="0"/>
              <a:t>解題過程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拆解問題</a:t>
            </a:r>
            <a:r>
              <a:rPr lang="en-US" altLang="zh-TW" dirty="0" smtClean="0"/>
              <a:t>(Decomposition)</a:t>
            </a:r>
          </a:p>
          <a:p>
            <a:pPr lvl="1"/>
            <a:r>
              <a:rPr lang="zh-TW" altLang="en-US" dirty="0"/>
              <a:t>將資料或問題拆解成更小的部分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簡化思考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發現</a:t>
            </a:r>
            <a:r>
              <a:rPr lang="zh-TW" altLang="en-US" dirty="0" smtClean="0"/>
              <a:t>規律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Partten</a:t>
            </a:r>
            <a:r>
              <a:rPr lang="en-US" altLang="zh-TW" dirty="0" smtClean="0"/>
              <a:t> Recognition)</a:t>
            </a:r>
          </a:p>
          <a:p>
            <a:pPr lvl="1"/>
            <a:r>
              <a:rPr lang="zh-TW" altLang="en-US" dirty="0"/>
              <a:t>觀察資料的模式、趨勢、或是規則等現象。</a:t>
            </a:r>
            <a:endParaRPr lang="en-US" altLang="zh-TW" dirty="0" smtClean="0"/>
          </a:p>
          <a:p>
            <a:r>
              <a:rPr lang="zh-TW" altLang="en-US" dirty="0" smtClean="0"/>
              <a:t>歸納概念</a:t>
            </a:r>
            <a:r>
              <a:rPr lang="en-US" altLang="zh-TW" dirty="0" smtClean="0"/>
              <a:t>(Abstraction)</a:t>
            </a:r>
          </a:p>
          <a:p>
            <a:pPr lvl="1"/>
            <a:r>
              <a:rPr lang="zh-TW" altLang="en-US" dirty="0"/>
              <a:t>歸納找出一般性通則</a:t>
            </a:r>
            <a:endParaRPr lang="en-US" altLang="zh-TW" dirty="0" smtClean="0"/>
          </a:p>
          <a:p>
            <a:r>
              <a:rPr lang="zh-TW" altLang="en-US" dirty="0"/>
              <a:t>設計</a:t>
            </a:r>
            <a:r>
              <a:rPr lang="zh-TW" altLang="en-US" dirty="0" smtClean="0"/>
              <a:t>演算</a:t>
            </a:r>
            <a:r>
              <a:rPr lang="en-US" altLang="zh-TW" dirty="0" smtClean="0"/>
              <a:t>(Algorithm Design)</a:t>
            </a:r>
          </a:p>
          <a:p>
            <a:pPr lvl="1"/>
            <a:r>
              <a:rPr lang="zh-TW" altLang="en-US" dirty="0"/>
              <a:t>建立一個解決問題的步驟</a:t>
            </a:r>
          </a:p>
        </p:txBody>
      </p:sp>
    </p:spTree>
    <p:extLst>
      <p:ext uri="{BB962C8B-B14F-4D97-AF65-F5344CB8AC3E}">
        <p14:creationId xmlns:p14="http://schemas.microsoft.com/office/powerpoint/2010/main" val="8927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電腦的基本運算有哪些？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序列</a:t>
            </a:r>
            <a:r>
              <a:rPr lang="zh-TW" altLang="en-US" dirty="0"/>
              <a:t>（</a:t>
            </a:r>
            <a:r>
              <a:rPr lang="en-US" altLang="zh-TW" dirty="0"/>
              <a:t>sequence</a:t>
            </a:r>
            <a:r>
              <a:rPr lang="zh-TW" altLang="en-US" dirty="0"/>
              <a:t>）：對某一個任務，確定一系列的步驟</a:t>
            </a:r>
          </a:p>
          <a:p>
            <a:r>
              <a:rPr lang="zh-TW" altLang="en-US" dirty="0"/>
              <a:t>迴圈（</a:t>
            </a:r>
            <a:r>
              <a:rPr lang="en-US" altLang="zh-TW" dirty="0"/>
              <a:t>loops</a:t>
            </a:r>
            <a:r>
              <a:rPr lang="zh-TW" altLang="en-US" dirty="0"/>
              <a:t>）：重複執行相同的序列</a:t>
            </a:r>
          </a:p>
          <a:p>
            <a:r>
              <a:rPr lang="zh-TW" altLang="en-US" dirty="0"/>
              <a:t>平行（</a:t>
            </a:r>
            <a:r>
              <a:rPr lang="en-US" altLang="zh-TW" dirty="0"/>
              <a:t>parallelism</a:t>
            </a:r>
            <a:r>
              <a:rPr lang="zh-TW" altLang="en-US" dirty="0"/>
              <a:t>）：在同一時間讓許多事同時發生</a:t>
            </a:r>
          </a:p>
          <a:p>
            <a:r>
              <a:rPr lang="zh-TW" altLang="en-US" dirty="0"/>
              <a:t>事件（</a:t>
            </a:r>
            <a:r>
              <a:rPr lang="en-US" altLang="zh-TW" dirty="0"/>
              <a:t>events</a:t>
            </a:r>
            <a:r>
              <a:rPr lang="zh-TW" altLang="en-US" dirty="0"/>
              <a:t>）：一件事引發另一件事的發生</a:t>
            </a:r>
          </a:p>
          <a:p>
            <a:r>
              <a:rPr lang="zh-TW" altLang="en-US" dirty="0"/>
              <a:t>條件（</a:t>
            </a:r>
            <a:r>
              <a:rPr lang="en-US" altLang="zh-TW" dirty="0"/>
              <a:t>conditionals</a:t>
            </a:r>
            <a:r>
              <a:rPr lang="zh-TW" altLang="en-US" dirty="0"/>
              <a:t>）：根據條件做決定</a:t>
            </a:r>
          </a:p>
          <a:p>
            <a:r>
              <a:rPr lang="zh-TW" altLang="en-US" dirty="0"/>
              <a:t>運算子（</a:t>
            </a:r>
            <a:r>
              <a:rPr lang="en-US" altLang="zh-TW" dirty="0"/>
              <a:t>operators</a:t>
            </a:r>
            <a:r>
              <a:rPr lang="zh-TW" altLang="en-US" dirty="0"/>
              <a:t>）：支援數學與邏輯的表達</a:t>
            </a:r>
          </a:p>
          <a:p>
            <a:r>
              <a:rPr lang="zh-TW" altLang="en-US" dirty="0"/>
              <a:t>資料（</a:t>
            </a:r>
            <a:r>
              <a:rPr lang="en-US" altLang="zh-TW" dirty="0"/>
              <a:t>data</a:t>
            </a:r>
            <a:r>
              <a:rPr lang="zh-TW" altLang="en-US" dirty="0"/>
              <a:t>）：儲存資料、讀取資料與更新資料</a:t>
            </a:r>
          </a:p>
        </p:txBody>
      </p:sp>
    </p:spTree>
    <p:extLst>
      <p:ext uri="{BB962C8B-B14F-4D97-AF65-F5344CB8AC3E}">
        <p14:creationId xmlns:p14="http://schemas.microsoft.com/office/powerpoint/2010/main" val="1206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圖像化思考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練習一流程圖的畫法如右。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853188" y="19304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9180" y="2933192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>
            <a:off x="5424688" y="2322576"/>
            <a:ext cx="0" cy="6106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89180" y="4997724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倒退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4" idx="2"/>
            <a:endCxn id="10" idx="0"/>
          </p:cNvCxnSpPr>
          <p:nvPr/>
        </p:nvCxnSpPr>
        <p:spPr>
          <a:xfrm>
            <a:off x="5424688" y="4484418"/>
            <a:ext cx="0" cy="5133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89180" y="4020106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7" idx="2"/>
            <a:endCxn id="14" idx="0"/>
          </p:cNvCxnSpPr>
          <p:nvPr/>
        </p:nvCxnSpPr>
        <p:spPr>
          <a:xfrm>
            <a:off x="5424688" y="3397504"/>
            <a:ext cx="0" cy="6226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2"/>
            <a:endCxn id="21" idx="0"/>
          </p:cNvCxnSpPr>
          <p:nvPr/>
        </p:nvCxnSpPr>
        <p:spPr>
          <a:xfrm>
            <a:off x="5424688" y="5462036"/>
            <a:ext cx="0" cy="521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4853188" y="598385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pic>
        <p:nvPicPr>
          <p:cNvPr id="1026" name="Picture 2" descr="http://www.chwa.com.tw/TResource/VS/book2/ch2/p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743712"/>
            <a:ext cx="4590288" cy="5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04851" y="2787528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100102" y="3850281"/>
            <a:ext cx="576072" cy="81381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140280" y="4463037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4093" y="4452017"/>
            <a:ext cx="587840" cy="79629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9433" y="4452016"/>
            <a:ext cx="587840" cy="79629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074945" y="3870399"/>
            <a:ext cx="587840" cy="79629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8873" y="4463037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圓角矩形 15"/>
          <p:cNvSpPr/>
          <p:nvPr/>
        </p:nvSpPr>
        <p:spPr>
          <a:xfrm>
            <a:off x="3986944" y="4737397"/>
            <a:ext cx="2924954" cy="1835454"/>
          </a:xfrm>
          <a:prstGeom prst="roundRect">
            <a:avLst/>
          </a:prstGeom>
          <a:solidFill>
            <a:srgbClr val="F94DDC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3985853" y="1539925"/>
            <a:ext cx="2926045" cy="2735239"/>
          </a:xfrm>
          <a:prstGeom prst="roundRect">
            <a:avLst/>
          </a:prstGeom>
          <a:solidFill>
            <a:srgbClr val="F94DDC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7271788" y="1930400"/>
            <a:ext cx="2057400" cy="3812032"/>
          </a:xfrm>
          <a:prstGeom prst="roundRect">
            <a:avLst/>
          </a:prstGeom>
          <a:solidFill>
            <a:srgbClr val="06D8E2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444752" y="1930400"/>
            <a:ext cx="2057400" cy="3812032"/>
          </a:xfrm>
          <a:prstGeom prst="roundRect">
            <a:avLst/>
          </a:prstGeom>
          <a:solidFill>
            <a:srgbClr val="A2DF09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先認識電腦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46" y="3083880"/>
            <a:ext cx="1505070" cy="152328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62" y="2273742"/>
            <a:ext cx="881042" cy="8810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64" y="2279759"/>
            <a:ext cx="1219370" cy="121937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98" y="4194346"/>
            <a:ext cx="942587" cy="94258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30" y="3435297"/>
            <a:ext cx="1171873" cy="117187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27" y="5091213"/>
            <a:ext cx="1019973" cy="101997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441" y="5061861"/>
            <a:ext cx="1049325" cy="1049325"/>
          </a:xfrm>
          <a:prstGeom prst="rect">
            <a:avLst/>
          </a:prstGeom>
        </p:spPr>
      </p:pic>
      <p:pic>
        <p:nvPicPr>
          <p:cNvPr id="1026" name="Picture 2" descr="https://img.technews.tw/wp-content/uploads/2021/11/08153913/shutterstock_1978792358-624x41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2" b="98063" l="0" r="998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13" y="4899469"/>
            <a:ext cx="1400573" cy="92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1771965" y="51979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輸入單元</a:t>
            </a:r>
            <a:endParaRPr lang="zh-TW" altLang="en-US" sz="24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660270" y="50678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輸出單元</a:t>
            </a:r>
            <a:endParaRPr lang="zh-TW" altLang="en-US" sz="24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757641" y="61111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記憶單元</a:t>
            </a:r>
            <a:endParaRPr lang="zh-TW" altLang="en-US" sz="24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680410" y="16349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控制單元</a:t>
            </a:r>
            <a:endParaRPr lang="zh-TW" altLang="en-US" sz="24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361198" y="362083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算術與邏輯單元</a:t>
            </a:r>
            <a:endParaRPr lang="zh-TW" altLang="en-US" sz="2400" b="1" dirty="0"/>
          </a:p>
        </p:txBody>
      </p:sp>
      <p:sp>
        <p:nvSpPr>
          <p:cNvPr id="17" name="向右箭號 16"/>
          <p:cNvSpPr/>
          <p:nvPr/>
        </p:nvSpPr>
        <p:spPr>
          <a:xfrm>
            <a:off x="3400806" y="3100571"/>
            <a:ext cx="724094" cy="512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6736030" y="3088268"/>
            <a:ext cx="724094" cy="512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上-下雙向箭號 21"/>
          <p:cNvSpPr/>
          <p:nvPr/>
        </p:nvSpPr>
        <p:spPr>
          <a:xfrm>
            <a:off x="5198663" y="4021234"/>
            <a:ext cx="533728" cy="89781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弧形 26"/>
          <p:cNvSpPr/>
          <p:nvPr/>
        </p:nvSpPr>
        <p:spPr>
          <a:xfrm>
            <a:off x="4732815" y="2152504"/>
            <a:ext cx="1432120" cy="1191796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rgbClr val="00FF00">
                <a:alpha val="47843"/>
              </a:srgb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87" b="98913" l="730" r="978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3572" y="2279759"/>
            <a:ext cx="1428992" cy="9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思考的步驟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Computational Thinking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設計師</a:t>
            </a:r>
            <a:r>
              <a:rPr lang="zh-TW" altLang="en-US" dirty="0" smtClean="0"/>
              <a:t>的思考方式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理解</a:t>
            </a:r>
            <a:r>
              <a:rPr lang="zh-TW" altLang="en-US" dirty="0"/>
              <a:t>問題</a:t>
            </a:r>
            <a:endParaRPr lang="en-US" altLang="zh-TW" dirty="0"/>
          </a:p>
          <a:p>
            <a:pPr lvl="1"/>
            <a:r>
              <a:rPr lang="zh-TW" altLang="en-US" dirty="0"/>
              <a:t>制定計劃</a:t>
            </a:r>
            <a:endParaRPr lang="en-US" altLang="zh-TW" dirty="0"/>
          </a:p>
          <a:p>
            <a:pPr lvl="1"/>
            <a:r>
              <a:rPr lang="zh-TW" altLang="en-US" dirty="0"/>
              <a:t>分解問題</a:t>
            </a:r>
            <a:endParaRPr lang="en-US" altLang="zh-TW" dirty="0"/>
          </a:p>
          <a:p>
            <a:pPr lvl="1"/>
            <a:r>
              <a:rPr lang="zh-TW" altLang="en-US" dirty="0"/>
              <a:t>還是一籌莫展？再從第一步開始</a:t>
            </a:r>
            <a:endParaRPr lang="en-US" altLang="zh-TW" dirty="0"/>
          </a:p>
          <a:p>
            <a:pPr lvl="1"/>
            <a:r>
              <a:rPr lang="zh-TW" altLang="en-US" dirty="0"/>
              <a:t>多</a:t>
            </a:r>
            <a:r>
              <a:rPr lang="zh-TW" altLang="en-US" dirty="0" smtClean="0"/>
              <a:t>練習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3438" y="4823567"/>
            <a:ext cx="7441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  <a:latin typeface="Senty Cream Puff 新蒂泡芙体" panose="03000600000000000000" pitchFamily="66" charset="-120"/>
                <a:ea typeface="Senty Cream Puff 新蒂泡芙体" panose="03000600000000000000" pitchFamily="66" charset="-120"/>
              </a:rPr>
              <a:t>人人都可以是程式設計師！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  <a:latin typeface="Senty Cream Puff 新蒂泡芙体" panose="03000600000000000000" pitchFamily="66" charset="-120"/>
              <a:ea typeface="Senty Cream Puff 新蒂泡芙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7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	--</a:t>
            </a:r>
            <a:r>
              <a:rPr lang="zh-TW" altLang="en-US" dirty="0" smtClean="0"/>
              <a:t>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大多數難題之所以難的原因，正是因為你不理解它們，因此，解決問題的第一步就是確切地知道問題是什麼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理解問題的標準是什麼呢</a:t>
            </a:r>
            <a:r>
              <a:rPr lang="zh-TW" altLang="en-US" dirty="0" smtClean="0"/>
              <a:t>？</a:t>
            </a:r>
            <a:r>
              <a:rPr lang="zh-TW" altLang="en-US" dirty="0" smtClean="0">
                <a:solidFill>
                  <a:srgbClr val="C00000"/>
                </a:solidFill>
              </a:rPr>
              <a:t>當</a:t>
            </a:r>
            <a:r>
              <a:rPr lang="zh-TW" altLang="en-US" dirty="0">
                <a:solidFill>
                  <a:srgbClr val="C00000"/>
                </a:solidFill>
              </a:rPr>
              <a:t>你能用簡單的語言解釋它的時候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建議方法：</a:t>
            </a:r>
            <a:r>
              <a:rPr lang="zh-TW" altLang="en-US" dirty="0" smtClean="0">
                <a:solidFill>
                  <a:srgbClr val="C00000"/>
                </a:solidFill>
              </a:rPr>
              <a:t>寫</a:t>
            </a:r>
            <a:r>
              <a:rPr lang="zh-TW" altLang="en-US" dirty="0">
                <a:solidFill>
                  <a:srgbClr val="C00000"/>
                </a:solidFill>
              </a:rPr>
              <a:t>下你的問題，畫個塗鴉，或者將它告訴別人</a:t>
            </a:r>
          </a:p>
        </p:txBody>
      </p:sp>
    </p:spTree>
    <p:extLst>
      <p:ext uri="{BB962C8B-B14F-4D97-AF65-F5344CB8AC3E}">
        <p14:creationId xmlns:p14="http://schemas.microsoft.com/office/powerpoint/2010/main" val="37146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zh-TW" altLang="en-US" dirty="0" smtClean="0"/>
              <a:t>制定計畫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不要漫無目的</a:t>
            </a:r>
            <a:r>
              <a:rPr lang="zh-TW" altLang="en-US" dirty="0"/>
              <a:t>地開始解決問題，要有明確的計畫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不要</a:t>
            </a:r>
            <a:r>
              <a:rPr lang="zh-TW" altLang="en-US" dirty="0"/>
              <a:t>立即開始動手幹活，要讓你的大腦有充分的時間分析問題，並對訊息進行整合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>
                <a:solidFill>
                  <a:srgbClr val="C00000"/>
                </a:solidFill>
              </a:rPr>
              <a:t>甚麼？輸出甚麼</a:t>
            </a:r>
            <a:r>
              <a:rPr lang="zh-TW" altLang="en-US" dirty="0" smtClean="0">
                <a:solidFill>
                  <a:srgbClr val="C00000"/>
                </a:solidFill>
              </a:rPr>
              <a:t>？中間做了甚麼？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--</a:t>
            </a:r>
            <a:r>
              <a:rPr lang="zh-TW" altLang="en-US" dirty="0" smtClean="0"/>
              <a:t>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不要一開始就想解決一個大問題，你會被它虐哭</a:t>
            </a:r>
            <a:r>
              <a:rPr lang="zh-TW" altLang="en-US" dirty="0" smtClean="0"/>
              <a:t>的</a:t>
            </a:r>
            <a:r>
              <a:rPr lang="zh-TW" altLang="en-US" dirty="0"/>
              <a:t>！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將大問題其</a:t>
            </a:r>
            <a:r>
              <a:rPr lang="zh-TW" altLang="en-US" dirty="0">
                <a:solidFill>
                  <a:srgbClr val="C00000"/>
                </a:solidFill>
              </a:rPr>
              <a:t>分解為多個子問題，這些子問題會更容易得到解決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子</a:t>
            </a:r>
            <a:r>
              <a:rPr lang="zh-TW" altLang="en-US" dirty="0">
                <a:solidFill>
                  <a:srgbClr val="C00000"/>
                </a:solidFill>
              </a:rPr>
              <a:t>問題還不能解決的話，繼續分解成更小的問題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解決</a:t>
            </a:r>
            <a:r>
              <a:rPr lang="zh-TW" altLang="en-US" dirty="0">
                <a:solidFill>
                  <a:srgbClr val="C00000"/>
                </a:solidFill>
              </a:rPr>
              <a:t>了每個子問題，就可以將它們連接起來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暖身練習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買飲料。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哪一家？喝甚麼？</a:t>
            </a:r>
            <a:endParaRPr lang="en-US" altLang="zh-TW" dirty="0" smtClean="0"/>
          </a:p>
          <a:p>
            <a:pPr lvl="2"/>
            <a:r>
              <a:rPr lang="zh-TW" altLang="en-US" dirty="0"/>
              <a:t>想、問、</a:t>
            </a:r>
            <a:r>
              <a:rPr lang="zh-TW" altLang="en-US" dirty="0" smtClean="0"/>
              <a:t>查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怎麼去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2"/>
            <a:r>
              <a:rPr lang="zh-TW" altLang="en-US" dirty="0"/>
              <a:t>開車、騎車、騎腳踏車、</a:t>
            </a:r>
            <a:r>
              <a:rPr lang="zh-TW" altLang="en-US" dirty="0" smtClean="0"/>
              <a:t>走路</a:t>
            </a:r>
            <a:endParaRPr lang="en-US" altLang="zh-TW" dirty="0" smtClean="0"/>
          </a:p>
          <a:p>
            <a:pPr lvl="2"/>
            <a:r>
              <a:rPr lang="zh-TW" altLang="en-US" dirty="0"/>
              <a:t>路線？</a:t>
            </a:r>
            <a:endParaRPr lang="en-US" altLang="zh-TW" dirty="0" smtClean="0"/>
          </a:p>
          <a:p>
            <a:pPr lvl="1"/>
            <a:r>
              <a:rPr lang="zh-TW" altLang="en-US" dirty="0"/>
              <a:t>怎麼點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有一台車子，只能往前直走跟倒車同時右轉。</a:t>
            </a:r>
            <a:endParaRPr lang="en-US" altLang="zh-TW" dirty="0" smtClean="0"/>
          </a:p>
          <a:p>
            <a:r>
              <a:rPr lang="zh-TW" altLang="en-US" dirty="0"/>
              <a:t>如何把車子開進位置？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73638" y="4216609"/>
            <a:ext cx="576072" cy="81381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013816" y="4829365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31" name="上彎箭號 3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33" name="向上箭號 3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7629" y="4818345"/>
            <a:ext cx="587840" cy="796297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969" y="4818344"/>
            <a:ext cx="587840" cy="796297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48481" y="4236727"/>
            <a:ext cx="587840" cy="79629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409" y="4829365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有一台車子，只能往前直走跟倒車同時右轉。</a:t>
            </a:r>
          </a:p>
          <a:p>
            <a:r>
              <a:rPr lang="zh-TW" altLang="en-US" dirty="0"/>
              <a:t>如何把車子開進位置？</a:t>
            </a:r>
          </a:p>
          <a:p>
            <a:endParaRPr lang="zh-TW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3638" y="4216609"/>
            <a:ext cx="576072" cy="813816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429" y="4809457"/>
            <a:ext cx="587840" cy="796297"/>
          </a:xfrm>
          <a:prstGeom prst="rect">
            <a:avLst/>
          </a:prstGeom>
        </p:spPr>
      </p:pic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41" name="上彎箭號 4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43" name="向上箭號 4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520641" y="4200682"/>
            <a:ext cx="150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有差嗎？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7754" y="4809457"/>
            <a:ext cx="587840" cy="796297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030" y="4809456"/>
            <a:ext cx="587840" cy="796297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61001" y="4218031"/>
            <a:ext cx="587840" cy="796297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4819093"/>
            <a:ext cx="587840" cy="796297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5395855"/>
            <a:ext cx="587840" cy="796297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368760" y="4800038"/>
            <a:ext cx="587840" cy="796297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961001" y="4818610"/>
            <a:ext cx="587840" cy="796297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3562348" y="4800037"/>
            <a:ext cx="587840" cy="796297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64975" y="5391243"/>
            <a:ext cx="587840" cy="79629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51468" y="4813068"/>
            <a:ext cx="587840" cy="796297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6194" y="4215942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1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583</TotalTime>
  <Words>561</Words>
  <Application>Microsoft Office PowerPoint</Application>
  <PresentationFormat>寬螢幕</PresentationFormat>
  <Paragraphs>84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Senty Cream Puff 新蒂泡芙体</vt:lpstr>
      <vt:lpstr>微軟正黑體</vt:lpstr>
      <vt:lpstr>Arial</vt:lpstr>
      <vt:lpstr>Trebuchet MS</vt:lpstr>
      <vt:lpstr>Wingdings 3</vt:lpstr>
      <vt:lpstr>多面向</vt:lpstr>
      <vt:lpstr>再嚐Java Coffee         ---運算思維</vt:lpstr>
      <vt:lpstr>先認識電腦</vt:lpstr>
      <vt:lpstr>運算思維  ---思考的步驟</vt:lpstr>
      <vt:lpstr>思考的步驟   --理解問題</vt:lpstr>
      <vt:lpstr>思考的步驟   --制定計畫</vt:lpstr>
      <vt:lpstr>思考的步驟   --分解問題</vt:lpstr>
      <vt:lpstr>暖身練習</vt:lpstr>
      <vt:lpstr>練習一</vt:lpstr>
      <vt:lpstr>練習二</vt:lpstr>
      <vt:lpstr>練習三</vt:lpstr>
      <vt:lpstr>運算思維   --解題過程</vt:lpstr>
      <vt:lpstr>電腦的基本運算有哪些？</vt:lpstr>
      <vt:lpstr>圖像化思考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手機程式淺嚐</dc:title>
  <dc:creator>oldinmo@gmail.com</dc:creator>
  <cp:lastModifiedBy>User</cp:lastModifiedBy>
  <cp:revision>31</cp:revision>
  <dcterms:created xsi:type="dcterms:W3CDTF">2020-09-21T02:23:07Z</dcterms:created>
  <dcterms:modified xsi:type="dcterms:W3CDTF">2022-07-01T10:46:40Z</dcterms:modified>
</cp:coreProperties>
</file>