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83" r:id="rId5"/>
    <p:sldId id="258" r:id="rId6"/>
    <p:sldId id="259" r:id="rId7"/>
    <p:sldId id="278" r:id="rId8"/>
    <p:sldId id="262" r:id="rId9"/>
    <p:sldId id="263" r:id="rId10"/>
    <p:sldId id="264" r:id="rId11"/>
    <p:sldId id="260" r:id="rId12"/>
    <p:sldId id="284" r:id="rId13"/>
    <p:sldId id="261" r:id="rId14"/>
    <p:sldId id="266" r:id="rId15"/>
    <p:sldId id="267" r:id="rId16"/>
    <p:sldId id="268" r:id="rId17"/>
    <p:sldId id="279" r:id="rId18"/>
    <p:sldId id="269" r:id="rId19"/>
    <p:sldId id="270" r:id="rId20"/>
    <p:sldId id="271" r:id="rId21"/>
    <p:sldId id="277" r:id="rId22"/>
    <p:sldId id="272" r:id="rId23"/>
    <p:sldId id="273" r:id="rId24"/>
    <p:sldId id="274" r:id="rId25"/>
    <p:sldId id="275" r:id="rId26"/>
    <p:sldId id="276" r:id="rId27"/>
    <p:sldId id="280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444564" y="6509203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https://reurl.cc/Kb1Xmg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流程控制</a:t>
            </a:r>
            <a:r>
              <a:rPr lang="en-US" altLang="zh-TW" dirty="0" smtClean="0"/>
              <a:t>(</a:t>
            </a:r>
            <a:r>
              <a:rPr lang="zh-TW" altLang="en-US" dirty="0" smtClean="0"/>
              <a:t>分支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t>111年7月12日星期二</a:t>
            </a:fld>
            <a:endParaRPr lang="zh-TW" altLang="en-US" dirty="0"/>
          </a:p>
        </p:txBody>
      </p:sp>
      <p:pic>
        <p:nvPicPr>
          <p:cNvPr id="5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19" y="34290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827704" y="87935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https://reurl.cc/Kb1Xmg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52" y="503981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27048"/>
            <a:ext cx="4740899" cy="50474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45336" y="4773168"/>
            <a:ext cx="3950208" cy="1298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5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三數找最大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76394" cy="3880773"/>
          </a:xfrm>
        </p:spPr>
        <p:txBody>
          <a:bodyPr/>
          <a:lstStyle/>
          <a:p>
            <a:r>
              <a:rPr lang="zh-TW" altLang="en-US" dirty="0" smtClean="0"/>
              <a:t>讓使用者輸入三個數字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，然後顯示最大數是多少？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判斷哪個數字最大</a:t>
            </a:r>
            <a:endParaRPr lang="en-US" altLang="zh-TW" dirty="0" smtClean="0"/>
          </a:p>
          <a:p>
            <a:pPr lvl="1"/>
            <a:r>
              <a:rPr lang="zh-TW" altLang="en-US" dirty="0"/>
              <a:t>輸出：最大數的數字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語法？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34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The Max = 77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45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想法說明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719072" y="3685032"/>
            <a:ext cx="7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 </a:t>
            </a:r>
            <a:r>
              <a:rPr lang="en-US" altLang="zh-TW" dirty="0" err="1" smtClean="0"/>
              <a:t>vs.B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2517752" y="2587752"/>
            <a:ext cx="1578760" cy="11338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2517752" y="3721608"/>
            <a:ext cx="1444752" cy="1143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 rot="19492225">
            <a:off x="2864833" y="2768637"/>
            <a:ext cx="75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 &gt;=B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 rot="2267909">
            <a:off x="2866910" y="4269479"/>
            <a:ext cx="69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 &lt; B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4895192" y="1719072"/>
            <a:ext cx="1514752" cy="8229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4895192" y="2542032"/>
            <a:ext cx="1505608" cy="7782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4092504" y="2339078"/>
            <a:ext cx="80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 </a:t>
            </a:r>
            <a:r>
              <a:rPr lang="en-US" altLang="zh-TW" dirty="0" err="1" smtClean="0"/>
              <a:t>vs.C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 rot="19884721">
            <a:off x="5227364" y="1739921"/>
            <a:ext cx="75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 &gt;=C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 rot="1664367">
            <a:off x="5230644" y="2883126"/>
            <a:ext cx="70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 &lt; C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494328" y="1543304"/>
            <a:ext cx="83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 </a:t>
            </a:r>
            <a:r>
              <a:rPr lang="zh-TW" altLang="en-US" dirty="0" smtClean="0"/>
              <a:t>最大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437480" y="313562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 </a:t>
            </a:r>
            <a:r>
              <a:rPr lang="zh-TW" altLang="en-US" dirty="0" smtClean="0"/>
              <a:t>最大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4762168" y="4125936"/>
            <a:ext cx="1514752" cy="8229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762168" y="4948896"/>
            <a:ext cx="1505608" cy="7782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3959480" y="4745942"/>
            <a:ext cx="80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 </a:t>
            </a:r>
            <a:r>
              <a:rPr lang="en-US" altLang="zh-TW" dirty="0" err="1" smtClean="0"/>
              <a:t>vs.C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 rot="19884721">
            <a:off x="5091167" y="414678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r>
              <a:rPr lang="en-US" altLang="zh-TW" dirty="0" smtClean="0"/>
              <a:t> &gt;=C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 rot="1664367">
            <a:off x="5094446" y="528999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r>
              <a:rPr lang="en-US" altLang="zh-TW" dirty="0" smtClean="0"/>
              <a:t> &lt; C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361304" y="395016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r>
              <a:rPr lang="en-US" altLang="zh-TW" dirty="0" smtClean="0"/>
              <a:t> </a:t>
            </a:r>
            <a:r>
              <a:rPr lang="zh-TW" altLang="en-US" dirty="0" smtClean="0"/>
              <a:t>最大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304456" y="5542486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 </a:t>
            </a:r>
            <a:r>
              <a:rPr lang="zh-TW" altLang="en-US" dirty="0" smtClean="0"/>
              <a:t>最大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818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19" grpId="0"/>
      <p:bldP spid="20" grpId="0"/>
      <p:bldP spid="21" grpId="0"/>
      <p:bldP spid="22" grpId="0"/>
      <p:bldP spid="23" grpId="0"/>
      <p:bldP spid="26" grpId="0"/>
      <p:bldP spid="27" grpId="0"/>
      <p:bldP spid="28" grpId="0"/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… else ….</a:t>
            </a:r>
            <a:r>
              <a:rPr lang="zh-TW" altLang="en-US" dirty="0" smtClean="0"/>
              <a:t>寫法非唯一。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952" y="472440"/>
            <a:ext cx="5362575" cy="61341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764" y="3706481"/>
            <a:ext cx="44958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2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 ……else if …..else if…..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If</a:t>
            </a:r>
            <a:r>
              <a:rPr lang="zh-TW" altLang="en-US" dirty="0" smtClean="0"/>
              <a:t>的變形蟲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2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季節判斷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1~12</a:t>
            </a:r>
            <a:r>
              <a:rPr lang="zh-TW" altLang="en-US" dirty="0" smtClean="0"/>
              <a:t>月份的數字，回應這是哪個季節。</a:t>
            </a:r>
            <a:r>
              <a:rPr lang="en-US" altLang="zh-TW" dirty="0" smtClean="0"/>
              <a:t>(1-3</a:t>
            </a:r>
            <a:r>
              <a:rPr lang="zh-TW" altLang="en-US" dirty="0" smtClean="0"/>
              <a:t>春季</a:t>
            </a:r>
            <a:r>
              <a:rPr lang="en-US" altLang="zh-TW" dirty="0" smtClean="0"/>
              <a:t>, 4-6</a:t>
            </a:r>
            <a:r>
              <a:rPr lang="zh-TW" altLang="en-US" dirty="0" smtClean="0"/>
              <a:t>夏季</a:t>
            </a:r>
            <a:r>
              <a:rPr lang="en-US" altLang="zh-TW" dirty="0" smtClean="0"/>
              <a:t>...)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判斷是哪個季節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：春</a:t>
            </a:r>
            <a:r>
              <a:rPr lang="en-US" altLang="zh-TW" dirty="0" smtClean="0"/>
              <a:t>/</a:t>
            </a:r>
            <a:r>
              <a:rPr lang="zh-TW" altLang="en-US" dirty="0" smtClean="0"/>
              <a:t>夏</a:t>
            </a:r>
            <a:r>
              <a:rPr lang="en-US" altLang="zh-TW" dirty="0" smtClean="0"/>
              <a:t>/</a:t>
            </a:r>
            <a:r>
              <a:rPr lang="zh-TW" altLang="en-US" dirty="0" smtClean="0"/>
              <a:t>秋</a:t>
            </a:r>
            <a:r>
              <a:rPr lang="en-US" altLang="zh-TW" dirty="0" smtClean="0"/>
              <a:t>/</a:t>
            </a:r>
            <a:r>
              <a:rPr lang="zh-TW" altLang="en-US" dirty="0" smtClean="0"/>
              <a:t>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smtClean="0"/>
              <a:t>if…else if….else if…..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409562" y="3721608"/>
            <a:ext cx="4908613" cy="2953512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請輸入月份：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月是春季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56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30538"/>
            <a:ext cx="4964514" cy="494087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272" y="3131820"/>
            <a:ext cx="46005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4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小練習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自己來喔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輸入三角型三邊長，判斷是否可以形成三角形。</a:t>
            </a:r>
            <a:endParaRPr lang="en-US" altLang="zh-TW" dirty="0" smtClean="0"/>
          </a:p>
          <a:p>
            <a:pPr lvl="1"/>
            <a:r>
              <a:rPr lang="zh-TW" altLang="en-US" dirty="0"/>
              <a:t>進階：是不是正三角形</a:t>
            </a:r>
            <a:r>
              <a:rPr lang="zh-TW" altLang="en-US" dirty="0" smtClean="0"/>
              <a:t>？是不是直角三角形？是不是鈍</a:t>
            </a:r>
            <a:r>
              <a:rPr lang="en-US" altLang="zh-TW" dirty="0" smtClean="0"/>
              <a:t>(</a:t>
            </a:r>
            <a:r>
              <a:rPr lang="zh-TW" altLang="en-US" dirty="0" smtClean="0"/>
              <a:t>銳</a:t>
            </a:r>
            <a:r>
              <a:rPr lang="en-US" altLang="zh-TW" dirty="0" smtClean="0"/>
              <a:t>)</a:t>
            </a:r>
            <a:r>
              <a:rPr lang="zh-TW" altLang="en-US" dirty="0" smtClean="0"/>
              <a:t>角三角形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587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覺得每次測試都要重新執行煩嗎？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來學個</a:t>
            </a:r>
            <a:r>
              <a:rPr lang="zh-TW" altLang="en-US" dirty="0">
                <a:solidFill>
                  <a:srgbClr val="C00000"/>
                </a:solidFill>
              </a:rPr>
              <a:t>永久迴圈</a:t>
            </a:r>
            <a:r>
              <a:rPr lang="zh-TW" altLang="en-US" dirty="0"/>
              <a:t>吧！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66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while(true){……..}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把剛剛的程式碼加工一下如右圖所示：</a:t>
            </a:r>
            <a:endParaRPr lang="en-US" altLang="zh-TW" dirty="0" smtClean="0"/>
          </a:p>
          <a:p>
            <a:r>
              <a:rPr lang="zh-TW" altLang="en-US" dirty="0" smtClean="0"/>
              <a:t>執行畫面如下，可連續輸入了！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132" y="1407160"/>
            <a:ext cx="5308092" cy="530028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58534" y="3210300"/>
            <a:ext cx="2103120" cy="347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558534" y="6022316"/>
            <a:ext cx="557784" cy="347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6172962" y="4543052"/>
            <a:ext cx="448056" cy="466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大括弧 9"/>
          <p:cNvSpPr/>
          <p:nvPr/>
        </p:nvSpPr>
        <p:spPr>
          <a:xfrm>
            <a:off x="6697980" y="3538728"/>
            <a:ext cx="278892" cy="24293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974687" y="42232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92D050"/>
                </a:solidFill>
              </a:rPr>
              <a:t>縮排</a:t>
            </a:r>
            <a:endParaRPr lang="zh-TW" altLang="en-US" dirty="0">
              <a:solidFill>
                <a:srgbClr val="92D050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64" y="3557772"/>
            <a:ext cx="45624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7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流程控制</a:t>
            </a:r>
            <a:r>
              <a:rPr lang="en-US" altLang="zh-TW" dirty="0" smtClean="0"/>
              <a:t>– if…else…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6127325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流程控制是用在於希望程式</a:t>
            </a:r>
            <a:r>
              <a:rPr lang="zh-TW" altLang="en-US" b="1" dirty="0" smtClean="0">
                <a:solidFill>
                  <a:srgbClr val="C00000"/>
                </a:solidFill>
              </a:rPr>
              <a:t>依照不同條件或情況，可以執行不同的程式碼。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dirty="0"/>
              <a:t>語法：</a:t>
            </a:r>
            <a:endParaRPr lang="en-US" altLang="zh-TW" dirty="0"/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換成口語：</a:t>
            </a:r>
            <a:r>
              <a:rPr lang="zh-TW" altLang="en-US" dirty="0" smtClean="0">
                <a:solidFill>
                  <a:schemeClr val="tx1"/>
                </a:solidFill>
              </a:rPr>
              <a:t>如果</a:t>
            </a:r>
            <a:r>
              <a:rPr lang="zh-TW" altLang="en-US" b="1" u="sng" dirty="0" smtClean="0">
                <a:solidFill>
                  <a:srgbClr val="0070C0"/>
                </a:solidFill>
              </a:rPr>
              <a:t> </a:t>
            </a:r>
            <a:r>
              <a:rPr lang="en-US" altLang="zh-TW" b="1" u="sng" dirty="0" smtClean="0">
                <a:solidFill>
                  <a:srgbClr val="0070C0"/>
                </a:solidFill>
              </a:rPr>
              <a:t>(1) </a:t>
            </a:r>
            <a:r>
              <a:rPr lang="zh-TW" altLang="en-US" dirty="0" smtClean="0">
                <a:solidFill>
                  <a:schemeClr val="tx1"/>
                </a:solidFill>
              </a:rPr>
              <a:t>就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(2) </a:t>
            </a:r>
            <a:r>
              <a:rPr lang="zh-TW" altLang="en-US" dirty="0" smtClean="0">
                <a:solidFill>
                  <a:schemeClr val="tx1"/>
                </a:solidFill>
              </a:rPr>
              <a:t>，否則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(3) </a:t>
            </a:r>
            <a:r>
              <a:rPr lang="en-US" altLang="zh-TW" b="1" dirty="0" smtClean="0">
                <a:solidFill>
                  <a:srgbClr val="C00000"/>
                </a:solidFill>
              </a:rPr>
              <a:t> </a:t>
            </a:r>
          </a:p>
          <a:p>
            <a:r>
              <a:rPr lang="zh-TW" altLang="en-US" dirty="0" smtClean="0"/>
              <a:t>其中</a:t>
            </a:r>
            <a:r>
              <a:rPr lang="en-US" altLang="zh-TW" dirty="0" smtClean="0"/>
              <a:t>(1)</a:t>
            </a:r>
            <a:r>
              <a:rPr lang="zh-TW" altLang="en-US" dirty="0" smtClean="0"/>
              <a:t>是條件</a:t>
            </a:r>
            <a:r>
              <a:rPr lang="en-US" altLang="zh-TW" dirty="0" smtClean="0"/>
              <a:t>(2)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(3)</a:t>
            </a:r>
            <a:r>
              <a:rPr lang="zh-TW" altLang="en-US" dirty="0" smtClean="0"/>
              <a:t>分別是符合</a:t>
            </a:r>
            <a:r>
              <a:rPr lang="en-US" altLang="zh-TW" dirty="0" smtClean="0"/>
              <a:t>(1)</a:t>
            </a:r>
            <a:r>
              <a:rPr lang="zh-TW" altLang="en-US" dirty="0" smtClean="0"/>
              <a:t>的條件做的事跟不符合的時候做的事。</a:t>
            </a:r>
            <a:endParaRPr lang="en-US" altLang="zh-TW" dirty="0" smtClean="0"/>
          </a:p>
          <a:p>
            <a:r>
              <a:rPr lang="zh-TW" altLang="en-US" dirty="0" smtClean="0"/>
              <a:t>再完整說：如果</a:t>
            </a:r>
            <a:r>
              <a:rPr lang="en-US" altLang="zh-TW" b="1" dirty="0" smtClean="0">
                <a:solidFill>
                  <a:srgbClr val="0070C0"/>
                </a:solidFill>
              </a:rPr>
              <a:t>(1)</a:t>
            </a:r>
            <a:r>
              <a:rPr lang="zh-TW" altLang="en-US" b="1" dirty="0" smtClean="0">
                <a:solidFill>
                  <a:srgbClr val="0070C0"/>
                </a:solidFill>
              </a:rPr>
              <a:t>的條件成立</a:t>
            </a:r>
            <a:r>
              <a:rPr lang="zh-TW" altLang="en-US" dirty="0" smtClean="0"/>
              <a:t>就</a:t>
            </a:r>
            <a:r>
              <a:rPr lang="zh-TW" altLang="en-US" b="1" dirty="0" smtClean="0">
                <a:solidFill>
                  <a:schemeClr val="accent5"/>
                </a:solidFill>
              </a:rPr>
              <a:t>做</a:t>
            </a:r>
            <a:r>
              <a:rPr lang="en-US" altLang="zh-TW" b="1" dirty="0" smtClean="0">
                <a:solidFill>
                  <a:schemeClr val="accent5"/>
                </a:solidFill>
              </a:rPr>
              <a:t>(2)</a:t>
            </a:r>
            <a:r>
              <a:rPr lang="zh-TW" altLang="en-US" dirty="0" smtClean="0"/>
              <a:t>，否則</a:t>
            </a:r>
            <a:r>
              <a:rPr lang="zh-TW" altLang="en-US" b="1" dirty="0" smtClean="0">
                <a:solidFill>
                  <a:schemeClr val="accent5"/>
                </a:solidFill>
              </a:rPr>
              <a:t>做</a:t>
            </a:r>
            <a:r>
              <a:rPr lang="en-US" altLang="zh-TW" b="1" dirty="0" smtClean="0">
                <a:solidFill>
                  <a:schemeClr val="accent5"/>
                </a:solidFill>
              </a:rPr>
              <a:t>(3)</a:t>
            </a:r>
            <a:r>
              <a:rPr lang="zh-TW" altLang="en-US" dirty="0" smtClean="0"/>
              <a:t>的事。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687518" y="115576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23509" y="3370851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 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15" idx="0"/>
          </p:cNvCxnSpPr>
          <p:nvPr/>
        </p:nvCxnSpPr>
        <p:spPr>
          <a:xfrm flipH="1">
            <a:off x="8257556" y="1547941"/>
            <a:ext cx="1462" cy="4842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8244008" y="4544568"/>
            <a:ext cx="1973810" cy="91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582310" y="3370850"/>
            <a:ext cx="1271016" cy="7339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5" idx="2"/>
            <a:endCxn id="6" idx="0"/>
          </p:cNvCxnSpPr>
          <p:nvPr/>
        </p:nvCxnSpPr>
        <p:spPr>
          <a:xfrm>
            <a:off x="8257556" y="2896191"/>
            <a:ext cx="1461" cy="4746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6" idx="2"/>
            <a:endCxn id="13" idx="0"/>
          </p:cNvCxnSpPr>
          <p:nvPr/>
        </p:nvCxnSpPr>
        <p:spPr>
          <a:xfrm flipH="1">
            <a:off x="8228999" y="4129609"/>
            <a:ext cx="30018" cy="13630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657499" y="549268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5" name="菱形 14"/>
          <p:cNvSpPr/>
          <p:nvPr/>
        </p:nvSpPr>
        <p:spPr>
          <a:xfrm>
            <a:off x="7041404" y="2032225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(a &gt;= b)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3" name="肘形接點 42"/>
          <p:cNvCxnSpPr>
            <a:stCxn id="15" idx="3"/>
            <a:endCxn id="10" idx="0"/>
          </p:cNvCxnSpPr>
          <p:nvPr/>
        </p:nvCxnSpPr>
        <p:spPr>
          <a:xfrm>
            <a:off x="9473708" y="2464208"/>
            <a:ext cx="744110" cy="9066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10" idx="2"/>
          </p:cNvCxnSpPr>
          <p:nvPr/>
        </p:nvCxnSpPr>
        <p:spPr>
          <a:xfrm>
            <a:off x="10217818" y="4104767"/>
            <a:ext cx="0" cy="448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8257556" y="294181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9399314" y="242673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8019350" y="20322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8019350" y="33204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9989262" y="33204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76" name="圖片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959" y="2796070"/>
            <a:ext cx="1853036" cy="15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3" grpId="0" animBg="1"/>
      <p:bldP spid="15" grpId="0" animBg="1"/>
      <p:bldP spid="54" grpId="0"/>
      <p:bldP spid="55" grpId="0"/>
      <p:bldP spid="56" grpId="0"/>
      <p:bldP spid="57" grpId="0"/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while(true</a:t>
            </a:r>
            <a:r>
              <a:rPr lang="en-US" altLang="zh-TW" dirty="0" smtClean="0"/>
              <a:t>){……..}</a:t>
            </a:r>
            <a:r>
              <a:rPr lang="zh-TW" altLang="en-US" dirty="0" smtClean="0"/>
              <a:t>簡單解說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用口語</a:t>
            </a:r>
            <a:r>
              <a:rPr lang="zh-TW" altLang="en-US" dirty="0" smtClean="0"/>
              <a:t>講就是：當 </a:t>
            </a:r>
            <a:r>
              <a:rPr lang="en-US" altLang="zh-TW" dirty="0" smtClean="0"/>
              <a:t>(</a:t>
            </a:r>
            <a:r>
              <a:rPr lang="zh-TW" altLang="en-US" dirty="0" smtClean="0"/>
              <a:t>執行條件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成立時就做</a:t>
            </a:r>
            <a:r>
              <a:rPr lang="en-US" altLang="zh-TW" dirty="0" smtClean="0"/>
              <a:t>{….}</a:t>
            </a:r>
            <a:r>
              <a:rPr lang="zh-TW" altLang="en-US" dirty="0" smtClean="0"/>
              <a:t>內的事。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而且做完後再重頭檢查</a:t>
            </a:r>
            <a:r>
              <a:rPr lang="en-US" altLang="zh-TW" dirty="0" smtClean="0"/>
              <a:t>(</a:t>
            </a:r>
            <a:r>
              <a:rPr lang="zh-TW" altLang="en-US" dirty="0"/>
              <a:t>執行</a:t>
            </a:r>
            <a:r>
              <a:rPr lang="zh-TW" altLang="en-US" dirty="0" smtClean="0"/>
              <a:t>條件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是否成立</a:t>
            </a:r>
            <a:r>
              <a:rPr lang="en-US" altLang="zh-TW" dirty="0" smtClean="0"/>
              <a:t>……..</a:t>
            </a:r>
            <a:r>
              <a:rPr lang="zh-TW" altLang="en-US" dirty="0" smtClean="0"/>
              <a:t>以此類推。</a:t>
            </a:r>
            <a:endParaRPr lang="en-US" altLang="zh-TW" dirty="0" smtClean="0"/>
          </a:p>
          <a:p>
            <a:r>
              <a:rPr lang="zh-TW" altLang="en-US" dirty="0"/>
              <a:t>所以程式會重複</a:t>
            </a:r>
            <a:r>
              <a:rPr lang="zh-TW" altLang="en-US" dirty="0" smtClean="0"/>
              <a:t>執行。</a:t>
            </a:r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en-US" altLang="zh-TW" dirty="0" smtClean="0"/>
              <a:t>(</a:t>
            </a:r>
            <a:r>
              <a:rPr lang="zh-TW" altLang="en-US" dirty="0"/>
              <a:t>執行</a:t>
            </a:r>
            <a:r>
              <a:rPr lang="zh-TW" altLang="en-US" dirty="0" smtClean="0"/>
              <a:t>條件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寫成 </a:t>
            </a:r>
            <a:r>
              <a:rPr lang="en-US" altLang="zh-TW" dirty="0" smtClean="0"/>
              <a:t>(True)</a:t>
            </a:r>
            <a:r>
              <a:rPr lang="zh-TW" altLang="en-US" dirty="0" smtClean="0"/>
              <a:t>時，表示條件永遠成立！</a:t>
            </a:r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{…}</a:t>
            </a:r>
            <a:r>
              <a:rPr lang="zh-TW" altLang="en-US" dirty="0" smtClean="0"/>
              <a:t>內的事情會永遠無限制地重複！也就是程式不會停止！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While</a:t>
            </a:r>
            <a:r>
              <a:rPr lang="zh-TW" altLang="en-US" dirty="0" smtClean="0"/>
              <a:t>的詳細用法，後面單元再講解。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756" y="2086737"/>
            <a:ext cx="25431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</a:t>
            </a:r>
            <a:r>
              <a:rPr lang="zh-TW" altLang="en-US" dirty="0" smtClean="0"/>
              <a:t>成績分</a:t>
            </a:r>
            <a:r>
              <a:rPr lang="en-US" altLang="zh-TW" dirty="0" smtClean="0"/>
              <a:t>ABCDE</a:t>
            </a:r>
            <a:r>
              <a:rPr lang="zh-TW" altLang="en-US" dirty="0" smtClean="0"/>
              <a:t>等級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依照輸入的成績</a:t>
            </a:r>
            <a:r>
              <a:rPr lang="en-US" altLang="zh-TW" dirty="0" smtClean="0"/>
              <a:t>(0~100)</a:t>
            </a:r>
            <a:r>
              <a:rPr lang="zh-TW" altLang="en-US" dirty="0" smtClean="0"/>
              <a:t>區分為</a:t>
            </a:r>
            <a:r>
              <a:rPr lang="en-US" altLang="zh-TW" dirty="0" smtClean="0"/>
              <a:t>A, B, C, D, E</a:t>
            </a:r>
            <a:r>
              <a:rPr lang="zh-TW" altLang="en-US" dirty="0" smtClean="0"/>
              <a:t>，每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分一級，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分以下都為</a:t>
            </a:r>
            <a:r>
              <a:rPr lang="en-US" altLang="zh-TW" dirty="0" smtClean="0"/>
              <a:t>E</a:t>
            </a:r>
            <a:r>
              <a:rPr lang="zh-TW" altLang="en-US" dirty="0" smtClean="0"/>
              <a:t>級。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 smtClean="0"/>
              <a:t>輸入</a:t>
            </a:r>
            <a:r>
              <a:rPr lang="zh-TW" altLang="en-US" dirty="0"/>
              <a:t>：</a:t>
            </a:r>
            <a:r>
              <a:rPr lang="en-US" altLang="zh-TW" dirty="0"/>
              <a:t>0~100</a:t>
            </a:r>
            <a:r>
              <a:rPr lang="zh-TW" altLang="en-US" dirty="0"/>
              <a:t>的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pPr lvl="1"/>
            <a:r>
              <a:rPr lang="zh-TW" altLang="en-US" dirty="0"/>
              <a:t>輸出：</a:t>
            </a:r>
            <a:r>
              <a:rPr lang="en-US" altLang="zh-TW" dirty="0"/>
              <a:t>A,B,C,D,E</a:t>
            </a:r>
            <a:r>
              <a:rPr lang="zh-TW" altLang="en-US" dirty="0" smtClean="0"/>
              <a:t>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smtClean="0"/>
              <a:t>if…else if…..else if….else if…..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02170" y="3547872"/>
            <a:ext cx="4908613" cy="2953512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請輸入成績：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98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98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分是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級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---------------------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請輸入成績：</a:t>
              </a: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3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Switch……Case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聰明偷懶法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073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switch </a:t>
            </a:r>
            <a:r>
              <a:rPr lang="zh-TW" altLang="en-US" dirty="0"/>
              <a:t>多條件分支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080082" cy="3880773"/>
          </a:xfrm>
        </p:spPr>
        <p:txBody>
          <a:bodyPr/>
          <a:lstStyle/>
          <a:p>
            <a:r>
              <a:rPr lang="en-US" altLang="zh-TW" dirty="0" smtClean="0"/>
              <a:t>switch </a:t>
            </a:r>
            <a:r>
              <a:rPr lang="zh-TW" altLang="en-US" dirty="0"/>
              <a:t>是一種</a:t>
            </a:r>
            <a:r>
              <a:rPr lang="zh-TW" altLang="en-US" b="1" dirty="0">
                <a:solidFill>
                  <a:srgbClr val="FF0000"/>
                </a:solidFill>
              </a:rPr>
              <a:t>多選一</a:t>
            </a:r>
            <a:r>
              <a:rPr lang="zh-TW" altLang="en-US" dirty="0"/>
              <a:t>的敘述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相當於一連串的 </a:t>
            </a:r>
            <a:r>
              <a:rPr lang="en-US" altLang="zh-TW" dirty="0" smtClean="0"/>
              <a:t>if...else if....else if......</a:t>
            </a:r>
          </a:p>
          <a:p>
            <a:r>
              <a:rPr lang="zh-TW" altLang="en-US" dirty="0" smtClean="0"/>
              <a:t>根據切換的依據</a:t>
            </a:r>
            <a:r>
              <a:rPr lang="en-US" altLang="zh-TW" dirty="0"/>
              <a:t>(</a:t>
            </a:r>
            <a:r>
              <a:rPr lang="zh-TW" altLang="en-US" dirty="0" smtClean="0"/>
              <a:t>條件</a:t>
            </a:r>
            <a:r>
              <a:rPr lang="zh-TW" altLang="en-US" dirty="0"/>
              <a:t>運算</a:t>
            </a:r>
            <a:r>
              <a:rPr lang="zh-TW" altLang="en-US" dirty="0" smtClean="0"/>
              <a:t>式</a:t>
            </a:r>
            <a:r>
              <a:rPr lang="en-US" altLang="zh-TW" dirty="0" smtClean="0"/>
              <a:t>), </a:t>
            </a:r>
            <a:r>
              <a:rPr lang="zh-TW" altLang="en-US" dirty="0"/>
              <a:t>選擇接下來要執行哪一個  </a:t>
            </a:r>
            <a:r>
              <a:rPr lang="en-US" altLang="zh-TW" dirty="0"/>
              <a:t>case </a:t>
            </a:r>
            <a:r>
              <a:rPr lang="zh-TW" altLang="en-US" dirty="0"/>
              <a:t>內的動作。</a:t>
            </a:r>
          </a:p>
          <a:p>
            <a:r>
              <a:rPr lang="en-US" altLang="zh-TW" dirty="0" smtClean="0"/>
              <a:t>case</a:t>
            </a:r>
            <a:r>
              <a:rPr lang="zh-TW" altLang="en-US" dirty="0"/>
              <a:t>：列出個別的條件。</a:t>
            </a:r>
          </a:p>
          <a:p>
            <a:r>
              <a:rPr lang="en-US" altLang="zh-TW" dirty="0" smtClean="0"/>
              <a:t>break</a:t>
            </a:r>
            <a:r>
              <a:rPr lang="zh-TW" altLang="en-US" dirty="0"/>
              <a:t>：</a:t>
            </a:r>
            <a:r>
              <a:rPr lang="zh-TW" altLang="en-US" dirty="0" smtClean="0"/>
              <a:t>結束這個</a:t>
            </a:r>
            <a:r>
              <a:rPr lang="en-US" altLang="zh-TW" dirty="0" smtClean="0"/>
              <a:t>case 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不每個</a:t>
            </a:r>
            <a:r>
              <a:rPr lang="en-US" altLang="zh-TW" dirty="0"/>
              <a:t>case</a:t>
            </a:r>
            <a:r>
              <a:rPr lang="zh-TW" altLang="en-US" dirty="0"/>
              <a:t>結束會很特別！</a:t>
            </a:r>
          </a:p>
          <a:p>
            <a:r>
              <a:rPr lang="en-US" altLang="zh-TW" dirty="0" smtClean="0"/>
              <a:t>Default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case</a:t>
            </a:r>
            <a:r>
              <a:rPr lang="zh-TW" altLang="en-US" dirty="0" smtClean="0"/>
              <a:t>都不符合時要執行的預設動作。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非必須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746" y="2160589"/>
            <a:ext cx="31908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7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程式四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賣電影票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賣三種票：全票</a:t>
            </a:r>
            <a:r>
              <a:rPr lang="en-US" altLang="zh-TW" dirty="0" smtClean="0"/>
              <a:t>(300</a:t>
            </a:r>
            <a:r>
              <a:rPr lang="zh-TW" altLang="en-US" dirty="0" smtClean="0"/>
              <a:t>元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、優待票</a:t>
            </a:r>
            <a:r>
              <a:rPr lang="en-US" altLang="zh-TW" dirty="0" smtClean="0"/>
              <a:t>(250</a:t>
            </a:r>
            <a:r>
              <a:rPr lang="zh-TW" altLang="en-US" dirty="0"/>
              <a:t>元</a:t>
            </a:r>
            <a:r>
              <a:rPr lang="en-US" altLang="zh-TW" dirty="0"/>
              <a:t>) </a:t>
            </a:r>
            <a:r>
              <a:rPr lang="zh-TW" altLang="en-US" dirty="0" smtClean="0"/>
              <a:t>、星光票</a:t>
            </a:r>
            <a:r>
              <a:rPr lang="en-US" altLang="zh-TW" dirty="0" smtClean="0"/>
              <a:t>(200</a:t>
            </a:r>
            <a:r>
              <a:rPr lang="zh-TW" altLang="en-US" dirty="0"/>
              <a:t>元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1/2/3</a:t>
            </a:r>
          </a:p>
          <a:p>
            <a:r>
              <a:rPr lang="zh-TW" altLang="en-US" dirty="0"/>
              <a:t>輸出：票價或是輸入錯誤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 smtClean="0"/>
              <a:t>switch….</a:t>
            </a:r>
            <a:r>
              <a:rPr lang="en-US" altLang="zh-TW" dirty="0"/>
              <a:t>case</a:t>
            </a:r>
            <a:r>
              <a:rPr lang="zh-TW" altLang="en-US" dirty="0"/>
              <a:t>語法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831336"/>
            <a:ext cx="4908613" cy="28437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全票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2.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3.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星光票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優待票一張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250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元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==============================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1.</a:t>
              </a:r>
              <a:r>
                <a:rPr lang="zh-TW" altLang="en-US" dirty="0">
                  <a:solidFill>
                    <a:schemeClr val="tx1"/>
                  </a:solidFill>
                </a:rPr>
                <a:t>全票</a:t>
              </a:r>
              <a:r>
                <a:rPr lang="en-US" altLang="zh-TW" dirty="0">
                  <a:solidFill>
                    <a:schemeClr val="tx1"/>
                  </a:solidFill>
                </a:rPr>
                <a:t>, 2.</a:t>
              </a:r>
              <a:r>
                <a:rPr lang="zh-TW" altLang="en-US" dirty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>
                  <a:solidFill>
                    <a:schemeClr val="tx1"/>
                  </a:solidFill>
                </a:rPr>
                <a:t>, 3.</a:t>
              </a:r>
              <a:r>
                <a:rPr lang="zh-TW" altLang="en-US" dirty="0">
                  <a:solidFill>
                    <a:schemeClr val="tx1"/>
                  </a:solidFill>
                </a:rPr>
                <a:t>星光票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>
                  <a:solidFill>
                    <a:schemeClr val="tx1"/>
                  </a:solidFill>
                </a:rPr>
                <a:t>：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226" y="1692656"/>
            <a:ext cx="4838700" cy="35052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1389974"/>
            <a:ext cx="5418665" cy="51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3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電影票價計算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賣三種票：全票</a:t>
            </a:r>
            <a:r>
              <a:rPr lang="en-US" altLang="zh-TW" dirty="0"/>
              <a:t>(300</a:t>
            </a:r>
            <a:r>
              <a:rPr lang="zh-TW" altLang="en-US" dirty="0"/>
              <a:t>元</a:t>
            </a:r>
            <a:r>
              <a:rPr lang="en-US" altLang="zh-TW" dirty="0"/>
              <a:t>)</a:t>
            </a:r>
            <a:r>
              <a:rPr lang="zh-TW" altLang="en-US" dirty="0"/>
              <a:t>、優待票</a:t>
            </a:r>
            <a:r>
              <a:rPr lang="en-US" altLang="zh-TW" dirty="0"/>
              <a:t>(250</a:t>
            </a:r>
            <a:r>
              <a:rPr lang="zh-TW" altLang="en-US" dirty="0"/>
              <a:t>元</a:t>
            </a:r>
            <a:r>
              <a:rPr lang="en-US" altLang="zh-TW" dirty="0"/>
              <a:t>) </a:t>
            </a:r>
            <a:r>
              <a:rPr lang="zh-TW" altLang="en-US" dirty="0"/>
              <a:t>、星光票</a:t>
            </a:r>
            <a:r>
              <a:rPr lang="en-US" altLang="zh-TW" dirty="0"/>
              <a:t>(200</a:t>
            </a:r>
            <a:r>
              <a:rPr lang="zh-TW" altLang="en-US" dirty="0"/>
              <a:t>元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1/2/3</a:t>
            </a:r>
            <a:r>
              <a:rPr lang="zh-TW" altLang="en-US" dirty="0" smtClean="0"/>
              <a:t>後再輸入幾張</a:t>
            </a:r>
            <a:endParaRPr lang="en-US" altLang="zh-TW" dirty="0"/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票價總金額或是</a:t>
            </a:r>
            <a:r>
              <a:rPr lang="zh-TW" altLang="en-US" dirty="0"/>
              <a:t>輸入錯誤！</a:t>
            </a:r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switch….case</a:t>
            </a:r>
            <a:r>
              <a:rPr lang="zh-TW" altLang="en-US" dirty="0"/>
              <a:t>語法</a:t>
            </a:r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510146" y="3831336"/>
            <a:ext cx="4908613" cy="2843784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全票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2.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3.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星光票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請輸入買幾張：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票價總額為 </a:t>
              </a:r>
              <a:r>
                <a:rPr lang="en-US" altLang="zh-TW" dirty="0">
                  <a:solidFill>
                    <a:schemeClr val="tx1"/>
                  </a:solidFill>
                </a:rPr>
                <a:t>750</a:t>
              </a:r>
              <a:r>
                <a:rPr lang="zh-TW" altLang="en-US" dirty="0">
                  <a:solidFill>
                    <a:schemeClr val="tx1"/>
                  </a:solidFill>
                </a:rPr>
                <a:t>元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Example04_08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42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小練習 </a:t>
            </a:r>
            <a:r>
              <a:rPr lang="en-US" altLang="zh-TW" dirty="0" smtClean="0"/>
              <a:t>1</a:t>
            </a:r>
            <a:br>
              <a:rPr lang="en-US" altLang="zh-TW" dirty="0" smtClean="0"/>
            </a:br>
            <a:r>
              <a:rPr lang="en-US" altLang="zh-TW" dirty="0" smtClean="0"/>
              <a:t>BMI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把前面寫過的計算</a:t>
            </a:r>
            <a:r>
              <a:rPr lang="en-US" altLang="zh-TW" dirty="0" smtClean="0"/>
              <a:t>BMI</a:t>
            </a:r>
            <a:r>
              <a:rPr lang="zh-TW" altLang="en-US" dirty="0" smtClean="0"/>
              <a:t>程式找出來</a:t>
            </a:r>
            <a:endParaRPr lang="en-US" altLang="zh-TW" dirty="0" smtClean="0"/>
          </a:p>
          <a:p>
            <a:r>
              <a:rPr lang="zh-TW" altLang="en-US" dirty="0"/>
              <a:t>增加功能</a:t>
            </a:r>
            <a:r>
              <a:rPr lang="zh-TW" altLang="en-US" dirty="0" smtClean="0"/>
              <a:t>，依照</a:t>
            </a:r>
            <a:r>
              <a:rPr lang="en-US" altLang="zh-TW" dirty="0" smtClean="0"/>
              <a:t>BMI &lt; 18, BMI &gt; 24</a:t>
            </a:r>
            <a:r>
              <a:rPr lang="zh-TW" altLang="en-US" dirty="0" smtClean="0"/>
              <a:t>及 </a:t>
            </a:r>
            <a:r>
              <a:rPr lang="en-US" altLang="zh-TW" dirty="0" smtClean="0"/>
              <a:t>18 &lt; BMI &lt; 24</a:t>
            </a:r>
            <a:r>
              <a:rPr lang="zh-TW" altLang="en-US" dirty="0" smtClean="0"/>
              <a:t>區分</a:t>
            </a:r>
            <a:endParaRPr lang="en-US" altLang="zh-TW" dirty="0" smtClean="0"/>
          </a:p>
          <a:p>
            <a:r>
              <a:rPr lang="zh-TW" altLang="en-US" dirty="0"/>
              <a:t>分</a:t>
            </a:r>
            <a:r>
              <a:rPr lang="zh-TW" altLang="en-US" dirty="0" smtClean="0"/>
              <a:t>別是太瘦，太胖與正常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12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小練習 </a:t>
            </a:r>
            <a:r>
              <a:rPr lang="en-US" altLang="zh-TW" dirty="0" smtClean="0"/>
              <a:t>2</a:t>
            </a:r>
            <a:br>
              <a:rPr lang="en-US" altLang="zh-TW" dirty="0" smtClean="0"/>
            </a:br>
            <a:r>
              <a:rPr lang="zh-TW" altLang="en-US" dirty="0" smtClean="0"/>
              <a:t>帳號密碼輸入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寫一個程式，可以輸入帳號密碼。</a:t>
            </a:r>
            <a:endParaRPr lang="en-US" altLang="zh-TW" dirty="0" smtClean="0"/>
          </a:p>
          <a:p>
            <a:r>
              <a:rPr lang="zh-TW" altLang="en-US" dirty="0"/>
              <a:t>程式中與</a:t>
            </a:r>
            <a:r>
              <a:rPr lang="zh-TW" altLang="en-US" dirty="0" smtClean="0"/>
              <a:t>固定一組帳號</a:t>
            </a:r>
            <a:r>
              <a:rPr lang="zh-TW" altLang="en-US" dirty="0"/>
              <a:t>密碼</a:t>
            </a:r>
            <a:r>
              <a:rPr lang="zh-TW" altLang="en-US" dirty="0" smtClean="0"/>
              <a:t>比對</a:t>
            </a:r>
            <a:endParaRPr lang="en-US" altLang="zh-TW" dirty="0" smtClean="0"/>
          </a:p>
          <a:p>
            <a:r>
              <a:rPr lang="zh-TW" altLang="en-US" dirty="0"/>
              <a:t>正確的顯示</a:t>
            </a:r>
            <a:r>
              <a:rPr lang="zh-TW" altLang="en-US" dirty="0" smtClean="0"/>
              <a:t>歡迎</a:t>
            </a:r>
            <a:endParaRPr lang="en-US" altLang="zh-TW" dirty="0" smtClean="0"/>
          </a:p>
          <a:p>
            <a:r>
              <a:rPr lang="zh-TW" altLang="en-US" dirty="0"/>
              <a:t>錯誤的顯示：帳號密碼錯誤</a:t>
            </a:r>
            <a:r>
              <a:rPr lang="zh-TW" altLang="en-US" dirty="0" smtClean="0"/>
              <a:t>，請重新輸入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9827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{…}</a:t>
            </a:r>
            <a:r>
              <a:rPr lang="zh-TW" altLang="en-US" dirty="0" smtClean="0"/>
              <a:t>的意義與使用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大括號必定成對出現！代表一個</a:t>
            </a:r>
            <a:r>
              <a:rPr lang="zh-TW" altLang="en-US" b="1" dirty="0" smtClean="0">
                <a:solidFill>
                  <a:srgbClr val="C00000"/>
                </a:solidFill>
              </a:rPr>
              <a:t>程式區塊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意思是把某些程式碼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)</a:t>
            </a:r>
            <a:r>
              <a:rPr lang="zh-TW" altLang="en-US" dirty="0" smtClean="0"/>
              <a:t>打包成一體。</a:t>
            </a:r>
            <a:endParaRPr lang="en-US" altLang="zh-TW" dirty="0" smtClean="0"/>
          </a:p>
          <a:p>
            <a:r>
              <a:rPr lang="zh-TW" altLang="en-US" dirty="0"/>
              <a:t>例如</a:t>
            </a:r>
            <a:r>
              <a:rPr lang="en-US" altLang="zh-TW" dirty="0"/>
              <a:t>if (</a:t>
            </a:r>
            <a:r>
              <a:rPr lang="zh-TW" altLang="en-US" dirty="0"/>
              <a:t>條件</a:t>
            </a:r>
            <a:r>
              <a:rPr lang="en-US" altLang="zh-TW" dirty="0"/>
              <a:t>) </a:t>
            </a:r>
            <a:r>
              <a:rPr lang="en-US" altLang="zh-TW" b="1" dirty="0">
                <a:solidFill>
                  <a:srgbClr val="C00000"/>
                </a:solidFill>
              </a:rPr>
              <a:t>{ ..... }</a:t>
            </a:r>
            <a:br>
              <a:rPr lang="en-US" altLang="zh-TW" b="1" dirty="0">
                <a:solidFill>
                  <a:srgbClr val="C00000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意思是大括號中可以是</a:t>
            </a:r>
            <a:r>
              <a:rPr lang="zh-TW" altLang="en-US" b="1" dirty="0">
                <a:solidFill>
                  <a:srgbClr val="C00000"/>
                </a:solidFill>
              </a:rPr>
              <a:t>多個指令的組合！</a:t>
            </a:r>
          </a:p>
          <a:p>
            <a:r>
              <a:rPr lang="zh-TW" altLang="en-US" dirty="0" smtClean="0"/>
              <a:t>也就是集合起來</a:t>
            </a:r>
            <a:r>
              <a:rPr lang="zh-TW" altLang="en-US" dirty="0" smtClean="0">
                <a:solidFill>
                  <a:srgbClr val="C00000"/>
                </a:solidFill>
              </a:rPr>
              <a:t>完成某件工作或達成某種目的的</a:t>
            </a:r>
            <a:r>
              <a:rPr lang="zh-TW" altLang="en-US" b="1" dirty="0" smtClean="0">
                <a:solidFill>
                  <a:srgbClr val="C00000"/>
                </a:solidFill>
              </a:rPr>
              <a:t>指令包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所以會有多重</a:t>
            </a:r>
            <a:r>
              <a:rPr lang="en-US" altLang="zh-TW" dirty="0"/>
              <a:t>if else</a:t>
            </a:r>
            <a:r>
              <a:rPr lang="zh-TW" altLang="en-US" dirty="0"/>
              <a:t>結構，或是其他組合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如果大括號中只有一行程式碼，大括號可以省略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lvl="1"/>
            <a:r>
              <a:rPr lang="zh-TW" altLang="en-US" dirty="0" smtClean="0">
                <a:solidFill>
                  <a:srgbClr val="0070C0"/>
                </a:solidFill>
              </a:rPr>
              <a:t>實務上建議不要省略！</a:t>
            </a:r>
            <a:endParaRPr lang="en-US" altLang="zh-TW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81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條件的簡單解說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</a:t>
            </a:r>
            <a:r>
              <a:rPr lang="zh-TW" altLang="en-US" dirty="0" smtClean="0"/>
              <a:t>中的條件，常常就是在做比較，例如數字的＞</a:t>
            </a:r>
            <a:r>
              <a:rPr lang="en-US" altLang="zh-TW" dirty="0" smtClean="0"/>
              <a:t>,</a:t>
            </a:r>
            <a:r>
              <a:rPr lang="zh-TW" altLang="en-US" dirty="0" smtClean="0"/>
              <a:t>＜</a:t>
            </a:r>
            <a:r>
              <a:rPr lang="en-US" altLang="zh-TW" dirty="0" smtClean="0"/>
              <a:t>,</a:t>
            </a:r>
            <a:r>
              <a:rPr lang="zh-TW" altLang="en-US" dirty="0" smtClean="0"/>
              <a:t>＝</a:t>
            </a:r>
            <a:r>
              <a:rPr lang="zh-TW" altLang="en-US" dirty="0"/>
              <a:t>的</a:t>
            </a:r>
            <a:r>
              <a:rPr lang="zh-TW" altLang="en-US" dirty="0" smtClean="0"/>
              <a:t>關係。</a:t>
            </a:r>
            <a:endParaRPr lang="en-US" altLang="zh-TW" dirty="0" smtClean="0"/>
          </a:p>
          <a:p>
            <a:r>
              <a:rPr lang="zh-TW" altLang="en-US" dirty="0"/>
              <a:t>常用的比較</a:t>
            </a:r>
            <a:r>
              <a:rPr lang="zh-TW" altLang="en-US" dirty="0" smtClean="0"/>
              <a:t>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大於： </a:t>
            </a:r>
            <a:r>
              <a:rPr lang="en-US" altLang="zh-TW" dirty="0" smtClean="0"/>
              <a:t>&gt;</a:t>
            </a:r>
          </a:p>
          <a:p>
            <a:pPr lvl="1"/>
            <a:r>
              <a:rPr lang="zh-TW" altLang="en-US" dirty="0" smtClean="0"/>
              <a:t>小於：</a:t>
            </a:r>
            <a:r>
              <a:rPr lang="en-US" altLang="zh-TW" dirty="0" smtClean="0"/>
              <a:t>&lt;</a:t>
            </a:r>
          </a:p>
          <a:p>
            <a:pPr lvl="1"/>
            <a:r>
              <a:rPr lang="zh-TW" altLang="en-US" b="1" dirty="0">
                <a:solidFill>
                  <a:schemeClr val="accent5"/>
                </a:solidFill>
              </a:rPr>
              <a:t>等於</a:t>
            </a:r>
            <a:r>
              <a:rPr lang="zh-TW" altLang="en-US" b="1" dirty="0" smtClean="0">
                <a:solidFill>
                  <a:schemeClr val="accent5"/>
                </a:solidFill>
              </a:rPr>
              <a:t>：</a:t>
            </a:r>
            <a:r>
              <a:rPr lang="en-US" altLang="zh-TW" b="1" dirty="0" smtClean="0">
                <a:solidFill>
                  <a:schemeClr val="accent5"/>
                </a:solidFill>
              </a:rPr>
              <a:t>==</a:t>
            </a:r>
          </a:p>
          <a:p>
            <a:pPr lvl="1"/>
            <a:r>
              <a:rPr lang="zh-TW" altLang="en-US" dirty="0"/>
              <a:t>大於等於</a:t>
            </a:r>
            <a:r>
              <a:rPr lang="zh-TW" altLang="en-US" dirty="0" smtClean="0"/>
              <a:t>：</a:t>
            </a:r>
            <a:r>
              <a:rPr lang="en-US" altLang="zh-TW" dirty="0" smtClean="0"/>
              <a:t>&gt;=</a:t>
            </a:r>
          </a:p>
          <a:p>
            <a:pPr lvl="1"/>
            <a:r>
              <a:rPr lang="zh-TW" altLang="en-US" dirty="0"/>
              <a:t>小於</a:t>
            </a:r>
            <a:r>
              <a:rPr lang="zh-TW" altLang="en-US" dirty="0" smtClean="0"/>
              <a:t>等於： </a:t>
            </a:r>
            <a:r>
              <a:rPr lang="en-US" altLang="zh-TW" dirty="0" smtClean="0"/>
              <a:t>&lt;=</a:t>
            </a:r>
          </a:p>
          <a:p>
            <a:pPr lvl="1"/>
            <a:r>
              <a:rPr lang="zh-TW" altLang="en-US" dirty="0" smtClean="0"/>
              <a:t>相反：</a:t>
            </a:r>
            <a:r>
              <a:rPr lang="en-US" altLang="zh-TW" dirty="0" smtClean="0"/>
              <a:t>!</a:t>
            </a:r>
            <a:r>
              <a:rPr lang="zh-TW" altLang="en-US" dirty="0" smtClean="0"/>
              <a:t>   </a:t>
            </a:r>
            <a:r>
              <a:rPr lang="en-US" altLang="zh-TW" dirty="0" smtClean="0"/>
              <a:t>( </a:t>
            </a:r>
            <a:r>
              <a:rPr lang="zh-TW" altLang="en-US" dirty="0" smtClean="0"/>
              <a:t>例如</a:t>
            </a:r>
            <a:r>
              <a:rPr lang="zh-TW" altLang="en-US" dirty="0"/>
              <a:t>不等於  </a:t>
            </a:r>
            <a:r>
              <a:rPr lang="en-US" altLang="zh-TW" dirty="0" smtClean="0"/>
              <a:t>!=  )</a:t>
            </a:r>
          </a:p>
          <a:p>
            <a:pPr lvl="1"/>
            <a:r>
              <a:rPr lang="zh-TW" altLang="en-US" dirty="0"/>
              <a:t>且：</a:t>
            </a:r>
            <a:r>
              <a:rPr lang="en-US" altLang="zh-TW" dirty="0"/>
              <a:t>&amp;&amp;</a:t>
            </a:r>
            <a:r>
              <a:rPr lang="zh-TW" altLang="en-US" dirty="0"/>
              <a:t>或</a:t>
            </a:r>
            <a:r>
              <a:rPr lang="en-US" altLang="zh-TW" dirty="0" smtClean="0"/>
              <a:t>&amp;  (</a:t>
            </a:r>
            <a:r>
              <a:rPr lang="zh-TW" altLang="en-US" dirty="0" smtClean="0"/>
              <a:t>多個條件要同時成立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或</a:t>
            </a:r>
            <a:r>
              <a:rPr lang="zh-TW" altLang="en-US" dirty="0">
                <a:sym typeface="Wingdings" panose="05000000000000000000" pitchFamily="2" charset="2"/>
              </a:rPr>
              <a:t>：</a:t>
            </a:r>
            <a:r>
              <a:rPr lang="en-US" altLang="zh-TW" dirty="0" smtClean="0">
                <a:sym typeface="Wingdings" panose="05000000000000000000" pitchFamily="2" charset="2"/>
              </a:rPr>
              <a:t>||</a:t>
            </a:r>
            <a:r>
              <a:rPr lang="zh-TW" altLang="en-US" dirty="0" smtClean="0">
                <a:sym typeface="Wingdings" panose="05000000000000000000" pitchFamily="2" charset="2"/>
              </a:rPr>
              <a:t>或</a:t>
            </a:r>
            <a:r>
              <a:rPr lang="en-US" altLang="zh-TW" dirty="0" smtClean="0">
                <a:sym typeface="Wingdings" panose="05000000000000000000" pitchFamily="2" charset="2"/>
              </a:rPr>
              <a:t>|</a:t>
            </a:r>
            <a:r>
              <a:rPr lang="zh-TW" altLang="en-US" dirty="0" smtClean="0">
                <a:sym typeface="Wingdings" panose="05000000000000000000" pitchFamily="2" charset="2"/>
              </a:rPr>
              <a:t>   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至少一個條件要成立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139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輸入成績，輸出評語，如果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以上輸出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及格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分以下輸出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不及格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思考重點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：一個成績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：判斷有沒有大於等於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pPr lvl="1"/>
            <a:r>
              <a:rPr lang="zh-TW" altLang="en-US" dirty="0"/>
              <a:t>輸出：及格或是不及格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10611" y="2904208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46602" y="4913582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顯示及格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13" idx="0"/>
          </p:cNvCxnSpPr>
          <p:nvPr/>
        </p:nvCxnSpPr>
        <p:spPr>
          <a:xfrm>
            <a:off x="7982111" y="3296384"/>
            <a:ext cx="5173" cy="2785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 flipV="1">
            <a:off x="7967101" y="6087299"/>
            <a:ext cx="1973810" cy="91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9122804" y="4913581"/>
            <a:ext cx="1621396" cy="7339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顯示不及格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13" idx="2"/>
            <a:endCxn id="6" idx="0"/>
          </p:cNvCxnSpPr>
          <p:nvPr/>
        </p:nvCxnSpPr>
        <p:spPr>
          <a:xfrm flipH="1">
            <a:off x="7982110" y="4438922"/>
            <a:ext cx="5174" cy="4746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6" idx="2"/>
            <a:endCxn id="12" idx="0"/>
          </p:cNvCxnSpPr>
          <p:nvPr/>
        </p:nvCxnSpPr>
        <p:spPr>
          <a:xfrm>
            <a:off x="7982110" y="5672340"/>
            <a:ext cx="1" cy="5949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7410611" y="626731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3" name="菱形 12"/>
          <p:cNvSpPr/>
          <p:nvPr/>
        </p:nvSpPr>
        <p:spPr>
          <a:xfrm>
            <a:off x="6446520" y="3574956"/>
            <a:ext cx="3081528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If (score &gt;= 60)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4" name="肘形接點 13"/>
          <p:cNvCxnSpPr>
            <a:stCxn id="13" idx="3"/>
            <a:endCxn id="9" idx="0"/>
          </p:cNvCxnSpPr>
          <p:nvPr/>
        </p:nvCxnSpPr>
        <p:spPr>
          <a:xfrm>
            <a:off x="9528048" y="4006939"/>
            <a:ext cx="405454" cy="9066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9" idx="2"/>
          </p:cNvCxnSpPr>
          <p:nvPr/>
        </p:nvCxnSpPr>
        <p:spPr>
          <a:xfrm>
            <a:off x="9933502" y="5647498"/>
            <a:ext cx="7409" cy="448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7980649" y="4484549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122804" y="412929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20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範例程式一參考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19" y="1716224"/>
            <a:ext cx="5613738" cy="476950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140" y="3001708"/>
            <a:ext cx="46767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輸入任一整數，幫我判斷是不是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的倍數，</a:t>
            </a:r>
            <a:r>
              <a:rPr lang="en-US" altLang="zh-TW" dirty="0" smtClean="0"/>
              <a:t>3</a:t>
            </a:r>
            <a:r>
              <a:rPr lang="zh-TW" altLang="en-US" dirty="0" smtClean="0"/>
              <a:t>的倍數。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r>
              <a:rPr lang="zh-TW" altLang="en-US" dirty="0" smtClean="0"/>
              <a:t>一個整數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</a:t>
            </a:r>
            <a:r>
              <a:rPr lang="zh-TW" altLang="en-US" dirty="0"/>
              <a:t>：</a:t>
            </a:r>
            <a:r>
              <a:rPr lang="zh-TW" altLang="en-US" dirty="0" smtClean="0"/>
              <a:t>判斷是不是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的倍數，是不是</a:t>
            </a:r>
            <a:r>
              <a:rPr lang="en-US" altLang="zh-TW" dirty="0" smtClean="0"/>
              <a:t>3</a:t>
            </a:r>
            <a:r>
              <a:rPr lang="zh-TW" altLang="en-US" dirty="0" smtClean="0"/>
              <a:t>的倍數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輸出：是或不是</a:t>
            </a:r>
            <a:r>
              <a:rPr lang="en-US" altLang="zh-TW" dirty="0" smtClean="0"/>
              <a:t>2,3</a:t>
            </a:r>
            <a:r>
              <a:rPr lang="zh-TW" altLang="en-US" dirty="0" smtClean="0"/>
              <a:t>的倍數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判斷方式</a:t>
            </a:r>
            <a:r>
              <a:rPr lang="zh-TW" altLang="en-US" dirty="0" smtClean="0"/>
              <a:t>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  </a:t>
            </a:r>
            <a:r>
              <a:rPr lang="en-US" altLang="zh-TW" dirty="0" smtClean="0"/>
              <a:t>%</a:t>
            </a:r>
            <a:r>
              <a:rPr lang="zh-TW" altLang="en-US" dirty="0" smtClean="0"/>
              <a:t>  這個運算很有用，如遊戲、找零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請輸入整數：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134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的倍數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134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不是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的倍數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127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</a:t>
            </a:r>
            <a:r>
              <a:rPr lang="en-US" altLang="zh-TW" dirty="0" smtClean="0"/>
              <a:t>A,B</a:t>
            </a:r>
            <a:r>
              <a:rPr lang="zh-TW" altLang="en-US" dirty="0" smtClean="0"/>
              <a:t>二數，顯示誰大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讓使用者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A,B</a:t>
            </a:r>
            <a:r>
              <a:rPr lang="zh-TW" altLang="en-US" dirty="0" smtClean="0"/>
              <a:t>二個</a:t>
            </a:r>
            <a:r>
              <a:rPr lang="zh-TW" altLang="en-US" dirty="0"/>
              <a:t>數字</a:t>
            </a:r>
            <a:r>
              <a:rPr lang="en-US" altLang="zh-TW" dirty="0"/>
              <a:t>(</a:t>
            </a:r>
            <a:r>
              <a:rPr lang="zh-TW" altLang="en-US" dirty="0"/>
              <a:t>整數</a:t>
            </a:r>
            <a:r>
              <a:rPr lang="en-US" altLang="zh-TW" dirty="0"/>
              <a:t>)</a:t>
            </a:r>
            <a:r>
              <a:rPr lang="zh-TW" altLang="en-US" dirty="0"/>
              <a:t>，然後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A&gt;B, A&lt;B</a:t>
            </a:r>
            <a:r>
              <a:rPr lang="zh-TW" altLang="en-US" dirty="0" smtClean="0"/>
              <a:t>或</a:t>
            </a:r>
            <a:r>
              <a:rPr lang="en-US" altLang="zh-TW" dirty="0" smtClean="0"/>
              <a:t>A=B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zh-TW" altLang="en-US" dirty="0"/>
              <a:t>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</a:t>
            </a:r>
            <a:r>
              <a:rPr lang="en-US" altLang="zh-TW" dirty="0"/>
              <a:t>A&gt;B, A&lt;B</a:t>
            </a:r>
            <a:r>
              <a:rPr lang="zh-TW" altLang="en-US" dirty="0"/>
              <a:t>或</a:t>
            </a:r>
            <a:r>
              <a:rPr lang="en-US" altLang="zh-TW" dirty="0" smtClean="0"/>
              <a:t>A=B</a:t>
            </a:r>
            <a:r>
              <a:rPr lang="zh-TW" altLang="en-US" dirty="0" smtClean="0"/>
              <a:t>是哪一種狀況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/>
              <a:t> A&gt;B, A&lt;B</a:t>
            </a:r>
            <a:r>
              <a:rPr lang="zh-TW" altLang="en-US" dirty="0"/>
              <a:t>或</a:t>
            </a:r>
            <a:r>
              <a:rPr lang="en-US" altLang="zh-TW" dirty="0" smtClean="0"/>
              <a:t>A=B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語法？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1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A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&lt;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B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91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</a:t>
            </a:r>
            <a:r>
              <a:rPr lang="zh-TW" altLang="en-US" dirty="0"/>
              <a:t>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075" y="2819019"/>
            <a:ext cx="4686300" cy="16954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72184"/>
            <a:ext cx="4869155" cy="50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3236</TotalTime>
  <Words>1382</Words>
  <Application>Microsoft Office PowerPoint</Application>
  <PresentationFormat>寬螢幕</PresentationFormat>
  <Paragraphs>197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微軟正黑體</vt:lpstr>
      <vt:lpstr>Arial</vt:lpstr>
      <vt:lpstr>Trebuchet MS</vt:lpstr>
      <vt:lpstr>Wingdings</vt:lpstr>
      <vt:lpstr>Wingdings 3</vt:lpstr>
      <vt:lpstr>多面向</vt:lpstr>
      <vt:lpstr>流程控制(分支)</vt:lpstr>
      <vt:lpstr>流程控制– if…else…</vt:lpstr>
      <vt:lpstr>{…}的意義與使用</vt:lpstr>
      <vt:lpstr>條件的簡單解說</vt:lpstr>
      <vt:lpstr>範例程式一</vt:lpstr>
      <vt:lpstr>範例程式一參考程式碼</vt:lpstr>
      <vt:lpstr>範例程式二</vt:lpstr>
      <vt:lpstr>練習一 輸入A,B二數，顯示誰大</vt:lpstr>
      <vt:lpstr>練習一參考解答(1)</vt:lpstr>
      <vt:lpstr>練習一參考解答(2)</vt:lpstr>
      <vt:lpstr>練習二 三數找最大</vt:lpstr>
      <vt:lpstr>想法說明</vt:lpstr>
      <vt:lpstr>練習二參考解答</vt:lpstr>
      <vt:lpstr>If ……else if …..else if…..</vt:lpstr>
      <vt:lpstr>範例程式三 季節判斷</vt:lpstr>
      <vt:lpstr>範例程式參考程式碼</vt:lpstr>
      <vt:lpstr>小練習 自己來喔</vt:lpstr>
      <vt:lpstr>覺得每次測試都要重新執行煩嗎？ 來學個永久迴圈吧！</vt:lpstr>
      <vt:lpstr>while(true){……..}</vt:lpstr>
      <vt:lpstr>while(true){……..}簡單解說</vt:lpstr>
      <vt:lpstr>練習三 輸入成績分ABCDE等級</vt:lpstr>
      <vt:lpstr>Switch……Case語法</vt:lpstr>
      <vt:lpstr>switch 多條件分支</vt:lpstr>
      <vt:lpstr>範例程式四 賣電影票</vt:lpstr>
      <vt:lpstr>範例程式參考程式碼</vt:lpstr>
      <vt:lpstr>練習四 電影票價計算</vt:lpstr>
      <vt:lpstr>小練習 1 BMI進階</vt:lpstr>
      <vt:lpstr>小練習 2 帳號密碼輸入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User</cp:lastModifiedBy>
  <cp:revision>46</cp:revision>
  <dcterms:created xsi:type="dcterms:W3CDTF">2020-11-15T08:32:50Z</dcterms:created>
  <dcterms:modified xsi:type="dcterms:W3CDTF">2022-07-12T13:33:24Z</dcterms:modified>
</cp:coreProperties>
</file>