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8" r:id="rId8"/>
    <p:sldId id="264" r:id="rId9"/>
    <p:sldId id="262" r:id="rId10"/>
    <p:sldId id="266" r:id="rId11"/>
    <p:sldId id="267" r:id="rId12"/>
    <p:sldId id="269" r:id="rId13"/>
    <p:sldId id="282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4" r:id="rId23"/>
    <p:sldId id="283" r:id="rId24"/>
    <p:sldId id="285" r:id="rId25"/>
    <p:sldId id="286" r:id="rId26"/>
    <p:sldId id="287" r:id="rId27"/>
    <p:sldId id="288" r:id="rId28"/>
    <p:sldId id="280" r:id="rId29"/>
    <p:sldId id="281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8" r:id="rId38"/>
    <p:sldId id="299" r:id="rId39"/>
    <p:sldId id="296" r:id="rId40"/>
    <p:sldId id="270" r:id="rId41"/>
    <p:sldId id="271" r:id="rId42"/>
    <p:sldId id="302" r:id="rId43"/>
    <p:sldId id="297" r:id="rId44"/>
    <p:sldId id="300" r:id="rId45"/>
    <p:sldId id="301" r:id="rId46"/>
    <p:sldId id="303" r:id="rId47"/>
    <p:sldId id="305" r:id="rId48"/>
    <p:sldId id="313" r:id="rId49"/>
    <p:sldId id="304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259" r:id="rId58"/>
    <p:sldId id="263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262626"/>
    <a:srgbClr val="D9D9D9"/>
    <a:srgbClr val="CCECFF"/>
    <a:srgbClr val="FFFFCC"/>
    <a:srgbClr val="90C226"/>
    <a:srgbClr val="FFCCFF"/>
    <a:srgbClr val="66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7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視窗程式開發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111年7月24日星期日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執行畫面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21" y="1992896"/>
            <a:ext cx="4428713" cy="22097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/>
          <p:cNvSpPr txBox="1"/>
          <p:nvPr/>
        </p:nvSpPr>
        <p:spPr>
          <a:xfrm>
            <a:off x="5384433" y="28818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記得要點這個關閉程式！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5072934" y="2258416"/>
            <a:ext cx="612950" cy="5928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i.imgur.com/fwmt4z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252" y="4202668"/>
            <a:ext cx="4400988" cy="21067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/>
          <p:cNvCxnSpPr/>
          <p:nvPr/>
        </p:nvCxnSpPr>
        <p:spPr>
          <a:xfrm flipH="1">
            <a:off x="5586884" y="3281799"/>
            <a:ext cx="221063" cy="9208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93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小小整理一下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到目前為止只是初步嘗試一下用</a:t>
            </a:r>
            <a:r>
              <a:rPr lang="en-US" altLang="zh-TW" dirty="0" smtClean="0"/>
              <a:t>Java Swing</a:t>
            </a:r>
            <a:r>
              <a:rPr lang="zh-TW" altLang="en-US" dirty="0" smtClean="0"/>
              <a:t>寫視窗程式。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不要在</a:t>
            </a:r>
            <a:r>
              <a:rPr lang="en-US" altLang="zh-TW" dirty="0" smtClean="0"/>
              <a:t>Main</a:t>
            </a:r>
            <a:r>
              <a:rPr lang="zh-TW" altLang="en-US" dirty="0"/>
              <a:t>裡面去</a:t>
            </a:r>
            <a:r>
              <a:rPr lang="zh-TW" altLang="en-US" dirty="0" smtClean="0"/>
              <a:t>寫視窗程式！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會因為 </a:t>
            </a:r>
            <a:r>
              <a:rPr lang="en-US" altLang="zh-TW" dirty="0" smtClean="0"/>
              <a:t>static</a:t>
            </a:r>
            <a:r>
              <a:rPr lang="zh-TW" altLang="en-US" dirty="0" smtClean="0"/>
              <a:t>等的限制讓你的程式很難寫很受限。</a:t>
            </a:r>
            <a:endParaRPr lang="en-US" altLang="zh-TW" dirty="0" smtClean="0"/>
          </a:p>
          <a:p>
            <a:pPr lvl="1"/>
            <a:r>
              <a:rPr lang="zh-TW" altLang="en-US" dirty="0"/>
              <a:t>沒有</a:t>
            </a:r>
            <a:r>
              <a:rPr lang="zh-TW" altLang="en-US" dirty="0">
                <a:solidFill>
                  <a:srgbClr val="FF0000"/>
                </a:solidFill>
              </a:rPr>
              <a:t>多</a:t>
            </a:r>
            <a:r>
              <a:rPr lang="zh-TW" altLang="en-US" dirty="0" smtClean="0">
                <a:solidFill>
                  <a:srgbClr val="FF0000"/>
                </a:solidFill>
              </a:rPr>
              <a:t>執行緒</a:t>
            </a:r>
            <a:r>
              <a:rPr lang="zh-TW" altLang="en-US" dirty="0" smtClean="0"/>
              <a:t>與</a:t>
            </a:r>
            <a:r>
              <a:rPr lang="zh-TW" altLang="en-US" dirty="0">
                <a:solidFill>
                  <a:srgbClr val="FF0000"/>
                </a:solidFill>
              </a:rPr>
              <a:t>事件驅動</a:t>
            </a:r>
            <a:r>
              <a:rPr lang="zh-TW" altLang="en-US" dirty="0" smtClean="0"/>
              <a:t>概念的程式是很不視窗、很不安全也很沒意義的。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目前的程式不是正常架構。只是先讓大家知道視窗是怎麼回事。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386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比較好的結構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714549" cy="3880773"/>
          </a:xfrm>
        </p:spPr>
        <p:txBody>
          <a:bodyPr/>
          <a:lstStyle/>
          <a:p>
            <a:r>
              <a:rPr lang="zh-TW" altLang="en-US" dirty="0" smtClean="0"/>
              <a:t>以多執行緒的方式去執行。</a:t>
            </a:r>
            <a:endParaRPr lang="en-US" altLang="zh-TW" dirty="0" smtClean="0"/>
          </a:p>
          <a:p>
            <a:pPr lvl="1"/>
            <a:r>
              <a:rPr lang="zh-TW" altLang="en-US" dirty="0"/>
              <a:t>使用 </a:t>
            </a:r>
            <a:r>
              <a:rPr lang="en-US" altLang="zh-TW" b="1" dirty="0" err="1">
                <a:solidFill>
                  <a:srgbClr val="FF0000"/>
                </a:solidFill>
              </a:rPr>
              <a:t>invokeLater</a:t>
            </a:r>
            <a:r>
              <a:rPr lang="en-US" altLang="zh-TW" dirty="0"/>
              <a:t> </a:t>
            </a:r>
            <a:r>
              <a:rPr lang="zh-TW" altLang="en-US" dirty="0"/>
              <a:t>確保 </a:t>
            </a:r>
            <a:r>
              <a:rPr lang="en-US" altLang="zh-TW" dirty="0"/>
              <a:t>UI </a:t>
            </a:r>
            <a:r>
              <a:rPr lang="zh-TW" altLang="en-US" dirty="0"/>
              <a:t>在排程執行緒內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48553" y="0"/>
            <a:ext cx="7643447" cy="69865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DemoHelloSwing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addComponentsToPane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Container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zh-TW" altLang="en-US" sz="16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 smtClean="0">
                <a:solidFill>
                  <a:srgbClr val="F2F200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標籤文字元件</a:t>
            </a:r>
          </a:p>
          <a:p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"Hello Swing"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設定標籤顯示的文字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pane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將元件，加入中間容器中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DemoHelloSwing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zh-TW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setSize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400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設定視窗</a:t>
            </a:r>
            <a:r>
              <a:rPr lang="zh-TW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大小</a:t>
            </a:r>
            <a:endParaRPr lang="en-US" altLang="zh-TW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Container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pane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addComponentsToPane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pane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使用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invokeLater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確保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UI 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在排程執行緒內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javax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swing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SwingUtilities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invokeLater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A7EC21"/>
                </a:solidFill>
                <a:latin typeface="Consolas" panose="020B0609020204030204" pitchFamily="49" charset="0"/>
              </a:rPr>
              <a:t>Runnable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DemoHelloSwing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左大括弧 4"/>
          <p:cNvSpPr/>
          <p:nvPr/>
        </p:nvSpPr>
        <p:spPr>
          <a:xfrm>
            <a:off x="4511710" y="2361362"/>
            <a:ext cx="371789" cy="151730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4494962" y="657545"/>
            <a:ext cx="371789" cy="127285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向右箭號 6"/>
          <p:cNvSpPr/>
          <p:nvPr/>
        </p:nvSpPr>
        <p:spPr>
          <a:xfrm rot="20849997" flipV="1">
            <a:off x="4730698" y="2571040"/>
            <a:ext cx="637352" cy="3200590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弧形向右箭號 7"/>
          <p:cNvSpPr/>
          <p:nvPr/>
        </p:nvSpPr>
        <p:spPr>
          <a:xfrm rot="20941417" flipV="1">
            <a:off x="4491538" y="721298"/>
            <a:ext cx="552806" cy="2802743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6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WindowBuilder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比較簡單、快速、容易學的視窗開發工具與方式</a:t>
            </a:r>
            <a:endParaRPr lang="en-US" altLang="zh-TW" dirty="0" smtClean="0"/>
          </a:p>
          <a:p>
            <a:r>
              <a:rPr lang="zh-TW" altLang="en-US" dirty="0"/>
              <a:t>一個更方便寫</a:t>
            </a:r>
            <a:r>
              <a:rPr lang="en-US" altLang="zh-TW" dirty="0"/>
              <a:t>Window </a:t>
            </a:r>
            <a:r>
              <a:rPr lang="en-US" altLang="zh-TW" dirty="0" smtClean="0"/>
              <a:t>Application</a:t>
            </a:r>
            <a:r>
              <a:rPr lang="zh-TW" altLang="en-US" dirty="0" smtClean="0"/>
              <a:t>的工具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 err="1" smtClean="0"/>
              <a:t>WindowBuilder</a:t>
            </a:r>
            <a:r>
              <a:rPr lang="en-US" altLang="zh-TW" dirty="0" smtClean="0"/>
              <a:t> </a:t>
            </a:r>
            <a:r>
              <a:rPr lang="zh-TW" altLang="en-US" dirty="0" smtClean="0"/>
              <a:t>方法一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這個比較麻煩一點，可以的話用方法二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185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下載方式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</a:t>
            </a:r>
            <a:r>
              <a:rPr lang="zh-TW" altLang="en-US" dirty="0" smtClean="0"/>
              <a:t>搜尋關鍵字：</a:t>
            </a:r>
            <a:r>
              <a:rPr lang="en-US" altLang="zh-TW" dirty="0" smtClean="0"/>
              <a:t>java </a:t>
            </a:r>
            <a:r>
              <a:rPr lang="en-US" altLang="zh-TW" dirty="0"/>
              <a:t>eclipse </a:t>
            </a:r>
            <a:r>
              <a:rPr lang="en-US" altLang="zh-TW" dirty="0" err="1"/>
              <a:t>windowbuilder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495" y="3127248"/>
            <a:ext cx="4873489" cy="28131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08" y="3127248"/>
            <a:ext cx="5329619" cy="26780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向右箭號 7"/>
          <p:cNvSpPr/>
          <p:nvPr/>
        </p:nvSpPr>
        <p:spPr>
          <a:xfrm rot="7787296">
            <a:off x="3319743" y="4245579"/>
            <a:ext cx="466344" cy="192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853684" y="4209192"/>
            <a:ext cx="484632" cy="649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583612" y="3831336"/>
            <a:ext cx="1187858" cy="510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7787296">
            <a:off x="9289564" y="3634323"/>
            <a:ext cx="466344" cy="192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6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</a:t>
            </a:r>
            <a:r>
              <a:rPr lang="en-US" altLang="zh-TW" dirty="0" err="1"/>
              <a:t>UpdateSite</a:t>
            </a:r>
            <a:r>
              <a:rPr lang="zh-TW" altLang="en-US" dirty="0"/>
              <a:t>的</a:t>
            </a:r>
            <a:r>
              <a:rPr lang="en-US" altLang="zh-TW" dirty="0"/>
              <a:t>link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不要心急直接去按</a:t>
            </a:r>
            <a:r>
              <a:rPr lang="en-US" altLang="zh-TW" dirty="0" smtClean="0">
                <a:solidFill>
                  <a:srgbClr val="FF0000"/>
                </a:solidFill>
              </a:rPr>
              <a:t>install</a:t>
            </a:r>
            <a:r>
              <a:rPr lang="zh-TW" altLang="en-US" dirty="0" smtClean="0">
                <a:solidFill>
                  <a:srgbClr val="FF0000"/>
                </a:solidFill>
              </a:rPr>
              <a:t>！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請</a:t>
            </a:r>
            <a:r>
              <a:rPr lang="zh-TW" altLang="en-US" dirty="0" smtClean="0"/>
              <a:t>複製紅色箭頭所指的</a:t>
            </a:r>
            <a:r>
              <a:rPr lang="en-US" altLang="zh-TW" dirty="0" smtClean="0"/>
              <a:t>link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即 </a:t>
            </a:r>
            <a:r>
              <a:rPr lang="en-US" altLang="zh-TW" dirty="0" smtClean="0"/>
              <a:t>Update Site</a:t>
            </a:r>
            <a:r>
              <a:rPr lang="zh-TW" altLang="en-US" dirty="0" smtClean="0"/>
              <a:t>下面的</a:t>
            </a:r>
            <a:r>
              <a:rPr lang="en-US" altLang="zh-TW" dirty="0" smtClean="0"/>
              <a:t>link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37" y="1399649"/>
            <a:ext cx="7421499" cy="5219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左箭號 4"/>
          <p:cNvSpPr/>
          <p:nvPr/>
        </p:nvSpPr>
        <p:spPr>
          <a:xfrm rot="2989992">
            <a:off x="5126857" y="6173551"/>
            <a:ext cx="562479" cy="2566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36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 </a:t>
            </a:r>
            <a:r>
              <a:rPr lang="en-US" altLang="zh-TW" dirty="0"/>
              <a:t>Eclipse</a:t>
            </a:r>
            <a:r>
              <a:rPr lang="zh-TW" altLang="en-US" dirty="0"/>
              <a:t>內安裝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168986" cy="3880773"/>
          </a:xfrm>
        </p:spPr>
        <p:txBody>
          <a:bodyPr/>
          <a:lstStyle/>
          <a:p>
            <a:r>
              <a:rPr lang="zh-TW" altLang="en-US" dirty="0" smtClean="0"/>
              <a:t>開啟原本安裝好的</a:t>
            </a:r>
            <a:r>
              <a:rPr lang="en-US" altLang="zh-TW" dirty="0" smtClean="0"/>
              <a:t>Eclipse</a:t>
            </a:r>
          </a:p>
          <a:p>
            <a:r>
              <a:rPr lang="zh-TW" altLang="en-US" dirty="0" smtClean="0"/>
              <a:t>點開</a:t>
            </a:r>
            <a:r>
              <a:rPr lang="en-US" altLang="zh-TW" dirty="0" smtClean="0"/>
              <a:t>[Help]-&gt;[Install New Software]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205" y="2015000"/>
            <a:ext cx="5619750" cy="4171950"/>
          </a:xfrm>
          <a:prstGeom prst="rect">
            <a:avLst/>
          </a:prstGeom>
        </p:spPr>
      </p:pic>
      <p:sp>
        <p:nvSpPr>
          <p:cNvPr id="6" name="向左箭號 5"/>
          <p:cNvSpPr/>
          <p:nvPr/>
        </p:nvSpPr>
        <p:spPr>
          <a:xfrm rot="2989992">
            <a:off x="8327257" y="5286582"/>
            <a:ext cx="562479" cy="2566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左箭號 6"/>
          <p:cNvSpPr/>
          <p:nvPr/>
        </p:nvSpPr>
        <p:spPr>
          <a:xfrm rot="19146122">
            <a:off x="7442393" y="1827094"/>
            <a:ext cx="562479" cy="2566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01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繼續安裝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37082" cy="3880773"/>
          </a:xfrm>
        </p:spPr>
        <p:txBody>
          <a:bodyPr/>
          <a:lstStyle/>
          <a:p>
            <a:r>
              <a:rPr lang="zh-TW" altLang="en-US" dirty="0" smtClean="0"/>
              <a:t>把前面網頁中複製的連結填入右圖紅色箭頭位置。</a:t>
            </a:r>
            <a:endParaRPr lang="en-US" altLang="zh-TW" dirty="0"/>
          </a:p>
          <a:p>
            <a:r>
              <a:rPr lang="zh-TW" altLang="en-US" dirty="0" smtClean="0"/>
              <a:t>接著點右邊的</a:t>
            </a:r>
            <a:r>
              <a:rPr lang="en-US" altLang="zh-TW" dirty="0" smtClean="0"/>
              <a:t>[Add]</a:t>
            </a:r>
          </a:p>
          <a:p>
            <a:r>
              <a:rPr lang="zh-TW" altLang="en-US" dirty="0"/>
              <a:t>在跳出的視窗中填入</a:t>
            </a:r>
            <a:r>
              <a:rPr lang="en-US" altLang="zh-TW" dirty="0" err="1" smtClean="0"/>
              <a:t>WindowBuilder</a:t>
            </a:r>
            <a:r>
              <a:rPr lang="zh-TW" altLang="en-US" dirty="0" smtClean="0"/>
              <a:t>，然後點</a:t>
            </a:r>
            <a:r>
              <a:rPr lang="en-US" altLang="zh-TW" dirty="0" smtClean="0"/>
              <a:t>[Add]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677" y="1102853"/>
            <a:ext cx="6136435" cy="4938509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 rot="3045258">
            <a:off x="6686775" y="2138409"/>
            <a:ext cx="562479" cy="2566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左箭號 5"/>
          <p:cNvSpPr/>
          <p:nvPr/>
        </p:nvSpPr>
        <p:spPr>
          <a:xfrm rot="8509751">
            <a:off x="10076152" y="2080144"/>
            <a:ext cx="562479" cy="2566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16" y="4706223"/>
            <a:ext cx="4617580" cy="1805054"/>
          </a:xfrm>
          <a:prstGeom prst="rect">
            <a:avLst/>
          </a:prstGeom>
        </p:spPr>
      </p:pic>
      <p:sp>
        <p:nvSpPr>
          <p:cNvPr id="8" name="向左箭號 7"/>
          <p:cNvSpPr/>
          <p:nvPr/>
        </p:nvSpPr>
        <p:spPr>
          <a:xfrm rot="19208224">
            <a:off x="5111496" y="4043926"/>
            <a:ext cx="530352" cy="8642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左箭號 8"/>
          <p:cNvSpPr/>
          <p:nvPr/>
        </p:nvSpPr>
        <p:spPr>
          <a:xfrm rot="3045258">
            <a:off x="1937990" y="5480415"/>
            <a:ext cx="562479" cy="2566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左箭號 9"/>
          <p:cNvSpPr/>
          <p:nvPr/>
        </p:nvSpPr>
        <p:spPr>
          <a:xfrm rot="18714168">
            <a:off x="4124157" y="5848184"/>
            <a:ext cx="562479" cy="2566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6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再繼續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626186" cy="3880773"/>
          </a:xfrm>
        </p:spPr>
        <p:txBody>
          <a:bodyPr/>
          <a:lstStyle/>
          <a:p>
            <a:r>
              <a:rPr lang="zh-TW" altLang="en-US" dirty="0" smtClean="0"/>
              <a:t>然後勾選兩個</a:t>
            </a:r>
            <a:r>
              <a:rPr lang="en-US" altLang="zh-TW" dirty="0" err="1" smtClean="0"/>
              <a:t>WindowBuilder</a:t>
            </a:r>
            <a:r>
              <a:rPr lang="zh-TW" altLang="en-US" dirty="0" smtClean="0"/>
              <a:t>需要安裝的軟體選項。</a:t>
            </a:r>
            <a:endParaRPr lang="en-US" altLang="zh-TW" dirty="0" smtClean="0"/>
          </a:p>
          <a:p>
            <a:r>
              <a:rPr lang="zh-TW" altLang="en-US" dirty="0"/>
              <a:t>再來就是點下面的</a:t>
            </a:r>
            <a:r>
              <a:rPr lang="en-US" altLang="zh-TW" dirty="0"/>
              <a:t>[Next]</a:t>
            </a:r>
            <a:r>
              <a:rPr lang="zh-TW" altLang="en-US" dirty="0"/>
              <a:t>了。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261" y="969265"/>
            <a:ext cx="5580844" cy="54813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38260" y="2631683"/>
            <a:ext cx="2353011" cy="422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3704095">
            <a:off x="5785201" y="3145358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7781530">
            <a:off x="8963203" y="5794070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47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兩大函式庫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AWT</a:t>
            </a:r>
          </a:p>
          <a:p>
            <a:pPr lvl="1"/>
            <a:r>
              <a:rPr lang="zh-TW" altLang="en-US" dirty="0"/>
              <a:t>它是由</a:t>
            </a:r>
            <a:r>
              <a:rPr lang="en-US" altLang="zh-TW" dirty="0"/>
              <a:t>Sun Microsystems</a:t>
            </a:r>
            <a:r>
              <a:rPr lang="zh-TW" altLang="en-US" dirty="0"/>
              <a:t>於</a:t>
            </a:r>
            <a:r>
              <a:rPr lang="en-US" altLang="zh-TW" dirty="0"/>
              <a:t>1995 </a:t>
            </a:r>
            <a:r>
              <a:rPr lang="zh-TW" altLang="en-US" dirty="0"/>
              <a:t>年開發的。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AWT </a:t>
            </a:r>
            <a:r>
              <a:rPr lang="zh-TW" altLang="en-US" dirty="0"/>
              <a:t>代表</a:t>
            </a:r>
            <a:r>
              <a:rPr lang="en-US" altLang="zh-TW" dirty="0"/>
              <a:t>Abstract Window Toolkit</a:t>
            </a:r>
            <a:r>
              <a:rPr lang="zh-TW" altLang="en-US" dirty="0"/>
              <a:t>。它是一個依賴於平台的 </a:t>
            </a:r>
            <a:r>
              <a:rPr lang="en-US" altLang="zh-TW" dirty="0"/>
              <a:t>API</a:t>
            </a:r>
            <a:r>
              <a:rPr lang="zh-TW" altLang="en-US" dirty="0"/>
              <a:t>，用於在 </a:t>
            </a:r>
            <a:r>
              <a:rPr lang="en-US" altLang="zh-TW" dirty="0"/>
              <a:t>Java </a:t>
            </a:r>
            <a:r>
              <a:rPr lang="zh-TW" altLang="en-US" dirty="0"/>
              <a:t>中開發 </a:t>
            </a:r>
            <a:r>
              <a:rPr lang="en-US" altLang="zh-TW" dirty="0"/>
              <a:t>GUI</a:t>
            </a:r>
            <a:r>
              <a:rPr lang="zh-TW" altLang="en-US" dirty="0" smtClean="0"/>
              <a:t>（</a:t>
            </a:r>
            <a:r>
              <a:rPr lang="en-US" altLang="zh-TW" dirty="0"/>
              <a:t>Graphical User Interface</a:t>
            </a:r>
            <a:r>
              <a:rPr lang="zh-TW" altLang="en-US" dirty="0" smtClean="0"/>
              <a:t>）或視窗應用程式。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含有與作業系統有關的原生程式，所以不易跨平台。</a:t>
            </a:r>
            <a:endParaRPr lang="en-US" altLang="zh-TW" dirty="0" smtClean="0"/>
          </a:p>
          <a:p>
            <a:pPr lvl="1"/>
            <a:r>
              <a:rPr lang="zh-TW" altLang="en-US" dirty="0"/>
              <a:t>不支援</a:t>
            </a:r>
            <a:r>
              <a:rPr lang="en-US" altLang="zh-TW" dirty="0" smtClean="0"/>
              <a:t>MVC(Model-View-Controller</a:t>
            </a:r>
            <a:r>
              <a:rPr lang="en-US" altLang="zh-TW" dirty="0"/>
              <a:t>)</a:t>
            </a:r>
            <a:r>
              <a:rPr lang="zh-TW" altLang="en-US" dirty="0"/>
              <a:t>架構。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Swing</a:t>
            </a:r>
          </a:p>
          <a:p>
            <a:pPr lvl="1"/>
            <a:r>
              <a:rPr lang="en-US" altLang="zh-TW" dirty="0"/>
              <a:t>Swing</a:t>
            </a:r>
            <a:r>
              <a:rPr lang="zh-TW" altLang="en-US" dirty="0"/>
              <a:t>是一個</a:t>
            </a:r>
            <a:r>
              <a:rPr lang="zh-TW" altLang="en-US" b="1" dirty="0"/>
              <a:t>輕量級</a:t>
            </a:r>
            <a:r>
              <a:rPr lang="zh-TW" altLang="en-US" dirty="0"/>
              <a:t>的</a:t>
            </a:r>
            <a:r>
              <a:rPr lang="en-US" altLang="zh-TW" dirty="0"/>
              <a:t>Java</a:t>
            </a:r>
            <a:r>
              <a:rPr lang="zh-TW" altLang="en-US" dirty="0"/>
              <a:t>圖形用戶界面（</a:t>
            </a:r>
            <a:r>
              <a:rPr lang="en-US" altLang="zh-TW" dirty="0" smtClean="0"/>
              <a:t>GUI</a:t>
            </a:r>
            <a:r>
              <a:rPr lang="zh-TW" altLang="en-US" dirty="0"/>
              <a:t>），用於創建各種應用程序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Swing </a:t>
            </a:r>
            <a:r>
              <a:rPr lang="zh-TW" altLang="en-US" dirty="0"/>
              <a:t>組件是用 </a:t>
            </a:r>
            <a:r>
              <a:rPr lang="en-US" altLang="zh-TW" dirty="0"/>
              <a:t>Java </a:t>
            </a:r>
            <a:r>
              <a:rPr lang="zh-TW" altLang="en-US" dirty="0"/>
              <a:t>語言編寫的。它是 </a:t>
            </a:r>
            <a:r>
              <a:rPr lang="en-US" altLang="zh-TW" dirty="0"/>
              <a:t>Java </a:t>
            </a:r>
            <a:r>
              <a:rPr lang="zh-TW" altLang="en-US" dirty="0"/>
              <a:t>基礎類 </a:t>
            </a:r>
            <a:r>
              <a:rPr lang="en-US" altLang="zh-TW" dirty="0"/>
              <a:t>(JFC) </a:t>
            </a:r>
            <a:r>
              <a:rPr lang="zh-TW" altLang="en-US" dirty="0"/>
              <a:t>的一部分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支援</a:t>
            </a:r>
            <a:r>
              <a:rPr lang="en-US" altLang="zh-TW" dirty="0" smtClean="0"/>
              <a:t>MVC(Model-View-Controller)</a:t>
            </a:r>
            <a:r>
              <a:rPr lang="zh-TW" altLang="en-US" dirty="0" smtClean="0"/>
              <a:t>架構。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29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有可能有相容問題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繼續按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應該就可以。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3" y="2596896"/>
            <a:ext cx="3915976" cy="38461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96" y="2619756"/>
            <a:ext cx="3869425" cy="3800416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136092" y="4181636"/>
            <a:ext cx="346140" cy="676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7781530">
            <a:off x="3431084" y="5887219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7781530">
            <a:off x="8039660" y="5846436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再來接受</a:t>
            </a:r>
            <a:r>
              <a:rPr lang="en-US" altLang="zh-TW" dirty="0" smtClean="0"/>
              <a:t>License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</a:t>
            </a:r>
            <a:r>
              <a:rPr lang="en-US" altLang="zh-TW" dirty="0" smtClean="0"/>
              <a:t>I accept…..</a:t>
            </a:r>
          </a:p>
          <a:p>
            <a:r>
              <a:rPr lang="zh-TW" altLang="en-US" dirty="0"/>
              <a:t>點</a:t>
            </a:r>
            <a:r>
              <a:rPr lang="zh-TW" altLang="en-US" dirty="0" smtClean="0"/>
              <a:t>下</a:t>
            </a:r>
            <a:r>
              <a:rPr lang="en-US" altLang="zh-TW" dirty="0" smtClean="0"/>
              <a:t>[Finish]</a:t>
            </a:r>
            <a:r>
              <a:rPr lang="zh-TW" altLang="en-US" dirty="0" smtClean="0"/>
              <a:t>，然後就開始安裝了！</a:t>
            </a:r>
            <a:endParaRPr lang="en-US" altLang="zh-TW" dirty="0" smtClean="0"/>
          </a:p>
          <a:p>
            <a:r>
              <a:rPr lang="zh-TW" altLang="en-US" dirty="0" smtClean="0"/>
              <a:t>完成後會要求</a:t>
            </a:r>
            <a:r>
              <a:rPr lang="en-US" altLang="zh-TW" dirty="0" smtClean="0"/>
              <a:t>restart eclipse</a:t>
            </a:r>
            <a:r>
              <a:rPr lang="zh-TW" altLang="en-US" dirty="0" smtClean="0"/>
              <a:t>，那就點吧！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這樣就安裝完成了！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077" y="1059688"/>
            <a:ext cx="5489372" cy="5391472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7829964" y="5225074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7772689">
            <a:off x="9536513" y="5801555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95" y="4933445"/>
            <a:ext cx="4472673" cy="1338106"/>
          </a:xfrm>
          <a:prstGeom prst="rect">
            <a:avLst/>
          </a:prstGeom>
        </p:spPr>
      </p:pic>
      <p:sp>
        <p:nvSpPr>
          <p:cNvPr id="8" name="向左箭號 7"/>
          <p:cNvSpPr/>
          <p:nvPr/>
        </p:nvSpPr>
        <p:spPr>
          <a:xfrm rot="20796411">
            <a:off x="4898145" y="5417087"/>
            <a:ext cx="468279" cy="5943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7772689">
            <a:off x="3602138" y="5598932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9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 err="1" smtClean="0"/>
              <a:t>WindowBuilder</a:t>
            </a:r>
            <a:r>
              <a:rPr lang="en-US" altLang="zh-TW" dirty="0" smtClean="0"/>
              <a:t> </a:t>
            </a:r>
            <a:r>
              <a:rPr lang="zh-TW" altLang="en-US" dirty="0" smtClean="0"/>
              <a:t>方法二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這個比較簡單一點。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513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Eclipse Marketplace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114122" cy="3880773"/>
          </a:xfrm>
        </p:spPr>
        <p:txBody>
          <a:bodyPr/>
          <a:lstStyle/>
          <a:p>
            <a:r>
              <a:rPr lang="zh-TW" altLang="en-US" smtClean="0"/>
              <a:t>點開</a:t>
            </a:r>
            <a:r>
              <a:rPr lang="en-US" altLang="zh-TW" dirty="0" smtClean="0"/>
              <a:t>[Help]-&gt;[Eclipse Marketplace]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40" y="1991187"/>
            <a:ext cx="5514975" cy="421957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6211476" y="5161066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8923227">
            <a:off x="6238806" y="2435959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350132" y="28058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058229" y="47711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找尋</a:t>
            </a:r>
            <a:r>
              <a:rPr lang="en-US" altLang="zh-TW" dirty="0" err="1" smtClean="0"/>
              <a:t>WindowBuilder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Find:</a:t>
            </a:r>
            <a:r>
              <a:rPr lang="zh-TW" altLang="en-US" dirty="0" smtClean="0"/>
              <a:t>後面輸入</a:t>
            </a:r>
            <a:r>
              <a:rPr lang="en-US" altLang="zh-TW" dirty="0" err="1" smtClean="0"/>
              <a:t>WindowBuilder</a:t>
            </a:r>
            <a:r>
              <a:rPr lang="en-US" altLang="zh-TW" dirty="0" smtClean="0">
                <a:sym typeface="Symbol" panose="05050102010706020507" pitchFamily="18" charset="2"/>
              </a:rPr>
              <a:t></a:t>
            </a:r>
            <a:endParaRPr lang="en-US" altLang="zh-TW" dirty="0" smtClean="0"/>
          </a:p>
          <a:p>
            <a:r>
              <a:rPr lang="zh-TW" altLang="en-US" dirty="0" smtClean="0"/>
              <a:t>下方</a:t>
            </a:r>
            <a:r>
              <a:rPr lang="zh-TW" altLang="en-US" dirty="0"/>
              <a:t>會找到</a:t>
            </a:r>
            <a:r>
              <a:rPr lang="en-US" altLang="zh-TW" dirty="0" err="1"/>
              <a:t>WindowBuilder</a:t>
            </a:r>
            <a:r>
              <a:rPr lang="zh-TW" altLang="en-US" dirty="0"/>
              <a:t>最新</a:t>
            </a:r>
            <a:r>
              <a:rPr lang="zh-TW" altLang="en-US" dirty="0" smtClean="0"/>
              <a:t>版本</a:t>
            </a:r>
            <a:endParaRPr lang="en-US" altLang="zh-TW" dirty="0" smtClean="0"/>
          </a:p>
          <a:p>
            <a:r>
              <a:rPr lang="zh-TW" altLang="en-US" dirty="0"/>
              <a:t>點選最新版本的</a:t>
            </a:r>
            <a:r>
              <a:rPr lang="en-US" altLang="zh-TW" dirty="0" smtClean="0"/>
              <a:t>[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altLang="zh-TW" dirty="0" smtClean="0"/>
              <a:t> 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482" y="682946"/>
            <a:ext cx="4954158" cy="581033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8250178">
            <a:off x="6924095" y="1681617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7806020">
            <a:off x="9632333" y="4091872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6702552" y="2624328"/>
            <a:ext cx="16560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7370653" y="1569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595080" y="3916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26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確認要安裝的內容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稍微看一下要安裝的內容</a:t>
            </a:r>
            <a:endParaRPr lang="en-US" altLang="zh-TW" dirty="0" smtClean="0"/>
          </a:p>
          <a:p>
            <a:r>
              <a:rPr lang="zh-TW" altLang="en-US" dirty="0"/>
              <a:t>點選下面的</a:t>
            </a:r>
            <a:r>
              <a:rPr lang="en-US" altLang="zh-TW" dirty="0"/>
              <a:t>[ Confirm 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074" y="420624"/>
            <a:ext cx="5107657" cy="5990356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7315672">
            <a:off x="7475669" y="5660424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57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確認授權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先點選同意</a:t>
            </a:r>
            <a:r>
              <a:rPr lang="en-US" altLang="zh-TW" dirty="0" smtClean="0"/>
              <a:t>(I accept the……)</a:t>
            </a:r>
          </a:p>
          <a:p>
            <a:r>
              <a:rPr lang="zh-TW" altLang="en-US" dirty="0"/>
              <a:t>再點選</a:t>
            </a:r>
            <a:r>
              <a:rPr lang="en-US" altLang="zh-TW" dirty="0"/>
              <a:t>[ Finish </a:t>
            </a:r>
            <a:r>
              <a:rPr lang="en-US" altLang="zh-TW" dirty="0" smtClean="0"/>
              <a:t>]</a:t>
            </a:r>
          </a:p>
          <a:p>
            <a:endParaRPr lang="en-US" altLang="zh-TW" dirty="0"/>
          </a:p>
          <a:p>
            <a:r>
              <a:rPr lang="en-US" altLang="zh-TW" dirty="0" smtClean="0"/>
              <a:t>Eclipse</a:t>
            </a:r>
            <a:r>
              <a:rPr lang="zh-TW" altLang="en-US" dirty="0" smtClean="0"/>
              <a:t>的右下角就會出現進度條</a:t>
            </a:r>
            <a:endParaRPr lang="en-US" altLang="zh-TW" dirty="0" smtClean="0"/>
          </a:p>
          <a:p>
            <a:r>
              <a:rPr lang="zh-TW" altLang="en-US" dirty="0"/>
              <a:t>開始自動安裝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完成後會要求重新開啟</a:t>
            </a:r>
            <a:r>
              <a:rPr lang="en-US" altLang="zh-TW" dirty="0" smtClean="0"/>
              <a:t>Eclipse</a:t>
            </a:r>
          </a:p>
          <a:p>
            <a:pPr lvl="1"/>
            <a:r>
              <a:rPr lang="zh-TW" altLang="en-US" dirty="0"/>
              <a:t>點選 </a:t>
            </a:r>
            <a:r>
              <a:rPr lang="en-US" altLang="zh-TW" dirty="0"/>
              <a:t>Restart now</a:t>
            </a:r>
            <a:r>
              <a:rPr lang="zh-TW" altLang="en-US" dirty="0"/>
              <a:t>即可。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177" y="1054656"/>
            <a:ext cx="6195608" cy="525574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7315672">
            <a:off x="9672865" y="5642135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7772182" y="4986125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33" y="5072392"/>
            <a:ext cx="4283795" cy="1281599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 rot="7315672">
            <a:off x="3287303" y="5642135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左箭號 10"/>
          <p:cNvSpPr/>
          <p:nvPr/>
        </p:nvSpPr>
        <p:spPr>
          <a:xfrm>
            <a:off x="4556440" y="5513013"/>
            <a:ext cx="637351" cy="621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694300" y="46557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677169" y="54200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703190" y="54543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77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確認安裝完成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點開上方的</a:t>
            </a:r>
            <a:r>
              <a:rPr lang="en-US" altLang="zh-TW" dirty="0" smtClean="0"/>
              <a:t>[Window]-&gt;[Preference]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有出現右邊紅框中的</a:t>
            </a:r>
            <a:r>
              <a:rPr lang="zh-TW" altLang="en-US" dirty="0" smtClean="0"/>
              <a:t>內容就應該是成功了。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64" y="2604325"/>
            <a:ext cx="3008568" cy="19935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911" y="969263"/>
            <a:ext cx="6418042" cy="5276853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8768870">
            <a:off x="2183623" y="2983589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2075470" y="4236317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4562856" y="2916936"/>
            <a:ext cx="412812" cy="813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521104" y="4420188"/>
            <a:ext cx="1621492" cy="852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5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試用一下</a:t>
            </a:r>
            <a:r>
              <a:rPr lang="en-US" altLang="zh-TW" dirty="0" err="1" smtClean="0"/>
              <a:t>WindowBuilder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寫視窗程式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再一次</a:t>
            </a:r>
            <a:r>
              <a:rPr lang="en-US" altLang="zh-TW" dirty="0" err="1" smtClean="0"/>
              <a:t>Helloworld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2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</a:t>
            </a:r>
            <a:r>
              <a:rPr lang="en-US" altLang="zh-TW" dirty="0" smtClean="0"/>
              <a:t>HelloWorld</a:t>
            </a:r>
            <a:r>
              <a:rPr lang="zh-TW" altLang="en-US" dirty="0" smtClean="0"/>
              <a:t>視窗測試</a:t>
            </a:r>
            <a:r>
              <a:rPr lang="en-US" altLang="zh-TW" dirty="0" err="1" smtClean="0"/>
              <a:t>WindowBuilder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開一個全新專案叫做：</a:t>
            </a:r>
            <a:r>
              <a:rPr lang="en-US" altLang="zh-TW" dirty="0" err="1" smtClean="0"/>
              <a:t>WindowBuilderTest</a:t>
            </a:r>
            <a:endParaRPr lang="en-US" altLang="zh-TW" dirty="0" smtClean="0"/>
          </a:p>
          <a:p>
            <a:r>
              <a:rPr lang="zh-TW" altLang="en-US" dirty="0"/>
              <a:t>在專案的</a:t>
            </a:r>
            <a:r>
              <a:rPr lang="en-US" altLang="zh-TW" dirty="0" err="1"/>
              <a:t>src</a:t>
            </a:r>
            <a:r>
              <a:rPr lang="zh-TW" altLang="en-US" dirty="0"/>
              <a:t>資料夾點滑鼠右</a:t>
            </a:r>
            <a:r>
              <a:rPr lang="zh-TW" altLang="en-US" dirty="0" smtClean="0"/>
              <a:t>鍵</a:t>
            </a:r>
            <a:endParaRPr lang="en-US" altLang="zh-TW" dirty="0" smtClean="0"/>
          </a:p>
          <a:p>
            <a:r>
              <a:rPr lang="zh-TW" altLang="en-US" dirty="0"/>
              <a:t>接著依序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[ New] -&gt; [ Other]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261" y="3381444"/>
            <a:ext cx="1876425" cy="8001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592" y="2170831"/>
            <a:ext cx="4601528" cy="4501340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3423462" y="3807090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6181126" y="2242925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8787166" y="4565501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5650992" y="3374136"/>
            <a:ext cx="457200" cy="726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71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Difference between AWT and Swing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78240"/>
              </p:ext>
            </p:extLst>
          </p:nvPr>
        </p:nvGraphicFramePr>
        <p:xfrm>
          <a:off x="677334" y="1580463"/>
          <a:ext cx="9024450" cy="4566636"/>
        </p:xfrm>
        <a:graphic>
          <a:graphicData uri="http://schemas.openxmlformats.org/drawingml/2006/table">
            <a:tbl>
              <a:tblPr/>
              <a:tblGrid>
                <a:gridCol w="4512225">
                  <a:extLst>
                    <a:ext uri="{9D8B030D-6E8A-4147-A177-3AD203B41FA5}">
                      <a16:colId xmlns:a16="http://schemas.microsoft.com/office/drawing/2014/main" val="2160840599"/>
                    </a:ext>
                  </a:extLst>
                </a:gridCol>
                <a:gridCol w="4512225">
                  <a:extLst>
                    <a:ext uri="{9D8B030D-6E8A-4147-A177-3AD203B41FA5}">
                      <a16:colId xmlns:a16="http://schemas.microsoft.com/office/drawing/2014/main" val="2384986804"/>
                    </a:ext>
                  </a:extLst>
                </a:gridCol>
              </a:tblGrid>
              <a:tr h="31365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effectLst/>
                        </a:rPr>
                        <a:t>AWT</a:t>
                      </a:r>
                      <a:endParaRPr lang="en-US" sz="1600" b="0" dirty="0">
                        <a:effectLst/>
                      </a:endParaRPr>
                    </a:p>
                  </a:txBody>
                  <a:tcPr marL="65344" marR="65344" marT="65344" marB="65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effectLst/>
                        </a:rPr>
                        <a:t>Swing</a:t>
                      </a:r>
                      <a:endParaRPr lang="en-US" sz="1600" b="0" dirty="0">
                        <a:effectLst/>
                      </a:endParaRPr>
                    </a:p>
                  </a:txBody>
                  <a:tcPr marL="65344" marR="65344" marT="65344" marB="65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875147"/>
                  </a:ext>
                </a:extLst>
              </a:tr>
              <a:tr h="67304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Java AWT is an </a:t>
                      </a:r>
                      <a:r>
                        <a:rPr lang="en-US" sz="1400" b="1" dirty="0">
                          <a:effectLst/>
                        </a:rPr>
                        <a:t>API </a:t>
                      </a:r>
                      <a:r>
                        <a:rPr lang="en-US" sz="1400" b="0" dirty="0">
                          <a:effectLst/>
                        </a:rPr>
                        <a:t>to develop GUI applications in Java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Swing is a part of </a:t>
                      </a:r>
                      <a:r>
                        <a:rPr lang="en-US" sz="1400" b="1" dirty="0">
                          <a:effectLst/>
                        </a:rPr>
                        <a:t>Java Foundation Classes</a:t>
                      </a:r>
                      <a:r>
                        <a:rPr lang="en-US" sz="1400" b="0" dirty="0">
                          <a:effectLst/>
                        </a:rPr>
                        <a:t> and is used to create various applications.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987815"/>
                  </a:ext>
                </a:extLst>
              </a:tr>
              <a:tr h="509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The components of Java AWT are </a:t>
                      </a:r>
                      <a:r>
                        <a:rPr lang="en-US" sz="1400" b="1" dirty="0">
                          <a:effectLst/>
                        </a:rPr>
                        <a:t>heavy weighted</a:t>
                      </a:r>
                      <a:r>
                        <a:rPr lang="en-US" sz="1400" b="0" dirty="0">
                          <a:effectLst/>
                        </a:rPr>
                        <a:t>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The components of Java Swing are light weighted.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638963"/>
                  </a:ext>
                </a:extLst>
              </a:tr>
              <a:tr h="509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Java AWT has comparatively less functionality as compared to Swing.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Java Swing has more functionality as compared to AWT.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336169"/>
                  </a:ext>
                </a:extLst>
              </a:tr>
              <a:tr h="509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The execution time of AWT is more than Swing.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effectLst/>
                        </a:rPr>
                        <a:t>The execution time of Swing is less than AWT</a:t>
                      </a:r>
                      <a:r>
                        <a:rPr lang="en-US" sz="1400" b="1" dirty="0" smtClean="0">
                          <a:effectLst/>
                        </a:rPr>
                        <a:t>.</a:t>
                      </a:r>
                      <a:r>
                        <a:rPr lang="en-US" altLang="zh-TW" sz="1800" b="1" dirty="0" smtClean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effectLst/>
                        </a:rPr>
                        <a:t>快</a:t>
                      </a:r>
                      <a:r>
                        <a:rPr lang="en-US" altLang="zh-TW" sz="1800" b="1" dirty="0" smtClean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54869"/>
                  </a:ext>
                </a:extLst>
              </a:tr>
              <a:tr h="509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The components of Java AWT are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platform dependent.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The components of Java Swing are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platform independent</a:t>
                      </a:r>
                      <a:r>
                        <a:rPr lang="en-US" sz="1400" b="0" dirty="0" smtClean="0">
                          <a:effectLst/>
                        </a:rPr>
                        <a:t>.</a:t>
                      </a:r>
                    </a:p>
                    <a:p>
                      <a:pPr algn="l" fontAlgn="base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易跨平台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359440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MVC pattern is not supported by AWT.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MVC</a:t>
                      </a:r>
                      <a:r>
                        <a:rPr lang="en-US" sz="1400" b="0" dirty="0">
                          <a:effectLst/>
                        </a:rPr>
                        <a:t> pattern is supported by Swing.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99719"/>
                  </a:ext>
                </a:extLst>
              </a:tr>
              <a:tr h="509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AWT provides comparatively less powerful components.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Swing provides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more powerful components.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9670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90638" y="2046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Arial" panose="020B0604020202020204" pitchFamily="34" charset="0"/>
                <a:ea typeface="urw-din"/>
              </a:rPr>
              <a:t/>
            </a:r>
            <a:b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Arial" panose="020B0604020202020204" pitchFamily="34" charset="0"/>
                <a:ea typeface="urw-din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七角星形 6"/>
          <p:cNvSpPr/>
          <p:nvPr/>
        </p:nvSpPr>
        <p:spPr>
          <a:xfrm>
            <a:off x="8485632" y="813816"/>
            <a:ext cx="2221992" cy="1325880"/>
          </a:xfrm>
          <a:prstGeom prst="star7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 smtClean="0">
                <a:solidFill>
                  <a:srgbClr val="FF0000"/>
                </a:solidFill>
              </a:rPr>
              <a:t>勝出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47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建立一個</a:t>
            </a:r>
            <a:r>
              <a:rPr lang="en-US" altLang="zh-TW" dirty="0" smtClean="0"/>
              <a:t>Application Window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249485" cy="3880773"/>
          </a:xfrm>
        </p:spPr>
        <p:txBody>
          <a:bodyPr/>
          <a:lstStyle/>
          <a:p>
            <a:r>
              <a:rPr lang="zh-TW" altLang="en-US" dirty="0" smtClean="0"/>
              <a:t>依序找到 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WindowBuilder</a:t>
            </a:r>
            <a:r>
              <a:rPr lang="en-US" altLang="zh-TW" dirty="0" smtClean="0"/>
              <a:t>]--&gt;[Swing </a:t>
            </a:r>
            <a:r>
              <a:rPr lang="en-US" altLang="zh-TW" dirty="0" err="1" smtClean="0"/>
              <a:t>Degigner</a:t>
            </a:r>
            <a:r>
              <a:rPr lang="en-US" altLang="zh-TW" dirty="0" smtClean="0"/>
              <a:t>]</a:t>
            </a:r>
            <a:br>
              <a:rPr lang="en-US" altLang="zh-TW" dirty="0" smtClean="0"/>
            </a:br>
            <a:r>
              <a:rPr lang="en-US" altLang="zh-TW" dirty="0" smtClean="0"/>
              <a:t>--&gt; [ Application Window ]</a:t>
            </a:r>
          </a:p>
          <a:p>
            <a:r>
              <a:rPr lang="zh-TW" altLang="en-US" dirty="0"/>
              <a:t>點選了</a:t>
            </a:r>
            <a:r>
              <a:rPr lang="en-US" altLang="zh-TW" dirty="0"/>
              <a:t>Application Window</a:t>
            </a:r>
            <a:r>
              <a:rPr lang="zh-TW" altLang="en-US" dirty="0" smtClean="0"/>
              <a:t>後再點線面的</a:t>
            </a:r>
            <a:r>
              <a:rPr lang="en-US" altLang="zh-TW" dirty="0" smtClean="0"/>
              <a:t>[ Next]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259" y="1162982"/>
            <a:ext cx="5696745" cy="5420481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616020" y="3578490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707460" y="4012380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8308994" y="4189569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7192641">
            <a:off x="8774378" y="5837058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512798" y="32654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554213" y="37126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619792" y="3908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853534" y="55001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Window</a:t>
            </a:r>
            <a:r>
              <a:rPr lang="zh-TW" altLang="en-US" dirty="0" smtClean="0"/>
              <a:t>名稱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124773" cy="3880773"/>
          </a:xfrm>
        </p:spPr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Name:</a:t>
            </a:r>
            <a:r>
              <a:rPr lang="zh-TW" altLang="en-US" dirty="0"/>
              <a:t>後方輸入</a:t>
            </a:r>
            <a:r>
              <a:rPr lang="en-US" altLang="zh-TW" dirty="0"/>
              <a:t>Window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FirstWindow</a:t>
            </a:r>
            <a:endParaRPr lang="en-US" altLang="zh-TW" dirty="0" smtClean="0"/>
          </a:p>
          <a:p>
            <a:r>
              <a:rPr lang="zh-TW" altLang="en-US" dirty="0"/>
              <a:t>然後點下方</a:t>
            </a:r>
            <a:r>
              <a:rPr lang="en-US" altLang="zh-TW" dirty="0"/>
              <a:t>[ Finish </a:t>
            </a:r>
            <a:r>
              <a:rPr lang="en-US" altLang="zh-TW" dirty="0" smtClean="0"/>
              <a:t>]</a:t>
            </a:r>
          </a:p>
          <a:p>
            <a:endParaRPr lang="en-US" altLang="zh-TW" dirty="0"/>
          </a:p>
          <a:p>
            <a:r>
              <a:rPr lang="zh-TW" altLang="en-US" dirty="0" smtClean="0"/>
              <a:t>這時候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會自動幫忙建立</a:t>
            </a:r>
            <a:r>
              <a:rPr lang="en-US" altLang="zh-TW" dirty="0" err="1" smtClean="0"/>
              <a:t>FirstWindow</a:t>
            </a:r>
            <a:r>
              <a:rPr lang="zh-TW" altLang="en-US" dirty="0" smtClean="0"/>
              <a:t>類別的程式碼。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107" y="1047943"/>
            <a:ext cx="5696745" cy="5420481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0800000">
            <a:off x="6873386" y="2973417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7551326">
            <a:off x="8709350" y="5725762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188489" y="30620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766295" y="54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5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注意畫面程式碼下方出現兩個選項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Source</a:t>
            </a:r>
            <a:r>
              <a:rPr lang="zh-TW" altLang="en-US" dirty="0" smtClean="0"/>
              <a:t>：顯示現在的程式碼畫面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Design</a:t>
            </a:r>
            <a:r>
              <a:rPr lang="zh-TW" altLang="en-US" dirty="0" smtClean="0"/>
              <a:t>：顯示視窗編輯畫面</a:t>
            </a:r>
            <a:endParaRPr lang="en-US" altLang="zh-TW" dirty="0" smtClean="0"/>
          </a:p>
          <a:p>
            <a:r>
              <a:rPr lang="zh-TW" altLang="en-US" dirty="0"/>
              <a:t>讓我們點選</a:t>
            </a:r>
            <a:r>
              <a:rPr lang="en-US" altLang="zh-TW" dirty="0"/>
              <a:t>Design</a:t>
            </a:r>
            <a:r>
              <a:rPr lang="zh-TW" altLang="en-US" dirty="0"/>
              <a:t>去編輯畫面吧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55" y="469567"/>
            <a:ext cx="4817174" cy="603886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7551326">
            <a:off x="8135186" y="5460586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077456" y="5660136"/>
            <a:ext cx="1622382" cy="475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69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編輯畫面介紹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0" y="1930400"/>
            <a:ext cx="8260769" cy="4503325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284480" y="2346960"/>
            <a:ext cx="1757680" cy="894080"/>
          </a:xfrm>
          <a:prstGeom prst="wedgeRoundRectCallout">
            <a:avLst>
              <a:gd name="adj1" fmla="val 71016"/>
              <a:gd name="adj2" fmla="val -1363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視窗所有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元件列表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301104" y="4683760"/>
            <a:ext cx="1757680" cy="894080"/>
          </a:xfrm>
          <a:prstGeom prst="wedgeRoundRectCallout">
            <a:avLst>
              <a:gd name="adj1" fmla="val 71016"/>
              <a:gd name="adj2" fmla="val -1363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被選到的元件所有屬性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5689600" y="874146"/>
            <a:ext cx="1757680" cy="894080"/>
          </a:xfrm>
          <a:prstGeom prst="wedgeRoundRectCallout">
            <a:avLst>
              <a:gd name="adj1" fmla="val -81007"/>
              <a:gd name="adj2" fmla="val 13068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可以使用的所有元件列表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10034308" y="3653935"/>
            <a:ext cx="1757680" cy="894080"/>
          </a:xfrm>
          <a:prstGeom prst="wedgeRoundRectCallout">
            <a:avLst>
              <a:gd name="adj1" fmla="val -127828"/>
              <a:gd name="adj2" fmla="val -6818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目前已完成的視窗畫面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9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先完成</a:t>
            </a:r>
            <a:r>
              <a:rPr lang="en-US" altLang="zh-TW" dirty="0"/>
              <a:t>HelloWorld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點選元件區裡面</a:t>
            </a:r>
            <a:r>
              <a:rPr lang="zh-TW" altLang="en-US" dirty="0" smtClean="0"/>
              <a:t>的</a:t>
            </a:r>
            <a:r>
              <a:rPr lang="en-US" altLang="zh-TW" dirty="0" smtClean="0"/>
              <a:t>[Components]-&gt;[</a:t>
            </a:r>
            <a:r>
              <a:rPr lang="en-US" altLang="zh-TW" dirty="0" err="1" smtClean="0"/>
              <a:t>Jlabel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接著滑鼠移到視窗區</a:t>
            </a:r>
            <a:r>
              <a:rPr lang="zh-TW" altLang="en-US" dirty="0"/>
              <a:t>，</a:t>
            </a:r>
            <a:r>
              <a:rPr lang="zh-TW" altLang="en-US" dirty="0" smtClean="0"/>
              <a:t>點選中間排左邊那個格子</a:t>
            </a:r>
            <a:endParaRPr lang="en-US" altLang="zh-TW" dirty="0" smtClean="0"/>
          </a:p>
          <a:p>
            <a:r>
              <a:rPr lang="zh-TW" altLang="en-US" dirty="0"/>
              <a:t>然後視窗中就擺上了第一個</a:t>
            </a:r>
            <a:r>
              <a:rPr lang="en-US" altLang="zh-TW" dirty="0" err="1" smtClean="0"/>
              <a:t>Jlabel</a:t>
            </a:r>
            <a:r>
              <a:rPr lang="zh-TW" altLang="en-US" dirty="0"/>
              <a:t>元件</a:t>
            </a:r>
            <a:r>
              <a:rPr lang="zh-TW" altLang="en-US" dirty="0" smtClean="0"/>
              <a:t>，顯示的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內容是 </a:t>
            </a:r>
            <a:r>
              <a:rPr lang="en-US" altLang="zh-TW" dirty="0" smtClean="0">
                <a:solidFill>
                  <a:srgbClr val="0000FF"/>
                </a:solidFill>
              </a:rPr>
              <a:t>New label</a:t>
            </a:r>
            <a:endParaRPr lang="zh-TW" altLang="en-US" dirty="0">
              <a:solidFill>
                <a:srgbClr val="0000FF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41" y="4599563"/>
            <a:ext cx="2867025" cy="1441799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3393803">
            <a:off x="1250736" y="5304647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960" y="4172981"/>
            <a:ext cx="3360434" cy="2264327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3393803">
            <a:off x="4793120" y="5695628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754" y="4172981"/>
            <a:ext cx="3385775" cy="2264327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3703373" y="4978400"/>
            <a:ext cx="438054" cy="843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7821456" y="4978400"/>
            <a:ext cx="438054" cy="843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20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變更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顯示內容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當你點選到剛剛的</a:t>
            </a:r>
            <a:r>
              <a:rPr lang="en-US" altLang="zh-TW" dirty="0" err="1" smtClean="0"/>
              <a:t>Jlabel</a:t>
            </a:r>
            <a:r>
              <a:rPr lang="zh-TW" altLang="en-US" dirty="0" smtClean="0"/>
              <a:t>元件時，屬性窗</a:t>
            </a:r>
            <a:r>
              <a:rPr lang="en-US" altLang="zh-TW" dirty="0" smtClean="0"/>
              <a:t>(Properties)</a:t>
            </a:r>
            <a:r>
              <a:rPr lang="zh-TW" altLang="en-US" dirty="0" smtClean="0"/>
              <a:t>會出現這個元件所有可以設定的屬性。</a:t>
            </a:r>
            <a:endParaRPr lang="en-US" altLang="zh-TW" dirty="0" smtClean="0"/>
          </a:p>
          <a:p>
            <a:r>
              <a:rPr lang="zh-TW" altLang="en-US" dirty="0"/>
              <a:t>我們找到</a:t>
            </a:r>
            <a:r>
              <a:rPr lang="en-US" altLang="zh-TW" dirty="0"/>
              <a:t>text</a:t>
            </a:r>
            <a:r>
              <a:rPr lang="zh-TW" altLang="en-US" dirty="0"/>
              <a:t>屬性</a:t>
            </a:r>
            <a:r>
              <a:rPr lang="zh-TW" altLang="en-US" dirty="0" smtClean="0"/>
              <a:t>，把它改為</a:t>
            </a:r>
            <a:r>
              <a:rPr lang="en-US" altLang="zh-TW" dirty="0" smtClean="0"/>
              <a:t>Hello World!</a:t>
            </a:r>
            <a:r>
              <a:rPr lang="zh-TW" altLang="en-US" dirty="0" smtClean="0"/>
              <a:t>，視窗中的顯示內容也會改變。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28" y="3252544"/>
            <a:ext cx="2462701" cy="319905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965" y="3251200"/>
            <a:ext cx="2470882" cy="3190874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3393803">
            <a:off x="2279705" y="5769442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3576320" y="4866640"/>
            <a:ext cx="500459" cy="915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3393803">
            <a:off x="5814895" y="5769442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410" y="3251200"/>
            <a:ext cx="4476750" cy="3000375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 rot="13393803">
            <a:off x="8293935" y="5052398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7117735" y="4866640"/>
            <a:ext cx="500459" cy="915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87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執行程式了！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這樣已經完成</a:t>
            </a:r>
            <a:r>
              <a:rPr lang="en-US" altLang="zh-TW" dirty="0" smtClean="0"/>
              <a:t>HelloWorld</a:t>
            </a:r>
            <a:r>
              <a:rPr lang="zh-TW" altLang="en-US" dirty="0" smtClean="0"/>
              <a:t>的視窗程式了。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112" y="2784914"/>
            <a:ext cx="5201376" cy="34866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11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看看</a:t>
            </a:r>
            <a:r>
              <a:rPr lang="en-US" altLang="zh-TW" dirty="0" err="1" smtClean="0"/>
              <a:t>FirstWindow</a:t>
            </a:r>
            <a:r>
              <a:rPr lang="zh-TW" altLang="en-US" dirty="0" smtClean="0"/>
              <a:t>類別程式碼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854026" cy="3880773"/>
          </a:xfrm>
        </p:spPr>
        <p:txBody>
          <a:bodyPr/>
          <a:lstStyle/>
          <a:p>
            <a:r>
              <a:rPr lang="zh-TW" altLang="en-US" dirty="0"/>
              <a:t>記得要點</a:t>
            </a:r>
            <a:r>
              <a:rPr lang="en-US" altLang="zh-TW" dirty="0"/>
              <a:t>source</a:t>
            </a:r>
            <a:r>
              <a:rPr lang="zh-TW" altLang="en-US" dirty="0"/>
              <a:t>回到程式碼畫面</a:t>
            </a:r>
            <a:endParaRPr lang="en-US" altLang="zh-TW" dirty="0" smtClean="0"/>
          </a:p>
          <a:p>
            <a:r>
              <a:rPr lang="zh-TW" altLang="en-US" dirty="0" smtClean="0"/>
              <a:t>前半段程式是</a:t>
            </a:r>
            <a:r>
              <a:rPr lang="en-US" altLang="zh-TW" dirty="0" smtClean="0"/>
              <a:t>main()</a:t>
            </a:r>
          </a:p>
          <a:p>
            <a:pPr lvl="1"/>
            <a:r>
              <a:rPr lang="zh-TW" altLang="en-US" dirty="0"/>
              <a:t>這裡是</a:t>
            </a:r>
            <a:r>
              <a:rPr lang="zh-TW" altLang="en-US" dirty="0" smtClean="0"/>
              <a:t>標準的</a:t>
            </a:r>
            <a:r>
              <a:rPr lang="zh-TW" altLang="en-US" dirty="0"/>
              <a:t>用多執行敘的</a:t>
            </a:r>
            <a:r>
              <a:rPr lang="zh-TW" altLang="en-US" dirty="0" smtClean="0"/>
              <a:t>方式</a:t>
            </a:r>
            <a:r>
              <a:rPr lang="en-US" altLang="zh-TW" dirty="0" smtClean="0"/>
              <a:t>New</a:t>
            </a:r>
            <a:r>
              <a:rPr lang="zh-TW" altLang="en-US" dirty="0" smtClean="0"/>
              <a:t>一個</a:t>
            </a:r>
            <a:r>
              <a:rPr lang="en-US" altLang="zh-TW" dirty="0" err="1" smtClean="0"/>
              <a:t>FirstWindow</a:t>
            </a:r>
            <a:r>
              <a:rPr lang="zh-TW" altLang="en-US" dirty="0" smtClean="0"/>
              <a:t>出來，然後設定視窗為可以看到。</a:t>
            </a:r>
            <a:endParaRPr lang="en-US" altLang="zh-TW" dirty="0" smtClean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New</a:t>
            </a:r>
            <a:r>
              <a:rPr lang="zh-TW" altLang="en-US" dirty="0"/>
              <a:t>的時候</a:t>
            </a:r>
            <a:r>
              <a:rPr lang="zh-TW" altLang="en-US" dirty="0" smtClean="0"/>
              <a:t>，會去執行 </a:t>
            </a:r>
            <a:r>
              <a:rPr lang="en-US" altLang="zh-TW" dirty="0" err="1" smtClean="0"/>
              <a:t>FirstWindow</a:t>
            </a:r>
            <a:r>
              <a:rPr lang="en-US" altLang="zh-TW" dirty="0" smtClean="0"/>
              <a:t>()</a:t>
            </a:r>
            <a:r>
              <a:rPr lang="zh-TW" altLang="en-US" dirty="0" smtClean="0"/>
              <a:t>這個建構式。</a:t>
            </a:r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02480" y="1270000"/>
            <a:ext cx="7508240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FirstWindow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/**</a:t>
            </a:r>
            <a:endParaRPr lang="en-US" altLang="zh-TW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*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Launch the application.</a:t>
            </a:r>
          </a:p>
          <a:p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EventQueue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invokeLater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i="1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A7EC21"/>
                </a:solidFill>
                <a:latin typeface="Consolas" panose="020B0609020204030204" pitchFamily="49" charset="0"/>
              </a:rPr>
              <a:t>Runnable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	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FirstWindow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FirstWindow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		}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})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37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看看</a:t>
            </a:r>
            <a:r>
              <a:rPr lang="en-US" altLang="zh-TW" dirty="0" err="1" smtClean="0"/>
              <a:t>FirstWindow</a:t>
            </a:r>
            <a:r>
              <a:rPr lang="zh-TW" altLang="en-US" dirty="0" smtClean="0"/>
              <a:t>類別程式碼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854026" cy="388077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後半段是建構式</a:t>
            </a:r>
            <a:r>
              <a:rPr lang="en-US" altLang="zh-TW" dirty="0" err="1" smtClean="0"/>
              <a:t>FirstWindow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zh-TW" altLang="en-US" dirty="0"/>
              <a:t>初始畫面用的</a:t>
            </a:r>
            <a:r>
              <a:rPr lang="en-US" altLang="zh-TW" dirty="0" smtClean="0"/>
              <a:t>initialize()</a:t>
            </a:r>
          </a:p>
          <a:p>
            <a:pPr lvl="1"/>
            <a:r>
              <a:rPr lang="zh-TW" altLang="en-US" dirty="0" smtClean="0"/>
              <a:t>可以看到建構式裡面就是呼叫</a:t>
            </a:r>
            <a:r>
              <a:rPr lang="en-US" altLang="zh-TW" dirty="0" smtClean="0"/>
              <a:t>initialize()</a:t>
            </a:r>
          </a:p>
          <a:p>
            <a:r>
              <a:rPr lang="en-US" altLang="zh-TW" dirty="0" smtClean="0"/>
              <a:t>Initialize()</a:t>
            </a:r>
          </a:p>
          <a:p>
            <a:pPr lvl="1"/>
            <a:r>
              <a:rPr lang="zh-TW" altLang="en-US" dirty="0" smtClean="0"/>
              <a:t>產生</a:t>
            </a:r>
            <a:r>
              <a:rPr lang="en-US" altLang="zh-TW" dirty="0" err="1" smtClean="0"/>
              <a:t>Jframe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New </a:t>
            </a:r>
            <a:r>
              <a:rPr lang="en-US" altLang="zh-TW" dirty="0" err="1" smtClean="0"/>
              <a:t>Jframe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設定</a:t>
            </a:r>
            <a:r>
              <a:rPr lang="en-US" altLang="zh-TW" dirty="0" err="1" smtClean="0"/>
              <a:t>Jframe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產生</a:t>
            </a:r>
            <a:r>
              <a:rPr lang="en-US" altLang="zh-TW" dirty="0" err="1" smtClean="0"/>
              <a:t>Jlabel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New </a:t>
            </a:r>
            <a:r>
              <a:rPr lang="en-US" altLang="zh-TW" dirty="0" err="1" smtClean="0"/>
              <a:t>Jlabel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把</a:t>
            </a:r>
            <a:r>
              <a:rPr lang="en-US" altLang="zh-TW" dirty="0"/>
              <a:t>label</a:t>
            </a:r>
            <a:r>
              <a:rPr lang="zh-TW" altLang="en-US" dirty="0"/>
              <a:t>加</a:t>
            </a:r>
            <a:r>
              <a:rPr lang="zh-TW" altLang="en-US" dirty="0" smtClean="0"/>
              <a:t>到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contentPane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FF0000"/>
                </a:solidFill>
              </a:rPr>
              <a:t>原本前面我們自己輸入的程式碼</a:t>
            </a:r>
            <a:r>
              <a:rPr lang="zh-TW" altLang="en-US" b="1" dirty="0" smtClean="0">
                <a:solidFill>
                  <a:srgbClr val="FF0000"/>
                </a:solidFill>
              </a:rPr>
              <a:t>，大多都被</a:t>
            </a:r>
            <a:r>
              <a:rPr lang="en-US" altLang="zh-TW" b="1" dirty="0" smtClean="0">
                <a:solidFill>
                  <a:srgbClr val="FF0000"/>
                </a:solidFill>
              </a:rPr>
              <a:t>eclipse</a:t>
            </a:r>
            <a:r>
              <a:rPr lang="zh-TW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TW" b="1" dirty="0" err="1" smtClean="0">
                <a:solidFill>
                  <a:srgbClr val="FF0000"/>
                </a:solidFill>
              </a:rPr>
              <a:t>windowbuilder</a:t>
            </a:r>
            <a:r>
              <a:rPr lang="zh-TW" altLang="en-US" b="1" dirty="0" smtClean="0">
                <a:solidFill>
                  <a:srgbClr val="FF0000"/>
                </a:solidFill>
              </a:rPr>
              <a:t>幫我們完成了！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4724400" y="1645920"/>
            <a:ext cx="7335520" cy="46474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 * Create the application.</a:t>
            </a:r>
          </a:p>
          <a:p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FirstWindow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	initialize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 * Initialize the contents of the frame.</a:t>
            </a:r>
          </a:p>
          <a:p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initialize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frame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setBounds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450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300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setDefaultCloseOperation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EXIT_ON_CLOSE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lblNewLabel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"Hello World!"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lblNewLabel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BorderLayout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WEST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973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err="1" smtClean="0"/>
              <a:t>WindowBuilder</a:t>
            </a:r>
            <a:r>
              <a:rPr lang="zh-TW" altLang="en-US" dirty="0" smtClean="0"/>
              <a:t>寫視窗程式的步驟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其實很多視窗</a:t>
            </a:r>
            <a:r>
              <a:rPr lang="zh-TW" altLang="en-US" dirty="0"/>
              <a:t>類程式開發的兩大</a:t>
            </a:r>
            <a:r>
              <a:rPr lang="zh-TW" altLang="en-US" dirty="0" smtClean="0"/>
              <a:t>步驟都類似。</a:t>
            </a:r>
            <a:endParaRPr lang="en-US" altLang="zh-TW" dirty="0" smtClean="0"/>
          </a:p>
          <a:p>
            <a:r>
              <a:rPr lang="zh-TW" altLang="en-US" b="1" dirty="0" smtClean="0"/>
              <a:t>畫面設計</a:t>
            </a:r>
            <a:endParaRPr lang="en-US" altLang="zh-TW" b="1" dirty="0" smtClean="0"/>
          </a:p>
          <a:p>
            <a:pPr lvl="1"/>
            <a:r>
              <a:rPr lang="zh-TW" altLang="en-US" dirty="0"/>
              <a:t>把畫面該長成什麼</a:t>
            </a:r>
            <a:r>
              <a:rPr lang="zh-TW" altLang="en-US" dirty="0" smtClean="0"/>
              <a:t>樣子先設計好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什麼位置放置什麼元件，大小、顏色、字體、</a:t>
            </a:r>
            <a:r>
              <a:rPr lang="en-US" altLang="zh-TW" dirty="0" smtClean="0"/>
              <a:t>……..</a:t>
            </a:r>
          </a:p>
          <a:p>
            <a:pPr lvl="1"/>
            <a:r>
              <a:rPr lang="zh-TW" altLang="en-US" dirty="0" smtClean="0"/>
              <a:t>這裡暫時不</a:t>
            </a:r>
            <a:r>
              <a:rPr lang="zh-TW" altLang="en-US" dirty="0"/>
              <a:t>寫</a:t>
            </a:r>
            <a:r>
              <a:rPr lang="zh-TW" altLang="en-US" dirty="0" smtClean="0"/>
              <a:t>程式。但是</a:t>
            </a:r>
            <a:r>
              <a:rPr lang="zh-TW" altLang="en-US" dirty="0"/>
              <a:t>別的環境與工具</a:t>
            </a:r>
            <a:r>
              <a:rPr lang="zh-TW" altLang="en-US" dirty="0" smtClean="0"/>
              <a:t>有可能要寫</a:t>
            </a:r>
            <a:r>
              <a:rPr lang="en-US" altLang="zh-TW" dirty="0" smtClean="0"/>
              <a:t>XML</a:t>
            </a:r>
            <a:r>
              <a:rPr lang="zh-TW" altLang="en-US" dirty="0" smtClean="0"/>
              <a:t>去布置畫面。</a:t>
            </a:r>
            <a:endParaRPr lang="en-US" altLang="zh-TW" dirty="0" smtClean="0"/>
          </a:p>
          <a:p>
            <a:r>
              <a:rPr lang="zh-TW" altLang="en-US" b="1" dirty="0"/>
              <a:t>程式</a:t>
            </a:r>
            <a:r>
              <a:rPr lang="zh-TW" altLang="en-US" b="1" dirty="0" smtClean="0"/>
              <a:t>反應</a:t>
            </a:r>
            <a:r>
              <a:rPr lang="en-US" altLang="zh-TW" dirty="0" smtClean="0"/>
              <a:t>(</a:t>
            </a:r>
            <a:r>
              <a:rPr lang="zh-TW" altLang="en-US" dirty="0" smtClean="0"/>
              <a:t>事件處理程式碼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就是：按下</a:t>
            </a:r>
            <a:r>
              <a:rPr lang="zh-TW" altLang="en-US" dirty="0"/>
              <a:t>按鈕該做什麼</a:t>
            </a:r>
            <a:r>
              <a:rPr lang="zh-TW" altLang="en-US" dirty="0" smtClean="0"/>
              <a:t>事、滑鼠移入該做甚麼事、鍵盤打字時該做甚麼事</a:t>
            </a:r>
            <a:r>
              <a:rPr lang="en-US" altLang="zh-TW" dirty="0" smtClean="0"/>
              <a:t>…..</a:t>
            </a:r>
          </a:p>
          <a:p>
            <a:pPr lvl="1"/>
            <a:r>
              <a:rPr lang="zh-TW" altLang="en-US" dirty="0" smtClean="0"/>
              <a:t>使用者</a:t>
            </a:r>
            <a:r>
              <a:rPr lang="zh-TW" altLang="en-US" dirty="0"/>
              <a:t>跟畫面互動的時候該做什麼事，也就是我們熟悉的程式碼。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7965440" y="1463040"/>
            <a:ext cx="3749040" cy="23469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0000FF"/>
                </a:solidFill>
                <a:latin typeface="+mn-ea"/>
              </a:rPr>
              <a:t>視窗程式設計</a:t>
            </a:r>
            <a:endParaRPr lang="en-US" altLang="zh-TW" b="1" dirty="0" smtClean="0">
              <a:solidFill>
                <a:srgbClr val="0000FF"/>
              </a:solidFill>
              <a:latin typeface="+mn-ea"/>
            </a:endParaRPr>
          </a:p>
          <a:p>
            <a:pPr algn="ctr"/>
            <a:endParaRPr lang="en-US" altLang="zh-TW" b="1" dirty="0">
              <a:solidFill>
                <a:srgbClr val="0000FF"/>
              </a:solidFill>
              <a:latin typeface="+mn-ea"/>
            </a:endParaRPr>
          </a:p>
          <a:p>
            <a:pPr algn="ctr"/>
            <a:endParaRPr lang="en-US" altLang="zh-TW" b="1" dirty="0" smtClean="0">
              <a:solidFill>
                <a:srgbClr val="0000FF"/>
              </a:solidFill>
              <a:latin typeface="+mn-ea"/>
            </a:endParaRPr>
          </a:p>
          <a:p>
            <a:pPr algn="ctr"/>
            <a:endParaRPr lang="en-US" altLang="zh-TW" b="1" dirty="0">
              <a:solidFill>
                <a:srgbClr val="0000FF"/>
              </a:solidFill>
              <a:latin typeface="+mn-ea"/>
            </a:endParaRPr>
          </a:p>
          <a:p>
            <a:pPr algn="ctr"/>
            <a:endParaRPr lang="en-US" altLang="zh-TW" b="1" dirty="0" smtClean="0">
              <a:solidFill>
                <a:srgbClr val="0000FF"/>
              </a:solidFill>
              <a:latin typeface="+mn-ea"/>
            </a:endParaRPr>
          </a:p>
          <a:p>
            <a:pPr algn="ctr"/>
            <a:endParaRPr lang="en-US" altLang="zh-TW" b="1" dirty="0">
              <a:solidFill>
                <a:srgbClr val="0000FF"/>
              </a:solidFill>
              <a:latin typeface="+mn-ea"/>
            </a:endParaRPr>
          </a:p>
          <a:p>
            <a:pPr algn="ctr"/>
            <a:endParaRPr lang="zh-TW" altLang="en-US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8260079" y="2296160"/>
            <a:ext cx="1533121" cy="1330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畫面設計</a:t>
            </a:r>
            <a:endParaRPr lang="zh-TW" altLang="en-US" b="1" dirty="0"/>
          </a:p>
        </p:txBody>
      </p:sp>
      <p:sp>
        <p:nvSpPr>
          <p:cNvPr id="9" name="圓角矩形 8"/>
          <p:cNvSpPr/>
          <p:nvPr/>
        </p:nvSpPr>
        <p:spPr>
          <a:xfrm>
            <a:off x="10058400" y="2296160"/>
            <a:ext cx="1402080" cy="1330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程式反應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945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圓角矩形 66"/>
          <p:cNvSpPr/>
          <p:nvPr/>
        </p:nvSpPr>
        <p:spPr>
          <a:xfrm>
            <a:off x="5123030" y="1316334"/>
            <a:ext cx="4071211" cy="4483253"/>
          </a:xfrm>
          <a:prstGeom prst="roundRect">
            <a:avLst>
              <a:gd name="adj" fmla="val 3431"/>
            </a:avLst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 smtClean="0">
                <a:solidFill>
                  <a:srgbClr val="0000FF"/>
                </a:solidFill>
                <a:latin typeface="+mn-ea"/>
              </a:rPr>
              <a:t>視窗元件</a:t>
            </a:r>
            <a:endParaRPr lang="zh-TW" altLang="en-US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66" name="圓角矩形 65"/>
          <p:cNvSpPr/>
          <p:nvPr/>
        </p:nvSpPr>
        <p:spPr>
          <a:xfrm>
            <a:off x="5123031" y="5799587"/>
            <a:ext cx="3778181" cy="7497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 smtClean="0">
                <a:solidFill>
                  <a:srgbClr val="0000FF"/>
                </a:solidFill>
                <a:latin typeface="+mn-ea"/>
              </a:rPr>
              <a:t>非視窗類容器</a:t>
            </a:r>
            <a:endParaRPr lang="zh-TW" altLang="en-US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909275" y="4822194"/>
            <a:ext cx="3185327" cy="1215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solidFill>
                <a:srgbClr val="0000FF"/>
              </a:solidFill>
            </a:endParaRPr>
          </a:p>
          <a:p>
            <a:pPr algn="ctr"/>
            <a:endParaRPr lang="en-US" altLang="zh-TW" dirty="0">
              <a:solidFill>
                <a:srgbClr val="0000FF"/>
              </a:solidFill>
            </a:endParaRPr>
          </a:p>
          <a:p>
            <a:pPr algn="ctr"/>
            <a:r>
              <a:rPr lang="zh-TW" altLang="en-US" dirty="0" smtClean="0">
                <a:solidFill>
                  <a:srgbClr val="0000FF"/>
                </a:solidFill>
                <a:latin typeface="+mn-ea"/>
              </a:rPr>
              <a:t>視窗類容器</a:t>
            </a:r>
            <a:endParaRPr lang="zh-TW" altLang="en-US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/>
              <a:t>Java Swing Class Hierarchy Diagram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92211" y="2120013"/>
            <a:ext cx="1207008" cy="393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Object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82483" y="2811909"/>
            <a:ext cx="1426464" cy="3931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92211" y="3547493"/>
            <a:ext cx="1207008" cy="3931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Container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8707" y="4239389"/>
            <a:ext cx="1207008" cy="3931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Window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06807" y="4974973"/>
            <a:ext cx="1207008" cy="3931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Frame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01939" y="4974973"/>
            <a:ext cx="1207008" cy="3931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Dialog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9" idx="0"/>
            <a:endCxn id="8" idx="2"/>
          </p:cNvCxnSpPr>
          <p:nvPr/>
        </p:nvCxnSpPr>
        <p:spPr>
          <a:xfrm flipV="1">
            <a:off x="2995715" y="2513205"/>
            <a:ext cx="0" cy="298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0" idx="0"/>
            <a:endCxn id="9" idx="2"/>
          </p:cNvCxnSpPr>
          <p:nvPr/>
        </p:nvCxnSpPr>
        <p:spPr>
          <a:xfrm flipV="1">
            <a:off x="2995715" y="3205101"/>
            <a:ext cx="0" cy="3423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2713055" y="3940685"/>
            <a:ext cx="0" cy="298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288792" y="3940685"/>
            <a:ext cx="0" cy="298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105442" y="4249973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JComponent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2165052" y="4632581"/>
            <a:ext cx="0" cy="298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2709338" y="4643165"/>
            <a:ext cx="0" cy="298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239109" y="1679577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JText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239108" y="2196721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JComboBox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39107" y="2713865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JLabel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39107" y="3231009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JList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239107" y="3748153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JMenuBar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39105" y="4249973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JOptionPane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48274" y="4749337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JScrollBar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48274" y="5248701"/>
            <a:ext cx="1763848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AbstractButton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39104" y="5889797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JPanel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80623" y="5248701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JButton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480623" y="1439607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JTextField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480623" y="1974035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JTextArea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36" name="直線單箭頭接點 35"/>
          <p:cNvCxnSpPr>
            <a:stCxn id="29" idx="1"/>
            <a:endCxn id="21" idx="3"/>
          </p:cNvCxnSpPr>
          <p:nvPr/>
        </p:nvCxnSpPr>
        <p:spPr>
          <a:xfrm flipH="1">
            <a:off x="4582047" y="4446569"/>
            <a:ext cx="6570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接點 42"/>
          <p:cNvCxnSpPr>
            <a:stCxn id="24" idx="1"/>
            <a:endCxn id="32" idx="1"/>
          </p:cNvCxnSpPr>
          <p:nvPr/>
        </p:nvCxnSpPr>
        <p:spPr>
          <a:xfrm rot="10800000" flipV="1">
            <a:off x="5239105" y="1876173"/>
            <a:ext cx="5" cy="4210220"/>
          </a:xfrm>
          <a:prstGeom prst="bentConnector3">
            <a:avLst>
              <a:gd name="adj1" fmla="val 457210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25" idx="1"/>
            <a:endCxn id="31" idx="1"/>
          </p:cNvCxnSpPr>
          <p:nvPr/>
        </p:nvCxnSpPr>
        <p:spPr>
          <a:xfrm rot="10800000" flipH="1" flipV="1">
            <a:off x="5239108" y="2393317"/>
            <a:ext cx="9166" cy="3051980"/>
          </a:xfrm>
          <a:prstGeom prst="bentConnector3">
            <a:avLst>
              <a:gd name="adj1" fmla="val -2494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接點 46"/>
          <p:cNvCxnSpPr>
            <a:stCxn id="26" idx="1"/>
            <a:endCxn id="30" idx="1"/>
          </p:cNvCxnSpPr>
          <p:nvPr/>
        </p:nvCxnSpPr>
        <p:spPr>
          <a:xfrm rot="10800000" flipH="1" flipV="1">
            <a:off x="5239106" y="2910461"/>
            <a:ext cx="9167" cy="2035472"/>
          </a:xfrm>
          <a:prstGeom prst="bentConnector3">
            <a:avLst>
              <a:gd name="adj1" fmla="val -249372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27" idx="1"/>
            <a:endCxn id="28" idx="1"/>
          </p:cNvCxnSpPr>
          <p:nvPr/>
        </p:nvCxnSpPr>
        <p:spPr>
          <a:xfrm rot="10800000" flipV="1">
            <a:off x="5239107" y="3427605"/>
            <a:ext cx="12700" cy="517144"/>
          </a:xfrm>
          <a:prstGeom prst="bentConnector3">
            <a:avLst>
              <a:gd name="adj1" fmla="val 195824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3" idx="1"/>
            <a:endCxn id="31" idx="3"/>
          </p:cNvCxnSpPr>
          <p:nvPr/>
        </p:nvCxnSpPr>
        <p:spPr>
          <a:xfrm flipH="1">
            <a:off x="7012122" y="5445297"/>
            <a:ext cx="4685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stCxn id="34" idx="1"/>
            <a:endCxn id="24" idx="3"/>
          </p:cNvCxnSpPr>
          <p:nvPr/>
        </p:nvCxnSpPr>
        <p:spPr>
          <a:xfrm rot="10800000" flipV="1">
            <a:off x="6715715" y="1636203"/>
            <a:ext cx="764909" cy="23997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61"/>
          <p:cNvCxnSpPr>
            <a:stCxn id="35" idx="1"/>
            <a:endCxn id="24" idx="3"/>
          </p:cNvCxnSpPr>
          <p:nvPr/>
        </p:nvCxnSpPr>
        <p:spPr>
          <a:xfrm rot="10800000">
            <a:off x="6715715" y="1876173"/>
            <a:ext cx="764909" cy="29445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事件驅動</a:t>
            </a:r>
            <a:r>
              <a:rPr lang="en-US" altLang="zh-TW" dirty="0" smtClean="0"/>
              <a:t>(Event driven)</a:t>
            </a:r>
            <a:r>
              <a:rPr lang="zh-TW" altLang="en-US" dirty="0" smtClean="0"/>
              <a:t>是甚麼？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在繼續寫程式前先瞭解基本概念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442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事件驅動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簡單說就是程式的進行不再是像前面學過的程式，只要不是</a:t>
            </a:r>
            <a:r>
              <a:rPr lang="zh-TW" altLang="en-US" b="1" dirty="0" smtClean="0"/>
              <a:t>等待輸入</a:t>
            </a:r>
            <a:r>
              <a:rPr lang="zh-TW" altLang="en-US" dirty="0" smtClean="0"/>
              <a:t>就</a:t>
            </a:r>
            <a:r>
              <a:rPr lang="zh-TW" altLang="en-US" b="1" dirty="0" smtClean="0">
                <a:solidFill>
                  <a:srgbClr val="FF0000"/>
                </a:solidFill>
              </a:rPr>
              <a:t>一路執行下去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事件驅動的視窗程式，對開發者來說，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如果沒有外界輸入程式是靜止的！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當外界有事件觸發了例如滑鼠點</a:t>
            </a:r>
            <a:r>
              <a:rPr lang="zh-TW" altLang="en-US" dirty="0" smtClean="0"/>
              <a:t>下去，或是鍵盤輸入，程式會被這樣的事件</a:t>
            </a:r>
            <a:r>
              <a:rPr lang="zh-TW" altLang="en-US" b="1" dirty="0" smtClean="0">
                <a:solidFill>
                  <a:srgbClr val="FF0000"/>
                </a:solidFill>
              </a:rPr>
              <a:t>觸發</a:t>
            </a:r>
            <a:r>
              <a:rPr lang="zh-TW" altLang="en-US" dirty="0" smtClean="0"/>
              <a:t>而開始</a:t>
            </a:r>
            <a:r>
              <a:rPr lang="zh-TW" altLang="en-US" b="1" dirty="0" smtClean="0">
                <a:solidFill>
                  <a:srgbClr val="FF0000"/>
                </a:solidFill>
              </a:rPr>
              <a:t>執行</a:t>
            </a:r>
            <a:r>
              <a:rPr lang="zh-TW" altLang="en-US" sz="2400" b="1" i="1" u="sng" dirty="0" smtClean="0">
                <a:solidFill>
                  <a:srgbClr val="FF0000"/>
                </a:solidFill>
              </a:rPr>
              <a:t>部分特定 </a:t>
            </a:r>
            <a:r>
              <a:rPr lang="zh-TW" altLang="en-US" b="1" dirty="0" smtClean="0">
                <a:solidFill>
                  <a:srgbClr val="FF0000"/>
                </a:solidFill>
              </a:rPr>
              <a:t>程式碼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FF0000"/>
                </a:solidFill>
              </a:rPr>
              <a:t>發生不同的事件會觸發不同的程式碼片段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所以</a:t>
            </a:r>
            <a:r>
              <a:rPr lang="zh-TW" altLang="en-US" dirty="0" smtClean="0"/>
              <a:t>，寫視窗程式可以把它想像成</a:t>
            </a:r>
            <a:r>
              <a:rPr lang="zh-TW" altLang="en-US" dirty="0"/>
              <a:t>，針對不同</a:t>
            </a:r>
            <a:r>
              <a:rPr lang="zh-TW" altLang="en-US" dirty="0" smtClean="0"/>
              <a:t>事件你寫了一堆相對應的處理函式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程式片段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，在發生各種事件時就有相對應的函式去處理。</a:t>
            </a:r>
            <a:endParaRPr lang="en-US" altLang="zh-TW" dirty="0" smtClean="0"/>
          </a:p>
          <a:p>
            <a:pPr lvl="1"/>
            <a:r>
              <a:rPr lang="zh-TW" altLang="en-US" dirty="0"/>
              <a:t>所以如果有些事件你沒寫函式去</a:t>
            </a:r>
            <a:r>
              <a:rPr lang="zh-TW" altLang="en-US" dirty="0" smtClean="0"/>
              <a:t>處理，那就不會有反應！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86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事件驅動的概念</a:t>
            </a:r>
            <a:endParaRPr lang="zh-TW" altLang="en-US" dirty="0"/>
          </a:p>
        </p:txBody>
      </p:sp>
      <p:sp>
        <p:nvSpPr>
          <p:cNvPr id="20" name="內容版面配置區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EventListener</a:t>
            </a:r>
            <a:r>
              <a:rPr lang="zh-TW" altLang="en-US" dirty="0" smtClean="0"/>
              <a:t>事先要向</a:t>
            </a:r>
            <a:r>
              <a:rPr lang="en-US" altLang="zh-TW" dirty="0" err="1" smtClean="0"/>
              <a:t>EventSource</a:t>
            </a:r>
            <a:r>
              <a:rPr lang="zh-TW" altLang="en-US" dirty="0" smtClean="0"/>
              <a:t>註冊他想要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可以</a:t>
            </a:r>
            <a:r>
              <a:rPr lang="en-US" altLang="zh-TW" dirty="0" smtClean="0"/>
              <a:t>)</a:t>
            </a:r>
            <a:r>
              <a:rPr lang="zh-TW" altLang="en-US" dirty="0" smtClean="0"/>
              <a:t>處理的事件類型。</a:t>
            </a:r>
            <a:endParaRPr lang="en-US" altLang="zh-TW" dirty="0" smtClean="0"/>
          </a:p>
          <a:p>
            <a:pPr lvl="1"/>
            <a:r>
              <a:rPr lang="zh-TW" altLang="en-US" dirty="0"/>
              <a:t>可以多個</a:t>
            </a:r>
            <a:r>
              <a:rPr lang="en-US" altLang="zh-TW" dirty="0"/>
              <a:t>Listener</a:t>
            </a:r>
            <a:r>
              <a:rPr lang="zh-TW" altLang="en-US" dirty="0"/>
              <a:t>對同一個事件註冊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這樣在事件發生</a:t>
            </a:r>
            <a:r>
              <a:rPr lang="zh-TW" altLang="en-US" dirty="0" smtClean="0"/>
              <a:t>後</a:t>
            </a:r>
            <a:r>
              <a:rPr lang="en-US" altLang="zh-TW" dirty="0" err="1" smtClean="0"/>
              <a:t>EventSource</a:t>
            </a:r>
            <a:r>
              <a:rPr lang="zh-TW" altLang="en-US" dirty="0" smtClean="0"/>
              <a:t>就可以呼叫</a:t>
            </a:r>
            <a:r>
              <a:rPr lang="en-US" altLang="zh-TW" dirty="0" err="1" smtClean="0"/>
              <a:t>EventListener</a:t>
            </a:r>
            <a:r>
              <a:rPr lang="zh-TW" altLang="en-US" dirty="0" smtClean="0"/>
              <a:t>去處理。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會有</a:t>
            </a:r>
            <a:r>
              <a:rPr lang="en-US" altLang="zh-TW" dirty="0" err="1" smtClean="0"/>
              <a:t>EventObject</a:t>
            </a:r>
            <a:r>
              <a:rPr lang="zh-TW" altLang="en-US" dirty="0" smtClean="0"/>
              <a:t>參數攜帶該事件的資訊。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例如後面</a:t>
            </a:r>
            <a:r>
              <a:rPr lang="zh-TW" altLang="en-US" dirty="0"/>
              <a:t>的</a:t>
            </a:r>
            <a:r>
              <a:rPr lang="zh-TW" altLang="en-US" dirty="0" smtClean="0"/>
              <a:t>範例程式中有一行程式碼：</a:t>
            </a:r>
            <a:endParaRPr lang="en-US" altLang="zh-TW" dirty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就是向</a:t>
            </a:r>
            <a:r>
              <a:rPr lang="en-US" altLang="zh-TW" dirty="0" err="1" smtClean="0"/>
              <a:t>plusButton</a:t>
            </a:r>
            <a:r>
              <a:rPr lang="zh-TW" altLang="en-US" dirty="0" smtClean="0"/>
              <a:t>註冊。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括弧中的</a:t>
            </a:r>
            <a:r>
              <a:rPr lang="en-US" altLang="zh-TW" dirty="0" smtClean="0"/>
              <a:t>……</a:t>
            </a:r>
            <a:r>
              <a:rPr lang="zh-TW" altLang="en-US" dirty="0" smtClean="0"/>
              <a:t>就是</a:t>
            </a:r>
            <a:r>
              <a:rPr lang="en-US" altLang="zh-TW" dirty="0" err="1" smtClean="0"/>
              <a:t>EventListener</a:t>
            </a:r>
            <a:endParaRPr lang="en-US" altLang="zh-TW" dirty="0" smtClean="0"/>
          </a:p>
          <a:p>
            <a:r>
              <a:rPr lang="zh-TW" altLang="en-US" dirty="0" smtClean="0"/>
              <a:t>基本就是 </a:t>
            </a:r>
            <a:r>
              <a:rPr lang="en-US" altLang="zh-TW" b="1" dirty="0" smtClean="0">
                <a:solidFill>
                  <a:srgbClr val="0000FF"/>
                </a:solidFill>
              </a:rPr>
              <a:t>Subscribe</a:t>
            </a:r>
            <a:r>
              <a:rPr lang="zh-TW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TW" b="1" dirty="0" smtClean="0">
                <a:solidFill>
                  <a:srgbClr val="0000FF"/>
                </a:solidFill>
              </a:rPr>
              <a:t>–</a:t>
            </a:r>
            <a:r>
              <a:rPr lang="zh-TW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TW" b="1" dirty="0" smtClean="0">
                <a:solidFill>
                  <a:srgbClr val="0000FF"/>
                </a:solidFill>
              </a:rPr>
              <a:t>Publish</a:t>
            </a:r>
            <a:r>
              <a:rPr lang="zh-TW" altLang="en-US" b="1" dirty="0" smtClean="0">
                <a:solidFill>
                  <a:srgbClr val="0000FF"/>
                </a:solidFill>
              </a:rPr>
              <a:t> </a:t>
            </a:r>
            <a:r>
              <a:rPr lang="zh-TW" altLang="en-US" dirty="0" smtClean="0"/>
              <a:t>的概念</a:t>
            </a:r>
            <a:endParaRPr lang="en-US" altLang="zh-TW" dirty="0" smtClean="0"/>
          </a:p>
        </p:txBody>
      </p:sp>
      <p:sp>
        <p:nvSpPr>
          <p:cNvPr id="21" name="矩形 20"/>
          <p:cNvSpPr/>
          <p:nvPr/>
        </p:nvSpPr>
        <p:spPr>
          <a:xfrm>
            <a:off x="1060028" y="4413484"/>
            <a:ext cx="411042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addMouseListener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(….)</a:t>
            </a:r>
            <a:endParaRPr lang="zh-TW" altLang="en-US" dirty="0"/>
          </a:p>
        </p:txBody>
      </p:sp>
      <p:sp>
        <p:nvSpPr>
          <p:cNvPr id="31" name="圓角矩形 30"/>
          <p:cNvSpPr/>
          <p:nvPr/>
        </p:nvSpPr>
        <p:spPr>
          <a:xfrm>
            <a:off x="5872003" y="3319145"/>
            <a:ext cx="6136640" cy="3332480"/>
          </a:xfrm>
          <a:prstGeom prst="round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太陽 3"/>
          <p:cNvSpPr/>
          <p:nvPr/>
        </p:nvSpPr>
        <p:spPr>
          <a:xfrm>
            <a:off x="6120133" y="4581123"/>
            <a:ext cx="2236147" cy="922421"/>
          </a:xfrm>
          <a:prstGeom prst="sun">
            <a:avLst>
              <a:gd name="adj" fmla="val 12500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Event Source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流程圖: 預設程序 4"/>
          <p:cNvSpPr/>
          <p:nvPr/>
        </p:nvSpPr>
        <p:spPr>
          <a:xfrm>
            <a:off x="9958918" y="3532505"/>
            <a:ext cx="1707278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Event Listener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流程圖: 預設程序 5"/>
          <p:cNvSpPr/>
          <p:nvPr/>
        </p:nvSpPr>
        <p:spPr>
          <a:xfrm>
            <a:off x="9987462" y="4737533"/>
            <a:ext cx="1707278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Event Listener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流程圖: 預設程序 6"/>
          <p:cNvSpPr/>
          <p:nvPr/>
        </p:nvSpPr>
        <p:spPr>
          <a:xfrm>
            <a:off x="9958918" y="5859145"/>
            <a:ext cx="1707278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Event Listener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8356280" y="3824375"/>
            <a:ext cx="1631182" cy="2326640"/>
            <a:chOff x="8356280" y="3837305"/>
            <a:chExt cx="1631182" cy="2326640"/>
          </a:xfrm>
        </p:grpSpPr>
        <p:cxnSp>
          <p:nvCxnSpPr>
            <p:cNvPr id="9" name="直線單箭頭接點 8"/>
            <p:cNvCxnSpPr>
              <a:stCxn id="4" idx="3"/>
              <a:endCxn id="5" idx="1"/>
            </p:cNvCxnSpPr>
            <p:nvPr/>
          </p:nvCxnSpPr>
          <p:spPr>
            <a:xfrm flipV="1">
              <a:off x="8356280" y="3837305"/>
              <a:ext cx="1602638" cy="12050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4" idx="3"/>
              <a:endCxn id="6" idx="1"/>
            </p:cNvCxnSpPr>
            <p:nvPr/>
          </p:nvCxnSpPr>
          <p:spPr>
            <a:xfrm flipV="1">
              <a:off x="8356280" y="5042333"/>
              <a:ext cx="1631182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4" idx="3"/>
              <a:endCxn id="7" idx="1"/>
            </p:cNvCxnSpPr>
            <p:nvPr/>
          </p:nvCxnSpPr>
          <p:spPr>
            <a:xfrm>
              <a:off x="8356280" y="5042334"/>
              <a:ext cx="1602638" cy="11216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圓角矩形 16"/>
            <p:cNvSpPr/>
            <p:nvPr/>
          </p:nvSpPr>
          <p:spPr>
            <a:xfrm>
              <a:off x="8763570" y="4826576"/>
              <a:ext cx="1120433" cy="17628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rgbClr val="0000FF"/>
                  </a:solidFill>
                </a:rPr>
                <a:t>Event Object</a:t>
              </a:r>
              <a:endParaRPr lang="zh-TW" alt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25" name="圓角矩形 24"/>
            <p:cNvSpPr/>
            <p:nvPr/>
          </p:nvSpPr>
          <p:spPr>
            <a:xfrm rot="19368102">
              <a:off x="8653336" y="4077444"/>
              <a:ext cx="1120433" cy="17628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rgbClr val="0000FF"/>
                  </a:solidFill>
                </a:rPr>
                <a:t>Event Object</a:t>
              </a:r>
              <a:endParaRPr lang="zh-TW" alt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26" name="圓角矩形 25"/>
            <p:cNvSpPr/>
            <p:nvPr/>
          </p:nvSpPr>
          <p:spPr>
            <a:xfrm rot="2187733">
              <a:off x="8694710" y="5775862"/>
              <a:ext cx="1120433" cy="17628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rgbClr val="0000FF"/>
                  </a:solidFill>
                </a:rPr>
                <a:t>Event Object</a:t>
              </a:r>
              <a:endParaRPr lang="zh-TW" altLang="en-US" sz="1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8356280" y="3837305"/>
            <a:ext cx="1602638" cy="1205028"/>
            <a:chOff x="8356280" y="3837305"/>
            <a:chExt cx="1602638" cy="1205028"/>
          </a:xfrm>
        </p:grpSpPr>
        <p:cxnSp>
          <p:nvCxnSpPr>
            <p:cNvPr id="10" name="直線單箭頭接點 9"/>
            <p:cNvCxnSpPr>
              <a:stCxn id="5" idx="1"/>
            </p:cNvCxnSpPr>
            <p:nvPr/>
          </p:nvCxnSpPr>
          <p:spPr>
            <a:xfrm flipH="1">
              <a:off x="8356280" y="3837305"/>
              <a:ext cx="1602638" cy="12050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 rot="19316310">
              <a:off x="8568436" y="4034446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0000FF"/>
                  </a:solidFill>
                </a:rPr>
                <a:t>Subscribe</a:t>
              </a:r>
              <a:endParaRPr lang="zh-TW" alt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8356280" y="4712566"/>
            <a:ext cx="1631182" cy="369332"/>
            <a:chOff x="8356280" y="4712566"/>
            <a:chExt cx="1631182" cy="369332"/>
          </a:xfrm>
        </p:grpSpPr>
        <p:cxnSp>
          <p:nvCxnSpPr>
            <p:cNvPr id="22" name="直線單箭頭接點 21"/>
            <p:cNvCxnSpPr>
              <a:stCxn id="6" idx="1"/>
            </p:cNvCxnSpPr>
            <p:nvPr/>
          </p:nvCxnSpPr>
          <p:spPr>
            <a:xfrm flipH="1">
              <a:off x="8356280" y="5042333"/>
              <a:ext cx="163118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8760892" y="4712566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0000FF"/>
                  </a:solidFill>
                </a:rPr>
                <a:t>Subscribe</a:t>
              </a:r>
              <a:endParaRPr lang="zh-TW" alt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8356280" y="5042334"/>
            <a:ext cx="1602638" cy="1121611"/>
            <a:chOff x="8356280" y="5042334"/>
            <a:chExt cx="1602638" cy="1121611"/>
          </a:xfrm>
        </p:grpSpPr>
        <p:cxnSp>
          <p:nvCxnSpPr>
            <p:cNvPr id="24" name="直線單箭頭接點 23"/>
            <p:cNvCxnSpPr>
              <a:stCxn id="7" idx="1"/>
              <a:endCxn id="4" idx="3"/>
            </p:cNvCxnSpPr>
            <p:nvPr/>
          </p:nvCxnSpPr>
          <p:spPr>
            <a:xfrm flipH="1" flipV="1">
              <a:off x="8356280" y="5042334"/>
              <a:ext cx="1602638" cy="11216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 rot="2011904">
              <a:off x="8568436" y="5614965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0000FF"/>
                  </a:solidFill>
                </a:rPr>
                <a:t>Subscribe</a:t>
              </a:r>
              <a:endParaRPr lang="zh-TW" alt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22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事件驅動初體驗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寫一個視窗程式，有一個按鈕</a:t>
            </a:r>
            <a:r>
              <a:rPr lang="en-US" altLang="zh-TW" dirty="0" smtClean="0"/>
              <a:t>(Button)</a:t>
            </a:r>
            <a:r>
              <a:rPr lang="zh-TW" altLang="en-US" dirty="0" smtClean="0"/>
              <a:t>跟一個標籤</a:t>
            </a:r>
            <a:r>
              <a:rPr lang="en-US" altLang="zh-TW" dirty="0" smtClean="0"/>
              <a:t>(Label)</a:t>
            </a:r>
          </a:p>
          <a:p>
            <a:r>
              <a:rPr lang="en-US" altLang="zh-TW" dirty="0" smtClean="0"/>
              <a:t>Label</a:t>
            </a:r>
            <a:r>
              <a:rPr lang="zh-TW" altLang="en-US" dirty="0" smtClean="0"/>
              <a:t>顯示一個從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開始的數字</a:t>
            </a:r>
            <a:endParaRPr lang="en-US" altLang="zh-TW" dirty="0" smtClean="0"/>
          </a:p>
          <a:p>
            <a:r>
              <a:rPr lang="zh-TW" altLang="en-US" dirty="0" smtClean="0"/>
              <a:t>按鈕每按一下則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顯示的數字加</a:t>
            </a:r>
            <a:r>
              <a:rPr lang="en-US" altLang="zh-TW" dirty="0" smtClean="0"/>
              <a:t>1</a:t>
            </a:r>
          </a:p>
          <a:p>
            <a:r>
              <a:rPr lang="zh-TW" altLang="en-US" dirty="0"/>
              <a:t>畫面</a:t>
            </a:r>
            <a:r>
              <a:rPr lang="zh-TW" altLang="en-US" dirty="0" smtClean="0"/>
              <a:t>如右。</a:t>
            </a:r>
            <a:endParaRPr lang="en-US" altLang="zh-TW" dirty="0" smtClean="0"/>
          </a:p>
          <a:p>
            <a:r>
              <a:rPr lang="zh-TW" altLang="en-US" dirty="0" smtClean="0"/>
              <a:t>先使用</a:t>
            </a:r>
            <a:r>
              <a:rPr lang="en-US" altLang="zh-TW" dirty="0" err="1" smtClean="0"/>
              <a:t>AbsoluteLayout</a:t>
            </a:r>
            <a:r>
              <a:rPr lang="zh-TW" altLang="en-US" dirty="0" smtClean="0"/>
              <a:t>，讓我們可以任意放置元件位置。</a:t>
            </a:r>
            <a:endParaRPr lang="en-US" altLang="zh-TW" dirty="0" smtClean="0"/>
          </a:p>
          <a:p>
            <a:r>
              <a:rPr lang="en-US" altLang="zh-TW" dirty="0" err="1" smtClean="0"/>
              <a:t>Label,Button</a:t>
            </a:r>
            <a:r>
              <a:rPr lang="zh-TW" altLang="en-US" dirty="0" smtClean="0"/>
              <a:t>字體加大，改顏色。</a:t>
            </a:r>
            <a:endParaRPr lang="en-US" altLang="zh-TW" dirty="0" smtClean="0"/>
          </a:p>
          <a:p>
            <a:r>
              <a:rPr lang="zh-TW" altLang="en-US" dirty="0"/>
              <a:t>重新命名</a:t>
            </a:r>
            <a:r>
              <a:rPr lang="en-US" altLang="zh-TW" dirty="0"/>
              <a:t>Label</a:t>
            </a:r>
            <a:r>
              <a:rPr lang="zh-TW" altLang="en-US" dirty="0"/>
              <a:t>與</a:t>
            </a:r>
            <a:r>
              <a:rPr lang="en-US" altLang="zh-TW" dirty="0"/>
              <a:t>Button</a:t>
            </a:r>
            <a:r>
              <a:rPr lang="zh-TW" altLang="en-US" dirty="0"/>
              <a:t>的變數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counterLabel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plusButton</a:t>
            </a:r>
            <a:endParaRPr lang="en-US" altLang="zh-TW" dirty="0" smtClean="0"/>
          </a:p>
          <a:p>
            <a:r>
              <a:rPr lang="zh-TW" altLang="en-US" dirty="0"/>
              <a:t>設定按鈕被</a:t>
            </a:r>
            <a:r>
              <a:rPr lang="en-US" altLang="zh-TW" dirty="0"/>
              <a:t>click</a:t>
            </a:r>
            <a:r>
              <a:rPr lang="zh-TW" altLang="en-US" dirty="0"/>
              <a:t>時的處理函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(callback function)</a:t>
            </a:r>
          </a:p>
          <a:p>
            <a:pPr lvl="1"/>
            <a:r>
              <a:rPr lang="zh-TW" altLang="en-US" dirty="0"/>
              <a:t>程式需宣告變數儲存</a:t>
            </a:r>
            <a:r>
              <a:rPr lang="zh-TW" altLang="en-US" dirty="0" smtClean="0"/>
              <a:t>計數值，初始值為</a:t>
            </a:r>
            <a:r>
              <a:rPr lang="en-US" altLang="zh-TW" dirty="0" smtClean="0"/>
              <a:t>0</a:t>
            </a:r>
          </a:p>
          <a:p>
            <a:pPr lvl="1"/>
            <a:r>
              <a:rPr lang="zh-TW" altLang="en-US" dirty="0"/>
              <a:t>函式中把計數值</a:t>
            </a:r>
            <a:r>
              <a:rPr lang="zh-TW" altLang="en-US" dirty="0" smtClean="0"/>
              <a:t>加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，然後顯示。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21" y="2359167"/>
            <a:ext cx="3067478" cy="25054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77334" y="615703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Example14_01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87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畫面設定步驟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先點選</a:t>
            </a:r>
            <a:r>
              <a:rPr lang="en-US" altLang="zh-TW" dirty="0" err="1" smtClean="0">
                <a:solidFill>
                  <a:srgbClr val="FF0000"/>
                </a:solidFill>
              </a:rPr>
              <a:t>AbsoluteLayout</a:t>
            </a:r>
            <a:r>
              <a:rPr lang="zh-TW" altLang="en-US" dirty="0" smtClean="0"/>
              <a:t>，然後到視窗上點一下，放下</a:t>
            </a:r>
            <a:r>
              <a:rPr lang="en-US" altLang="zh-TW" dirty="0" err="1" smtClean="0"/>
              <a:t>absoluteLayout</a:t>
            </a:r>
            <a:r>
              <a:rPr lang="zh-TW" altLang="en-US" dirty="0" smtClean="0"/>
              <a:t>元件在上面。</a:t>
            </a:r>
            <a:endParaRPr lang="en-US" altLang="zh-TW" dirty="0" smtClean="0"/>
          </a:p>
          <a:p>
            <a:r>
              <a:rPr lang="zh-TW" altLang="en-US" dirty="0"/>
              <a:t>接著才點選</a:t>
            </a:r>
            <a:r>
              <a:rPr lang="en-US" altLang="zh-TW" dirty="0" err="1" smtClean="0"/>
              <a:t>JLabel</a:t>
            </a:r>
            <a:r>
              <a:rPr lang="zh-TW" altLang="en-US" dirty="0"/>
              <a:t> ，然後到視窗上點一</a:t>
            </a:r>
            <a:r>
              <a:rPr lang="zh-TW" altLang="en-US" dirty="0" smtClean="0"/>
              <a:t>下。</a:t>
            </a:r>
            <a:r>
              <a:rPr lang="en-US" altLang="zh-TW" dirty="0" err="1" smtClean="0"/>
              <a:t>JButton</a:t>
            </a:r>
            <a:r>
              <a:rPr lang="zh-TW" altLang="en-US" dirty="0" smtClean="0"/>
              <a:t>元件一樣步驟。</a:t>
            </a:r>
            <a:endParaRPr lang="en-US" altLang="zh-TW" dirty="0" smtClean="0"/>
          </a:p>
          <a:p>
            <a:r>
              <a:rPr lang="zh-TW" altLang="en-US" dirty="0" smtClean="0"/>
              <a:t>點選</a:t>
            </a:r>
            <a:r>
              <a:rPr lang="en-US" altLang="zh-TW" dirty="0" err="1" smtClean="0"/>
              <a:t>Jlabel</a:t>
            </a:r>
            <a:r>
              <a:rPr lang="zh-TW" altLang="en-US" dirty="0" smtClean="0"/>
              <a:t>元件，到左邊屬性視窗改變一些屬性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改字體大小</a:t>
            </a:r>
            <a:r>
              <a:rPr lang="en-US" altLang="zh-TW" dirty="0" smtClean="0"/>
              <a:t>(font)</a:t>
            </a:r>
            <a:r>
              <a:rPr lang="zh-TW" altLang="en-US" dirty="0" smtClean="0"/>
              <a:t>、元件名稱</a:t>
            </a:r>
            <a:r>
              <a:rPr lang="en-US" altLang="zh-TW" dirty="0" smtClean="0"/>
              <a:t>(Variable)</a:t>
            </a:r>
            <a:r>
              <a:rPr lang="zh-TW" altLang="en-US" dirty="0" smtClean="0"/>
              <a:t>以及文字</a:t>
            </a:r>
            <a:r>
              <a:rPr lang="en-US" altLang="zh-TW" dirty="0" smtClean="0"/>
              <a:t>(Text)(</a:t>
            </a:r>
            <a:r>
              <a:rPr lang="zh-TW" altLang="en-US" dirty="0" smtClean="0"/>
              <a:t>為</a:t>
            </a:r>
            <a:r>
              <a:rPr lang="en-US" altLang="zh-TW" dirty="0" smtClean="0"/>
              <a:t>0)</a:t>
            </a:r>
          </a:p>
          <a:p>
            <a:r>
              <a:rPr lang="zh-TW" altLang="en-US" dirty="0" smtClean="0"/>
              <a:t>點選</a:t>
            </a:r>
            <a:r>
              <a:rPr lang="en-US" altLang="zh-TW" dirty="0" err="1" smtClean="0"/>
              <a:t>JButton</a:t>
            </a:r>
            <a:r>
              <a:rPr lang="zh-TW" altLang="en-US" dirty="0" smtClean="0"/>
              <a:t>元件</a:t>
            </a:r>
            <a:r>
              <a:rPr lang="zh-TW" altLang="en-US" dirty="0"/>
              <a:t>，到左邊屬性視窗改變一些屬性</a:t>
            </a:r>
            <a:endParaRPr lang="en-US" altLang="zh-TW" dirty="0"/>
          </a:p>
          <a:p>
            <a:pPr lvl="1"/>
            <a:r>
              <a:rPr lang="zh-TW" altLang="en-US" dirty="0"/>
              <a:t>改字體大小</a:t>
            </a:r>
            <a:r>
              <a:rPr lang="en-US" altLang="zh-TW" dirty="0"/>
              <a:t>(font)</a:t>
            </a:r>
            <a:r>
              <a:rPr lang="zh-TW" altLang="en-US" dirty="0"/>
              <a:t>、元件名稱</a:t>
            </a:r>
            <a:r>
              <a:rPr lang="en-US" altLang="zh-TW" dirty="0"/>
              <a:t>(</a:t>
            </a:r>
            <a:r>
              <a:rPr lang="en-US" altLang="zh-TW" dirty="0" smtClean="0"/>
              <a:t>Variable)</a:t>
            </a:r>
            <a:r>
              <a:rPr lang="zh-TW" altLang="en-US" dirty="0"/>
              <a:t>、背景</a:t>
            </a:r>
            <a:r>
              <a:rPr lang="zh-TW" altLang="en-US" dirty="0" smtClean="0"/>
              <a:t>顏色</a:t>
            </a:r>
            <a:r>
              <a:rPr lang="en-US" altLang="zh-TW" dirty="0" smtClean="0"/>
              <a:t>(background)</a:t>
            </a:r>
            <a:r>
              <a:rPr lang="zh-TW" altLang="en-US" dirty="0" smtClean="0"/>
              <a:t>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文字顏色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forground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以及</a:t>
            </a:r>
            <a:r>
              <a:rPr lang="zh-TW" altLang="en-US" dirty="0"/>
              <a:t>文字</a:t>
            </a:r>
            <a:r>
              <a:rPr lang="en-US" altLang="zh-TW" dirty="0"/>
              <a:t>(Text)(</a:t>
            </a:r>
            <a:r>
              <a:rPr lang="zh-TW" altLang="en-US" dirty="0" smtClean="0"/>
              <a:t>為</a:t>
            </a:r>
            <a:r>
              <a:rPr lang="en-US" altLang="zh-TW" dirty="0" smtClean="0"/>
              <a:t>Plus)</a:t>
            </a:r>
          </a:p>
          <a:p>
            <a:r>
              <a:rPr lang="zh-TW" altLang="en-US" dirty="0" smtClean="0"/>
              <a:t>切換到顯示事件</a:t>
            </a:r>
            <a:r>
              <a:rPr lang="en-US" altLang="zh-TW" dirty="0" smtClean="0"/>
              <a:t>(Show Event)</a:t>
            </a:r>
            <a:r>
              <a:rPr lang="zh-TW" altLang="en-US" dirty="0" smtClean="0"/>
              <a:t>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點右圖紅箭頭處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點開</a:t>
            </a:r>
            <a:r>
              <a:rPr lang="en-US" altLang="zh-TW" dirty="0" smtClean="0"/>
              <a:t>[ mouse ]</a:t>
            </a:r>
            <a:r>
              <a:rPr lang="zh-TW" altLang="en-US" dirty="0"/>
              <a:t>再</a:t>
            </a:r>
            <a:r>
              <a:rPr lang="en-US" altLang="zh-TW" dirty="0"/>
              <a:t>double-click </a:t>
            </a:r>
            <a:r>
              <a:rPr lang="en-US" altLang="zh-TW" dirty="0" smtClean="0"/>
              <a:t>[ clicked ]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右圖藍箭頭</a:t>
            </a:r>
            <a:r>
              <a:rPr lang="zh-TW" altLang="en-US" dirty="0"/>
              <a:t>處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這個動作會讓</a:t>
            </a:r>
            <a:r>
              <a:rPr lang="en-US" altLang="zh-TW" dirty="0"/>
              <a:t>Eclipse</a:t>
            </a:r>
            <a:r>
              <a:rPr lang="zh-TW" altLang="en-US" dirty="0"/>
              <a:t>幫我們建立好處理事件函式的框架。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562" y="2509520"/>
            <a:ext cx="2886075" cy="420052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4112962">
            <a:off x="10742496" y="2873843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4112962">
            <a:off x="10052538" y="5424003"/>
            <a:ext cx="409888" cy="152201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2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程式碼部分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58266" cy="3880773"/>
          </a:xfrm>
        </p:spPr>
        <p:txBody>
          <a:bodyPr/>
          <a:lstStyle/>
          <a:p>
            <a:r>
              <a:rPr lang="zh-TW" altLang="en-US" dirty="0">
                <a:solidFill>
                  <a:srgbClr val="C00000"/>
                </a:solidFill>
              </a:rPr>
              <a:t>要先宣告一個全域</a:t>
            </a:r>
            <a:r>
              <a:rPr lang="zh-TW" altLang="en-US" dirty="0" smtClean="0">
                <a:solidFill>
                  <a:srgbClr val="C00000"/>
                </a:solidFill>
              </a:rPr>
              <a:t>變數</a:t>
            </a:r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zh-TW" altLang="en-US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>
                <a:solidFill>
                  <a:srgbClr val="C00000"/>
                </a:solidFill>
              </a:rPr>
              <a:t>):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counter</a:t>
            </a:r>
          </a:p>
          <a:p>
            <a:r>
              <a:rPr lang="zh-TW" altLang="en-US" dirty="0" smtClean="0"/>
              <a:t>重點是</a:t>
            </a:r>
            <a:r>
              <a:rPr lang="en-US" altLang="zh-TW" dirty="0" smtClean="0"/>
              <a:t>initialize</a:t>
            </a:r>
            <a:r>
              <a:rPr lang="zh-TW" altLang="en-US" dirty="0" smtClean="0"/>
              <a:t>方法如何把畫面建立起來。</a:t>
            </a:r>
            <a:endParaRPr lang="en-US" altLang="zh-TW" dirty="0" smtClean="0"/>
          </a:p>
          <a:p>
            <a:r>
              <a:rPr lang="zh-TW" altLang="en-US" dirty="0" smtClean="0"/>
              <a:t>程式碼中關於屬性設定有很多</a:t>
            </a:r>
            <a:r>
              <a:rPr lang="en-US" altLang="zh-TW" b="1" dirty="0" err="1" smtClean="0">
                <a:solidFill>
                  <a:srgbClr val="0000FF"/>
                </a:solidFill>
              </a:rPr>
              <a:t>setXXX</a:t>
            </a:r>
            <a:r>
              <a:rPr lang="en-US" altLang="zh-TW" b="1" dirty="0" smtClean="0">
                <a:solidFill>
                  <a:srgbClr val="0000FF"/>
                </a:solidFill>
              </a:rPr>
              <a:t>()</a:t>
            </a:r>
            <a:r>
              <a:rPr lang="zh-TW" altLang="en-US" dirty="0" smtClean="0"/>
              <a:t>函式，可以看一下。</a:t>
            </a:r>
            <a:endParaRPr lang="en-US" altLang="zh-TW" dirty="0" smtClean="0"/>
          </a:p>
          <a:p>
            <a:r>
              <a:rPr lang="zh-TW" altLang="en-US" dirty="0"/>
              <a:t>最重要的是</a:t>
            </a:r>
            <a:r>
              <a:rPr lang="zh-TW" altLang="en-US" u="sng" dirty="0"/>
              <a:t>事件處理方法</a:t>
            </a:r>
            <a:r>
              <a:rPr lang="en-US" altLang="zh-TW" dirty="0"/>
              <a:t>(</a:t>
            </a:r>
            <a:r>
              <a:rPr lang="zh-TW" altLang="en-US" dirty="0"/>
              <a:t>函式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右邊大括號</a:t>
            </a:r>
            <a:r>
              <a:rPr lang="zh-TW" altLang="en-US" dirty="0" smtClean="0"/>
              <a:t>所示</a:t>
            </a:r>
            <a:endParaRPr lang="en-US" altLang="zh-TW" dirty="0" smtClean="0"/>
          </a:p>
          <a:p>
            <a:pPr lvl="1"/>
            <a:r>
              <a:rPr lang="en-US" altLang="zh-TW" dirty="0" err="1"/>
              <a:t>plusButton</a:t>
            </a:r>
            <a:r>
              <a:rPr lang="en-US" altLang="zh-TW" dirty="0"/>
              <a:t>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addMouseListener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是去註冊，表示程式中的</a:t>
            </a:r>
            <a:r>
              <a:rPr lang="en-US" altLang="zh-TW" dirty="0" err="1" smtClean="0"/>
              <a:t>plusButton</a:t>
            </a:r>
            <a:r>
              <a:rPr lang="zh-TW" altLang="en-US" dirty="0" smtClean="0"/>
              <a:t>在這裡要處理滑鼠</a:t>
            </a:r>
            <a:r>
              <a:rPr lang="en-US" altLang="zh-TW" dirty="0" smtClean="0"/>
              <a:t>click</a:t>
            </a:r>
            <a:r>
              <a:rPr lang="zh-TW" altLang="en-US" dirty="0" smtClean="0"/>
              <a:t>的事件。</a:t>
            </a:r>
            <a:endParaRPr lang="en-US" altLang="zh-TW" dirty="0" smtClean="0"/>
          </a:p>
          <a:p>
            <a:pPr lvl="1"/>
            <a:r>
              <a:rPr lang="zh-TW" altLang="en-US" dirty="0"/>
              <a:t>這裡把</a:t>
            </a:r>
            <a:r>
              <a:rPr lang="en-US" altLang="zh-TW" dirty="0"/>
              <a:t>counter</a:t>
            </a:r>
            <a:r>
              <a:rPr lang="zh-TW" altLang="en-US" dirty="0"/>
              <a:t>加</a:t>
            </a:r>
            <a:r>
              <a:rPr lang="en-US" altLang="zh-TW" dirty="0"/>
              <a:t>1</a:t>
            </a:r>
            <a:r>
              <a:rPr lang="zh-TW" altLang="en-US" dirty="0" smtClean="0"/>
              <a:t>，然後叫</a:t>
            </a:r>
            <a:r>
              <a:rPr lang="en-US" altLang="zh-TW" dirty="0" err="1" smtClean="0"/>
              <a:t>counterLabel</a:t>
            </a:r>
            <a:r>
              <a:rPr lang="zh-TW" altLang="en-US" dirty="0" smtClean="0"/>
              <a:t>設定顯示文字。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35600" y="728851"/>
            <a:ext cx="6598920" cy="59093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1EB540"/>
                </a:solidFill>
                <a:latin typeface="Consolas" panose="020B0609020204030204" pitchFamily="49" charset="0"/>
              </a:rPr>
              <a:t>initialize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frame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setBounds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271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217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setDefaultCloseOperation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EXIT_ON_CLOSE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setLayout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400" dirty="0"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2F200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"0"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setHorizontalAlignment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 smtClean="0">
                <a:solidFill>
                  <a:srgbClr val="80F2F6"/>
                </a:solidFill>
                <a:latin typeface="Consolas" panose="020B0609020204030204" pitchFamily="49" charset="0"/>
              </a:rPr>
              <a:t>SwingConstants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CENTER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setFont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7EC21"/>
                </a:solidFill>
                <a:latin typeface="Consolas" panose="020B0609020204030204" pitchFamily="49" charset="0"/>
              </a:rPr>
              <a:t>Font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17C6A3"/>
                </a:solidFill>
                <a:latin typeface="Consolas" panose="020B0609020204030204" pitchFamily="49" charset="0"/>
              </a:rPr>
              <a:t>微軟正黑體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zh-TW" alt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Font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PLAIN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24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setBounds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86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28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75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33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F3EC79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latin typeface="Consolas" panose="020B0609020204030204" pitchFamily="49" charset="0"/>
              </a:rPr>
              <a:t>	</a:t>
            </a:r>
            <a:endParaRPr lang="zh-TW" altLang="en-US" sz="1400" dirty="0"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2F200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"Plus"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addMouseListener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	@</a:t>
            </a:r>
            <a:r>
              <a:rPr lang="en-US" altLang="zh-TW" sz="1400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public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1EB540"/>
                </a:solidFill>
                <a:latin typeface="Consolas" panose="020B0609020204030204" pitchFamily="49" charset="0"/>
              </a:rPr>
              <a:t>mouseClicked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counter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66E1F8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})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4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setBackground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7EC21"/>
                </a:solidFill>
                <a:latin typeface="Consolas" panose="020B0609020204030204" pitchFamily="49" charset="0"/>
              </a:rPr>
              <a:t>Color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setForeground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Color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RED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setFont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7EC21"/>
                </a:solidFill>
                <a:latin typeface="Consolas" panose="020B0609020204030204" pitchFamily="49" charset="0"/>
              </a:rPr>
              <a:t>Font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17C6A3"/>
                </a:solidFill>
                <a:latin typeface="Consolas" panose="020B0609020204030204" pitchFamily="49" charset="0"/>
              </a:rPr>
              <a:t>微軟正黑體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zh-TW" alt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Font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BOLD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25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setBounds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76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84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103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33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4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u="sng" dirty="0" err="1" smtClean="0">
                <a:solidFill>
                  <a:srgbClr val="66AFF9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TW" sz="1400" u="sng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u="sng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u="sng" dirty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400" u="sng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u="sng" dirty="0" err="1">
                <a:solidFill>
                  <a:srgbClr val="F3EC79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sz="1400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400" dirty="0"/>
          </a:p>
        </p:txBody>
      </p:sp>
      <p:sp>
        <p:nvSpPr>
          <p:cNvPr id="5" name="左大括弧 4"/>
          <p:cNvSpPr/>
          <p:nvPr/>
        </p:nvSpPr>
        <p:spPr>
          <a:xfrm>
            <a:off x="5516880" y="3683506"/>
            <a:ext cx="406400" cy="132080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46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計算</a:t>
            </a:r>
            <a:r>
              <a:rPr lang="en-US" altLang="zh-TW" dirty="0" smtClean="0"/>
              <a:t>BMI</a:t>
            </a:r>
            <a:r>
              <a:rPr lang="zh-TW" altLang="en-US" dirty="0" smtClean="0"/>
              <a:t>的視窗版，畫面如右。</a:t>
            </a:r>
            <a:endParaRPr lang="en-US" altLang="zh-TW" dirty="0" smtClean="0"/>
          </a:p>
          <a:p>
            <a:r>
              <a:rPr lang="zh-TW" altLang="en-US" dirty="0" smtClean="0"/>
              <a:t>再兩個輸入框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TextField</a:t>
            </a:r>
            <a:r>
              <a:rPr lang="en-US" altLang="zh-TW" dirty="0" smtClean="0"/>
              <a:t>)</a:t>
            </a:r>
            <a:r>
              <a:rPr lang="zh-TW" altLang="en-US" dirty="0" smtClean="0"/>
              <a:t>輸入身高體重。</a:t>
            </a:r>
            <a:endParaRPr lang="en-US" altLang="zh-TW" dirty="0" smtClean="0"/>
          </a:p>
          <a:p>
            <a:r>
              <a:rPr lang="zh-TW" altLang="en-US" dirty="0"/>
              <a:t>點下計算</a:t>
            </a:r>
            <a:r>
              <a:rPr lang="en-US" altLang="zh-TW" dirty="0"/>
              <a:t>BMI</a:t>
            </a:r>
            <a:r>
              <a:rPr lang="zh-TW" altLang="en-US" dirty="0"/>
              <a:t>後</a:t>
            </a:r>
            <a:r>
              <a:rPr lang="zh-TW" altLang="en-US" dirty="0" smtClean="0"/>
              <a:t>，計算出結果顯示在下方的藍色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中。</a:t>
            </a:r>
            <a:endParaRPr lang="en-US" altLang="zh-TW" dirty="0" smtClean="0"/>
          </a:p>
          <a:p>
            <a:r>
              <a:rPr lang="zh-TW" altLang="en-US" dirty="0"/>
              <a:t>請用建議的元件</a:t>
            </a:r>
            <a:r>
              <a:rPr lang="zh-TW" altLang="en-US" dirty="0" smtClean="0"/>
              <a:t>名稱，跟後面參考程式碼較容易對照。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662" y="2467432"/>
            <a:ext cx="3543795" cy="2553056"/>
          </a:xfrm>
          <a:prstGeom prst="rect">
            <a:avLst/>
          </a:prstGeom>
        </p:spPr>
      </p:pic>
      <p:sp>
        <p:nvSpPr>
          <p:cNvPr id="6" name="圓角矩形圖說文字 5"/>
          <p:cNvSpPr/>
          <p:nvPr/>
        </p:nvSpPr>
        <p:spPr>
          <a:xfrm>
            <a:off x="10322561" y="2895600"/>
            <a:ext cx="1534160" cy="450088"/>
          </a:xfrm>
          <a:prstGeom prst="wedgeRoundRectCallout">
            <a:avLst>
              <a:gd name="adj1" fmla="val -82821"/>
              <a:gd name="adj2" fmla="val 37624"/>
              <a:gd name="adj3" fmla="val 16667"/>
            </a:avLst>
          </a:prstGeom>
          <a:solidFill>
            <a:srgbClr val="CCEC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chemeClr val="tx1"/>
                </a:solidFill>
              </a:rPr>
              <a:t>heightTextField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10322561" y="3406037"/>
            <a:ext cx="1534160" cy="450088"/>
          </a:xfrm>
          <a:prstGeom prst="wedgeRoundRectCallout">
            <a:avLst>
              <a:gd name="adj1" fmla="val -82821"/>
              <a:gd name="adj2" fmla="val 37624"/>
              <a:gd name="adj3" fmla="val 16667"/>
            </a:avLst>
          </a:prstGeom>
          <a:solidFill>
            <a:srgbClr val="CCEC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chemeClr val="tx1"/>
                </a:solidFill>
              </a:rPr>
              <a:t>weightTextField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10322561" y="3937924"/>
            <a:ext cx="1534160" cy="450088"/>
          </a:xfrm>
          <a:prstGeom prst="wedgeRoundRectCallout">
            <a:avLst>
              <a:gd name="adj1" fmla="val -84146"/>
              <a:gd name="adj2" fmla="val 10536"/>
              <a:gd name="adj3" fmla="val 16667"/>
            </a:avLst>
          </a:prstGeom>
          <a:solidFill>
            <a:srgbClr val="CCEC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chemeClr val="tx1"/>
                </a:solidFill>
              </a:rPr>
              <a:t>bmiButton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10322561" y="4482008"/>
            <a:ext cx="1534160" cy="450088"/>
          </a:xfrm>
          <a:prstGeom prst="wedgeRoundRectCallout">
            <a:avLst>
              <a:gd name="adj1" fmla="val -104675"/>
              <a:gd name="adj2" fmla="val -32353"/>
              <a:gd name="adj3" fmla="val 16667"/>
            </a:avLst>
          </a:prstGeom>
          <a:solidFill>
            <a:srgbClr val="CCEC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chemeClr val="tx1"/>
                </a:solidFill>
              </a:rPr>
              <a:t>resultLabel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圓角矩形圖說文字 9"/>
          <p:cNvSpPr/>
          <p:nvPr/>
        </p:nvSpPr>
        <p:spPr>
          <a:xfrm>
            <a:off x="10373362" y="1803260"/>
            <a:ext cx="1534160" cy="450088"/>
          </a:xfrm>
          <a:prstGeom prst="wedgeRoundRectCallout">
            <a:avLst>
              <a:gd name="adj1" fmla="val -41761"/>
              <a:gd name="adj2" fmla="val 105345"/>
              <a:gd name="adj3" fmla="val 16667"/>
            </a:avLst>
          </a:prstGeom>
          <a:solidFill>
            <a:srgbClr val="CCEC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mainframe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77334" y="615703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Example14_02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4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24025"/>
            <a:ext cx="8596668" cy="4317337"/>
          </a:xfrm>
        </p:spPr>
        <p:txBody>
          <a:bodyPr/>
          <a:lstStyle/>
          <a:p>
            <a:r>
              <a:rPr lang="en-US" altLang="zh-TW" dirty="0" smtClean="0"/>
              <a:t>Initialize()</a:t>
            </a:r>
            <a:r>
              <a:rPr lang="zh-TW" altLang="en-US" dirty="0" smtClean="0"/>
              <a:t>中一堆基本屬性設定的程式碼這裡省略不看因為都是自動產生。這裡只看這個我們需要寫的程式碼。</a:t>
            </a:r>
            <a:endParaRPr lang="en-US" altLang="zh-TW" dirty="0" smtClean="0"/>
          </a:p>
          <a:p>
            <a:r>
              <a:rPr lang="zh-TW" altLang="en-US" dirty="0" smtClean="0"/>
              <a:t>程式碼中取得兩個</a:t>
            </a:r>
            <a:r>
              <a:rPr lang="en-US" altLang="zh-TW" dirty="0" err="1" smtClean="0"/>
              <a:t>TextField</a:t>
            </a:r>
            <a:r>
              <a:rPr lang="zh-TW" altLang="en-US" dirty="0" smtClean="0"/>
              <a:t>的文字並轉為</a:t>
            </a:r>
            <a:r>
              <a:rPr lang="en-US" altLang="zh-TW" dirty="0" smtClean="0"/>
              <a:t>float</a:t>
            </a:r>
            <a:r>
              <a:rPr lang="zh-TW" altLang="en-US" dirty="0" smtClean="0"/>
              <a:t>，然後計算</a:t>
            </a:r>
            <a:r>
              <a:rPr lang="en-US" altLang="zh-TW" dirty="0" err="1" smtClean="0"/>
              <a:t>bmi</a:t>
            </a:r>
            <a:r>
              <a:rPr lang="zh-TW" altLang="en-US" dirty="0" smtClean="0"/>
              <a:t>及顯示。</a:t>
            </a:r>
            <a:endParaRPr lang="en-US" altLang="zh-TW" dirty="0" smtClean="0"/>
          </a:p>
          <a:p>
            <a:pPr lvl="1"/>
            <a:r>
              <a:rPr lang="zh-TW" altLang="en-US" dirty="0"/>
              <a:t>文字轉</a:t>
            </a:r>
            <a:r>
              <a:rPr lang="en-US" altLang="zh-TW" dirty="0"/>
              <a:t>Float</a:t>
            </a:r>
            <a:r>
              <a:rPr lang="zh-TW" altLang="en-US" dirty="0"/>
              <a:t>用到了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Float.parseFloat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 smtClean="0"/>
              <a:t>顯示</a:t>
            </a:r>
            <a:r>
              <a:rPr lang="zh-TW" altLang="en-US" dirty="0"/>
              <a:t>部分應用</a:t>
            </a:r>
            <a:r>
              <a:rPr lang="zh-TW" altLang="en-US" dirty="0" smtClean="0"/>
              <a:t>到了格式化輸出關於字串的格式</a:t>
            </a:r>
            <a:r>
              <a:rPr lang="en-US" altLang="zh-TW" dirty="0" err="1" smtClean="0"/>
              <a:t>String.format</a:t>
            </a:r>
            <a:r>
              <a:rPr lang="en-US" altLang="zh-TW" dirty="0" smtClean="0"/>
              <a:t>()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65200" y="3680930"/>
            <a:ext cx="8737600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bmiButton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17C6A3"/>
                </a:solidFill>
                <a:latin typeface="Consolas" panose="020B0609020204030204" pitchFamily="49" charset="0"/>
              </a:rPr>
              <a:t>計算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BMI"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bmiButton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addMouseListener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mouseClicked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float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parseFloat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E1F8"/>
                </a:solidFill>
                <a:latin typeface="Consolas" panose="020B0609020204030204" pitchFamily="49" charset="0"/>
              </a:rPr>
              <a:t>heightTextField</a:t>
            </a:r>
            <a:r>
              <a:rPr lang="en-US" altLang="zh-TW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getText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float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weight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parseFloat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E1F8"/>
                </a:solidFill>
                <a:latin typeface="Consolas" panose="020B0609020204030204" pitchFamily="49" charset="0"/>
              </a:rPr>
              <a:t>weightTextField</a:t>
            </a:r>
            <a:r>
              <a:rPr lang="en-US" altLang="zh-TW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getText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bmi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weight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17C6A3"/>
                </a:solidFill>
                <a:latin typeface="Consolas" panose="020B0609020204030204" pitchFamily="49" charset="0"/>
              </a:rPr>
              <a:t>您的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BMI="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format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"%.1f"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F3EC79"/>
                </a:solidFill>
                <a:latin typeface="Consolas" panose="020B0609020204030204" pitchFamily="49" charset="0"/>
              </a:rPr>
              <a:t>bmi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 rot="10800000">
            <a:off x="9356924" y="4959890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4112962">
            <a:off x="3819799" y="5995795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9356924" y="5203730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4109397">
            <a:off x="6879341" y="6015831"/>
            <a:ext cx="409888" cy="15220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77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進階</a:t>
            </a:r>
            <a:r>
              <a:rPr lang="zh-TW" altLang="en-US" dirty="0" smtClean="0"/>
              <a:t>一下  加背景圖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用我給的素材</a:t>
            </a:r>
            <a:r>
              <a:rPr lang="en-US" altLang="zh-TW" dirty="0" smtClean="0"/>
              <a:t>SeaBack01.jpg</a:t>
            </a:r>
          </a:p>
          <a:p>
            <a:r>
              <a:rPr lang="zh-TW" altLang="en-US" dirty="0" smtClean="0"/>
              <a:t>程式碼加在</a:t>
            </a:r>
            <a:r>
              <a:rPr lang="en-US" altLang="zh-TW" dirty="0" smtClean="0"/>
              <a:t>initial()</a:t>
            </a:r>
            <a:r>
              <a:rPr lang="zh-TW" altLang="en-US" dirty="0" smtClean="0"/>
              <a:t>前面的部分。在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初始化完了之後。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4632" y="3064776"/>
            <a:ext cx="11274552" cy="30469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先把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contentPane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設為透明</a:t>
            </a:r>
          </a:p>
          <a:p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JPanel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panelTop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JPanel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panelTop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JPanel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panelTop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setOpaque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backic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"SeaBack01.jpg"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3EABE6"/>
                </a:solidFill>
                <a:latin typeface="Consolas" panose="020B0609020204030204" pitchFamily="49" charset="0"/>
              </a:rPr>
              <a:t>Image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backgroundImg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backic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getImage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getScaledInstance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211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271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awt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3EABE6"/>
                </a:solidFill>
                <a:latin typeface="Consolas" panose="020B0609020204030204" pitchFamily="49" charset="0"/>
              </a:rPr>
              <a:t>Image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SCALE_SMOOTH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setIcon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backgroundImg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setBounds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240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大小要參考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frame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的大小</a:t>
            </a:r>
          </a:p>
          <a:p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把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background label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加到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LayeredPane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，他在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contentPane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的後面</a:t>
            </a:r>
          </a:p>
          <a:p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getLayeredPane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valueOf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MIN_VALUE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676" y="569692"/>
            <a:ext cx="2353003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353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回顧一下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事件導向</a:t>
            </a:r>
            <a:r>
              <a:rPr lang="zh-TW" altLang="en-US" dirty="0"/>
              <a:t>的程式寫作與思考邏輯是有些不同於先前所學。</a:t>
            </a:r>
            <a:endParaRPr lang="en-US" altLang="zh-TW" dirty="0"/>
          </a:p>
          <a:p>
            <a:pPr lvl="1"/>
            <a:r>
              <a:rPr lang="zh-TW" altLang="en-US" dirty="0"/>
              <a:t>一個是從頭到尾控制程式執行順序</a:t>
            </a:r>
            <a:endParaRPr lang="en-US" altLang="zh-TW" dirty="0"/>
          </a:p>
          <a:p>
            <a:pPr lvl="1"/>
            <a:r>
              <a:rPr lang="zh-TW" altLang="en-US" dirty="0"/>
              <a:t>一個是有來自外界刺激的事件才會推動程式執行，無法事先預期事件發生順序。</a:t>
            </a:r>
            <a:endParaRPr lang="en-US" altLang="zh-TW" dirty="0"/>
          </a:p>
          <a:p>
            <a:r>
              <a:rPr lang="zh-TW" altLang="en-US" dirty="0" smtClean="0"/>
              <a:t>寫視窗程式的兩大步驟：</a:t>
            </a:r>
            <a:endParaRPr lang="en-US" altLang="zh-TW" dirty="0" smtClean="0"/>
          </a:p>
          <a:p>
            <a:pPr lvl="1"/>
            <a:r>
              <a:rPr lang="zh-TW" altLang="en-US" b="1" dirty="0" smtClean="0"/>
              <a:t>畫面設計 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WindowBuilder</a:t>
            </a:r>
            <a:r>
              <a:rPr lang="zh-TW" altLang="en-US" dirty="0" smtClean="0"/>
              <a:t>，會自動產生設定畫面的程式碼在 </a:t>
            </a:r>
            <a:r>
              <a:rPr lang="en-US" altLang="zh-TW" dirty="0" smtClean="0"/>
              <a:t>initialize()</a:t>
            </a:r>
            <a:r>
              <a:rPr lang="zh-TW" altLang="en-US" dirty="0" smtClean="0"/>
              <a:t> 內。</a:t>
            </a:r>
            <a:endParaRPr lang="en-US" altLang="zh-TW" dirty="0" smtClean="0"/>
          </a:p>
          <a:p>
            <a:pPr lvl="1"/>
            <a:r>
              <a:rPr lang="zh-TW" altLang="en-US" b="1" dirty="0"/>
              <a:t>程式設計</a:t>
            </a:r>
            <a:r>
              <a:rPr lang="zh-TW" altLang="en-US" dirty="0"/>
              <a:t> 在</a:t>
            </a:r>
            <a:r>
              <a:rPr lang="en-US" altLang="zh-TW" dirty="0" err="1"/>
              <a:t>WindowBuilder</a:t>
            </a:r>
            <a:r>
              <a:rPr lang="zh-TW" altLang="en-US" dirty="0"/>
              <a:t>內點選想處理的事件</a:t>
            </a:r>
            <a:r>
              <a:rPr lang="zh-TW" altLang="en-US" dirty="0" smtClean="0"/>
              <a:t>，也會自動程式框架在 </a:t>
            </a:r>
            <a:r>
              <a:rPr lang="en-US" altLang="zh-TW" dirty="0" smtClean="0"/>
              <a:t>initialize()</a:t>
            </a:r>
            <a:r>
              <a:rPr lang="zh-TW" altLang="en-US" dirty="0" smtClean="0"/>
              <a:t> 內，然後再到建立好的框架內填入程式碼。需要宣告其他變數時再自己宣告。</a:t>
            </a:r>
            <a:endParaRPr lang="en-US" altLang="zh-TW" dirty="0" smtClean="0"/>
          </a:p>
          <a:p>
            <a:r>
              <a:rPr lang="zh-TW" altLang="en-US" dirty="0" smtClean="0"/>
              <a:t>這樣</a:t>
            </a:r>
            <a:r>
              <a:rPr lang="zh-TW" altLang="en-US" dirty="0"/>
              <a:t>一來產生一個很不好的現象</a:t>
            </a:r>
            <a:r>
              <a:rPr lang="zh-TW" altLang="en-US" dirty="0" smtClean="0"/>
              <a:t>：</a:t>
            </a:r>
            <a:r>
              <a:rPr lang="zh-TW" altLang="en-US" b="1" dirty="0" smtClean="0">
                <a:solidFill>
                  <a:srgbClr val="FF0000"/>
                </a:solidFill>
              </a:rPr>
              <a:t>什麼程式碼都寫在 </a:t>
            </a:r>
            <a:r>
              <a:rPr lang="en-US" altLang="zh-TW" b="1" dirty="0" smtClean="0">
                <a:solidFill>
                  <a:srgbClr val="FF0000"/>
                </a:solidFill>
              </a:rPr>
              <a:t>initialize() </a:t>
            </a:r>
            <a:r>
              <a:rPr lang="zh-TW" altLang="en-US" b="1" dirty="0" smtClean="0">
                <a:solidFill>
                  <a:srgbClr val="FF0000"/>
                </a:solidFill>
              </a:rPr>
              <a:t>內了！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程式小的時候無所謂</a:t>
            </a:r>
            <a:r>
              <a:rPr lang="zh-TW" altLang="en-US" dirty="0"/>
              <a:t>，但是當程式變大，這樣的</a:t>
            </a:r>
            <a:r>
              <a:rPr lang="zh-TW" altLang="en-US" dirty="0" smtClean="0"/>
              <a:t>程式碼就很不好了！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很</a:t>
            </a:r>
            <a:r>
              <a:rPr lang="zh-TW" altLang="en-US" dirty="0"/>
              <a:t>難閱讀、很難維護、很棘手！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58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先認識三大容器</a:t>
            </a:r>
            <a:r>
              <a:rPr lang="en-US" altLang="zh-TW" dirty="0" smtClean="0"/>
              <a:t>(Container)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Frame</a:t>
            </a:r>
          </a:p>
          <a:p>
            <a:pPr lvl="1"/>
            <a:r>
              <a:rPr lang="zh-TW" altLang="en-US" dirty="0" smtClean="0"/>
              <a:t>就是一般概念上的視窗</a:t>
            </a:r>
            <a:r>
              <a:rPr lang="en-US" altLang="zh-TW" dirty="0" smtClean="0"/>
              <a:t>(Window)</a:t>
            </a:r>
            <a:endParaRPr lang="en-US" altLang="zh-TW" dirty="0"/>
          </a:p>
          <a:p>
            <a:r>
              <a:rPr lang="en-US" altLang="zh-TW" dirty="0" smtClean="0"/>
              <a:t>Dialog</a:t>
            </a:r>
          </a:p>
          <a:p>
            <a:pPr lvl="1"/>
            <a:r>
              <a:rPr lang="zh-TW" altLang="en-US" dirty="0"/>
              <a:t>特殊的視窗</a:t>
            </a:r>
            <a:r>
              <a:rPr lang="zh-TW" altLang="en-US" dirty="0" smtClean="0"/>
              <a:t>，專門用來產生對話框的。</a:t>
            </a:r>
            <a:endParaRPr lang="en-US" altLang="zh-TW" dirty="0"/>
          </a:p>
          <a:p>
            <a:r>
              <a:rPr lang="en-US" altLang="zh-TW" dirty="0" smtClean="0"/>
              <a:t>Pane</a:t>
            </a:r>
          </a:p>
          <a:p>
            <a:pPr lvl="1"/>
            <a:r>
              <a:rPr lang="zh-TW" altLang="en-US" dirty="0" smtClean="0"/>
              <a:t>一個容器，用來存入一些元件。這些元件會跟著</a:t>
            </a:r>
            <a:r>
              <a:rPr lang="en-US" altLang="zh-TW" dirty="0" smtClean="0"/>
              <a:t>Pane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942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先做一點小改變讓程式變好一點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改變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把所有元件的宣告拉到類別的最開頭，如下程式範例。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1108075" y="2977198"/>
            <a:ext cx="5791200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mainFrame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mainFrame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JTextField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heightTextField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JTextField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weightTextField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bmiButton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向右箭號 7"/>
          <p:cNvSpPr/>
          <p:nvPr/>
        </p:nvSpPr>
        <p:spPr>
          <a:xfrm rot="10800000">
            <a:off x="6672267" y="4355554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右大括弧 8"/>
          <p:cNvSpPr/>
          <p:nvPr/>
        </p:nvSpPr>
        <p:spPr>
          <a:xfrm>
            <a:off x="6137275" y="3992860"/>
            <a:ext cx="396240" cy="87759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082155" y="4108489"/>
            <a:ext cx="3337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如果本來在</a:t>
            </a:r>
            <a:r>
              <a:rPr lang="en-US" altLang="zh-TW" dirty="0" smtClean="0">
                <a:solidFill>
                  <a:srgbClr val="FF0000"/>
                </a:solidFill>
              </a:rPr>
              <a:t>initialize()</a:t>
            </a:r>
            <a:r>
              <a:rPr lang="zh-TW" altLang="en-US" dirty="0" smtClean="0">
                <a:solidFill>
                  <a:srgbClr val="FF0000"/>
                </a:solidFill>
              </a:rPr>
              <a:t>內宣告的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都搬移到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zh-TW" altLang="en-US" dirty="0">
                <a:solidFill>
                  <a:srgbClr val="FF0000"/>
                </a:solidFill>
              </a:rPr>
              <a:t>內的最前面</a:t>
            </a:r>
            <a:r>
              <a:rPr lang="zh-TW" altLang="en-US" dirty="0" smtClean="0">
                <a:solidFill>
                  <a:srgbClr val="FF0000"/>
                </a:solidFill>
              </a:rPr>
              <a:t>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並且加上 </a:t>
            </a:r>
            <a:r>
              <a:rPr lang="en-US" altLang="zh-TW" dirty="0" smtClean="0">
                <a:solidFill>
                  <a:srgbClr val="FF0000"/>
                </a:solidFill>
              </a:rPr>
              <a:t>private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42975" y="5333897"/>
            <a:ext cx="7665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好處是：變成全域</a:t>
            </a:r>
            <a:r>
              <a:rPr lang="zh-TW" altLang="en-US" b="1" dirty="0" smtClean="0">
                <a:solidFill>
                  <a:srgbClr val="0070C0"/>
                </a:solidFill>
              </a:rPr>
              <a:t>的物件可以較容易</a:t>
            </a:r>
            <a:r>
              <a:rPr lang="zh-TW" altLang="en-US" b="1" dirty="0" smtClean="0">
                <a:solidFill>
                  <a:srgbClr val="FF0000"/>
                </a:solidFill>
              </a:rPr>
              <a:t>交互參考引用</a:t>
            </a:r>
            <a:r>
              <a:rPr lang="zh-TW" altLang="en-US" b="1" dirty="0" smtClean="0">
                <a:solidFill>
                  <a:srgbClr val="0070C0"/>
                </a:solidFill>
              </a:rPr>
              <a:t>。</a:t>
            </a:r>
            <a:r>
              <a:rPr lang="en-US" altLang="zh-TW" b="1" dirty="0" smtClean="0">
                <a:solidFill>
                  <a:srgbClr val="0070C0"/>
                </a:solidFill>
              </a:rPr>
              <a:t/>
            </a:r>
            <a:br>
              <a:rPr lang="en-US" altLang="zh-TW" b="1" dirty="0" smtClean="0">
                <a:solidFill>
                  <a:srgbClr val="0070C0"/>
                </a:solidFill>
              </a:rPr>
            </a:br>
            <a:r>
              <a:rPr lang="zh-TW" altLang="en-US" b="1" dirty="0" smtClean="0">
                <a:solidFill>
                  <a:srgbClr val="0070C0"/>
                </a:solidFill>
              </a:rPr>
              <a:t>例如：在</a:t>
            </a:r>
            <a:r>
              <a:rPr lang="en-US" altLang="zh-TW" b="1" dirty="0" smtClean="0">
                <a:solidFill>
                  <a:srgbClr val="0070C0"/>
                </a:solidFill>
              </a:rPr>
              <a:t>Button</a:t>
            </a:r>
            <a:r>
              <a:rPr lang="zh-TW" altLang="en-US" b="1" dirty="0" smtClean="0">
                <a:solidFill>
                  <a:srgbClr val="0070C0"/>
                </a:solidFill>
              </a:rPr>
              <a:t>的事件處理函式中，可以改變另一個物件如</a:t>
            </a:r>
            <a:r>
              <a:rPr lang="en-US" altLang="zh-TW" b="1" dirty="0" smtClean="0">
                <a:solidFill>
                  <a:srgbClr val="0070C0"/>
                </a:solidFill>
              </a:rPr>
              <a:t>label</a:t>
            </a:r>
            <a:r>
              <a:rPr lang="zh-TW" altLang="en-US" b="1" dirty="0" smtClean="0">
                <a:solidFill>
                  <a:srgbClr val="0070C0"/>
                </a:solidFill>
              </a:rPr>
              <a:t>的內容。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3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先做一點小改變讓程式變好一點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09725"/>
            <a:ext cx="8596668" cy="4431637"/>
          </a:xfrm>
        </p:spPr>
        <p:txBody>
          <a:bodyPr/>
          <a:lstStyle/>
          <a:p>
            <a:r>
              <a:rPr lang="zh-TW" altLang="en-US" dirty="0"/>
              <a:t>改變</a:t>
            </a:r>
            <a:r>
              <a:rPr lang="en-US" altLang="zh-TW" dirty="0"/>
              <a:t>2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把所有事件處理程式從</a:t>
            </a:r>
            <a:r>
              <a:rPr lang="en-US" altLang="zh-TW" dirty="0"/>
              <a:t>initialize()</a:t>
            </a:r>
            <a:r>
              <a:rPr lang="zh-TW" altLang="en-US" dirty="0"/>
              <a:t>中抽出，另外寫成</a:t>
            </a:r>
            <a:r>
              <a:rPr lang="zh-TW" altLang="en-US" dirty="0" smtClean="0"/>
              <a:t>物件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5491" y="2474879"/>
            <a:ext cx="7051040" cy="22467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bmiButton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17C6A3"/>
                </a:solidFill>
                <a:latin typeface="Consolas" panose="020B0609020204030204" pitchFamily="49" charset="0"/>
              </a:rPr>
              <a:t>計算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BMI</a:t>
            </a:r>
            <a:r>
              <a:rPr lang="en-US" altLang="zh-TW" sz="14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	</a:t>
            </a:r>
            <a:endParaRPr lang="en-US" altLang="zh-TW" sz="14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bmiButton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addMouseListener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@Override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1EB540"/>
                </a:solidFill>
                <a:latin typeface="Consolas" panose="020B0609020204030204" pitchFamily="49" charset="0"/>
              </a:rPr>
              <a:t>mouseClicked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float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parseFloat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66E1F8"/>
                </a:solidFill>
                <a:latin typeface="Consolas" panose="020B0609020204030204" pitchFamily="49" charset="0"/>
              </a:rPr>
              <a:t>heightTextField</a:t>
            </a:r>
            <a:r>
              <a:rPr lang="en-US" altLang="zh-TW" sz="14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getText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float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weight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parseFloat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66E1F8"/>
                </a:solidFill>
                <a:latin typeface="Consolas" panose="020B0609020204030204" pitchFamily="49" charset="0"/>
              </a:rPr>
              <a:t>weightTextField</a:t>
            </a:r>
            <a:r>
              <a:rPr lang="en-US" altLang="zh-TW" sz="14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getText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float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2F200"/>
                </a:solidFill>
                <a:latin typeface="Consolas" panose="020B0609020204030204" pitchFamily="49" charset="0"/>
              </a:rPr>
              <a:t>bmi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weight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17C6A3"/>
                </a:solidFill>
                <a:latin typeface="Consolas" panose="020B0609020204030204" pitchFamily="49" charset="0"/>
              </a:rPr>
              <a:t>您的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BMI="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format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>
                <a:solidFill>
                  <a:srgbClr val="17C6A3"/>
                </a:solidFill>
                <a:latin typeface="Consolas" panose="020B0609020204030204" pitchFamily="49" charset="0"/>
              </a:rPr>
              <a:t>"%.1f"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i="1" dirty="0">
                <a:solidFill>
                  <a:srgbClr val="F3EC79"/>
                </a:solidFill>
                <a:latin typeface="Consolas" panose="020B0609020204030204" pitchFamily="49" charset="0"/>
              </a:rPr>
              <a:t>bmi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400" dirty="0"/>
          </a:p>
        </p:txBody>
      </p:sp>
      <p:sp>
        <p:nvSpPr>
          <p:cNvPr id="5" name="手繪多邊形 4"/>
          <p:cNvSpPr/>
          <p:nvPr/>
        </p:nvSpPr>
        <p:spPr>
          <a:xfrm>
            <a:off x="229677" y="2770928"/>
            <a:ext cx="6797040" cy="1950720"/>
          </a:xfrm>
          <a:custGeom>
            <a:avLst/>
            <a:gdLst>
              <a:gd name="connsiteX0" fmla="*/ 2672080 w 6797040"/>
              <a:gd name="connsiteY0" fmla="*/ 0 h 1950720"/>
              <a:gd name="connsiteX1" fmla="*/ 4693920 w 6797040"/>
              <a:gd name="connsiteY1" fmla="*/ 0 h 1950720"/>
              <a:gd name="connsiteX2" fmla="*/ 4683760 w 6797040"/>
              <a:gd name="connsiteY2" fmla="*/ 629920 h 1950720"/>
              <a:gd name="connsiteX3" fmla="*/ 6797040 w 6797040"/>
              <a:gd name="connsiteY3" fmla="*/ 619760 h 1950720"/>
              <a:gd name="connsiteX4" fmla="*/ 6786880 w 6797040"/>
              <a:gd name="connsiteY4" fmla="*/ 1676400 h 1950720"/>
              <a:gd name="connsiteX5" fmla="*/ 121920 w 6797040"/>
              <a:gd name="connsiteY5" fmla="*/ 1696720 h 1950720"/>
              <a:gd name="connsiteX6" fmla="*/ 121920 w 6797040"/>
              <a:gd name="connsiteY6" fmla="*/ 1950720 h 1950720"/>
              <a:gd name="connsiteX7" fmla="*/ 0 w 6797040"/>
              <a:gd name="connsiteY7" fmla="*/ 1940560 h 1950720"/>
              <a:gd name="connsiteX8" fmla="*/ 20320 w 6797040"/>
              <a:gd name="connsiteY8" fmla="*/ 182880 h 1950720"/>
              <a:gd name="connsiteX9" fmla="*/ 2672080 w 6797040"/>
              <a:gd name="connsiteY9" fmla="*/ 182880 h 1950720"/>
              <a:gd name="connsiteX10" fmla="*/ 2672080 w 6797040"/>
              <a:gd name="connsiteY10" fmla="*/ 0 h 195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97040" h="1950720">
                <a:moveTo>
                  <a:pt x="2672080" y="0"/>
                </a:moveTo>
                <a:lnTo>
                  <a:pt x="4693920" y="0"/>
                </a:lnTo>
                <a:lnTo>
                  <a:pt x="4683760" y="629920"/>
                </a:lnTo>
                <a:lnTo>
                  <a:pt x="6797040" y="619760"/>
                </a:lnTo>
                <a:cubicBezTo>
                  <a:pt x="6793653" y="971973"/>
                  <a:pt x="6790267" y="1324187"/>
                  <a:pt x="6786880" y="1676400"/>
                </a:cubicBezTo>
                <a:lnTo>
                  <a:pt x="121920" y="1696720"/>
                </a:lnTo>
                <a:lnTo>
                  <a:pt x="121920" y="1950720"/>
                </a:lnTo>
                <a:lnTo>
                  <a:pt x="0" y="1940560"/>
                </a:lnTo>
                <a:lnTo>
                  <a:pt x="20320" y="182880"/>
                </a:lnTo>
                <a:lnTo>
                  <a:pt x="2672080" y="182880"/>
                </a:lnTo>
                <a:lnTo>
                  <a:pt x="2672080" y="0"/>
                </a:lnTo>
                <a:close/>
              </a:path>
            </a:pathLst>
          </a:custGeom>
          <a:solidFill>
            <a:srgbClr val="D9D9D9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18363" y="2973125"/>
            <a:ext cx="6965295" cy="1738455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5490" y="2710788"/>
            <a:ext cx="4756430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1400" dirty="0" err="1">
                <a:solidFill>
                  <a:srgbClr val="66E1F8"/>
                </a:solidFill>
                <a:latin typeface="Consolas" panose="020B0609020204030204" pitchFamily="49" charset="0"/>
              </a:rPr>
              <a:t>bmiButton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addMouseListener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66E1F8"/>
                </a:solidFill>
                <a:latin typeface="Consolas" panose="020B0609020204030204" pitchFamily="49" charset="0"/>
              </a:rPr>
              <a:t>bmiButton_onClick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29677" y="5266127"/>
            <a:ext cx="490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好處是</a:t>
            </a:r>
            <a:r>
              <a:rPr lang="zh-TW" altLang="en-US" b="1" dirty="0" smtClean="0">
                <a:solidFill>
                  <a:srgbClr val="0070C0"/>
                </a:solidFill>
              </a:rPr>
              <a:t>：</a:t>
            </a:r>
            <a:r>
              <a:rPr lang="en-US" altLang="zh-TW" b="1" dirty="0" smtClean="0">
                <a:solidFill>
                  <a:srgbClr val="0070C0"/>
                </a:solidFill>
              </a:rPr>
              <a:t>initial()</a:t>
            </a:r>
            <a:r>
              <a:rPr lang="zh-TW" altLang="en-US" b="1" dirty="0" smtClean="0">
                <a:solidFill>
                  <a:srgbClr val="0070C0"/>
                </a:solidFill>
              </a:rPr>
              <a:t>中程式碼不會長大得太誇張！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		</a:t>
            </a:r>
            <a:r>
              <a:rPr lang="zh-TW" altLang="en-US" b="1" dirty="0" smtClean="0">
                <a:solidFill>
                  <a:srgbClr val="0070C0"/>
                </a:solidFill>
              </a:rPr>
              <a:t>還有，功能清晰獨立。</a:t>
            </a:r>
            <a:endParaRPr lang="en-US" altLang="zh-TW" b="1" dirty="0" smtClean="0">
              <a:solidFill>
                <a:srgbClr val="0070C0"/>
              </a:solidFill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5119985" y="4437121"/>
            <a:ext cx="6969760" cy="2031325"/>
            <a:chOff x="5119985" y="4437121"/>
            <a:chExt cx="6969760" cy="2031325"/>
          </a:xfrm>
        </p:grpSpPr>
        <p:sp>
          <p:nvSpPr>
            <p:cNvPr id="7" name="矩形 6"/>
            <p:cNvSpPr/>
            <p:nvPr/>
          </p:nvSpPr>
          <p:spPr>
            <a:xfrm>
              <a:off x="5119985" y="4437121"/>
              <a:ext cx="6969760" cy="20313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400" dirty="0" err="1">
                  <a:solidFill>
                    <a:srgbClr val="3EABE6"/>
                  </a:solidFill>
                  <a:latin typeface="Consolas" panose="020B0609020204030204" pitchFamily="49" charset="0"/>
                </a:rPr>
                <a:t>MouseAdapter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 err="1">
                  <a:solidFill>
                    <a:srgbClr val="66E1F8"/>
                  </a:solidFill>
                  <a:latin typeface="Consolas" panose="020B0609020204030204" pitchFamily="49" charset="0"/>
                </a:rPr>
                <a:t>bmiButton_onClick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CC6C1D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 err="1">
                  <a:solidFill>
                    <a:srgbClr val="A7EC21"/>
                  </a:solidFill>
                  <a:latin typeface="Consolas" panose="020B0609020204030204" pitchFamily="49" charset="0"/>
                </a:rPr>
                <a:t>MouseAdapter</a:t>
              </a:r>
              <a:r>
                <a:rPr lang="en-US" altLang="zh-TW" sz="14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()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400" i="1" dirty="0" smtClean="0">
                  <a:solidFill>
                    <a:srgbClr val="A0A0A0"/>
                  </a:solidFill>
                  <a:latin typeface="Consolas" panose="020B0609020204030204" pitchFamily="49" charset="0"/>
                </a:rPr>
                <a:t>	@</a:t>
              </a:r>
              <a:r>
                <a:rPr lang="en-US" altLang="zh-TW" sz="1400" i="1" dirty="0">
                  <a:solidFill>
                    <a:srgbClr val="A0A0A0"/>
                  </a:solidFill>
                  <a:latin typeface="Consolas" panose="020B0609020204030204" pitchFamily="49" charset="0"/>
                </a:rPr>
                <a:t>Override</a:t>
              </a:r>
            </a:p>
            <a:p>
              <a:r>
                <a:rPr lang="en-US" altLang="zh-TW" sz="14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public</a:t>
              </a:r>
              <a:r>
                <a:rPr lang="en-US" altLang="zh-TW" sz="14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CC6C1D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 err="1">
                  <a:solidFill>
                    <a:srgbClr val="1EB540"/>
                  </a:solidFill>
                  <a:latin typeface="Consolas" panose="020B0609020204030204" pitchFamily="49" charset="0"/>
                </a:rPr>
                <a:t>mouseClicked</a:t>
              </a:r>
              <a:r>
                <a:rPr lang="en-US" altLang="zh-TW" sz="14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400" dirty="0" err="1">
                  <a:solidFill>
                    <a:srgbClr val="1290C3"/>
                  </a:solidFill>
                  <a:latin typeface="Consolas" panose="020B0609020204030204" pitchFamily="49" charset="0"/>
                </a:rPr>
                <a:t>MouseEvent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79ABFF"/>
                  </a:solidFill>
                  <a:latin typeface="Consolas" panose="020B0609020204030204" pitchFamily="49" charset="0"/>
                </a:rPr>
                <a:t>e</a:t>
              </a:r>
              <a:r>
                <a:rPr lang="en-US" altLang="zh-TW" sz="14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4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float</a:t>
              </a:r>
              <a:r>
                <a:rPr lang="en-US" altLang="zh-TW" sz="14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height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 err="1">
                  <a:solidFill>
                    <a:srgbClr val="1290C3"/>
                  </a:solidFill>
                  <a:latin typeface="Consolas" panose="020B0609020204030204" pitchFamily="49" charset="0"/>
                </a:rPr>
                <a:t>Float</a:t>
              </a:r>
              <a:r>
                <a:rPr lang="en-US" altLang="zh-TW" sz="1400" dirty="0" err="1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400" i="1" dirty="0" err="1">
                  <a:solidFill>
                    <a:srgbClr val="96EC3F"/>
                  </a:solidFill>
                  <a:latin typeface="Consolas" panose="020B0609020204030204" pitchFamily="49" charset="0"/>
                </a:rPr>
                <a:t>parseFloat</a:t>
              </a:r>
              <a:r>
                <a:rPr lang="en-US" altLang="zh-TW" sz="14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400" i="1" dirty="0" err="1">
                  <a:solidFill>
                    <a:srgbClr val="66E1F8"/>
                  </a:solidFill>
                  <a:latin typeface="Consolas" panose="020B0609020204030204" pitchFamily="49" charset="0"/>
                </a:rPr>
                <a:t>heightTextField</a:t>
              </a:r>
              <a:r>
                <a:rPr lang="en-US" altLang="zh-TW" sz="1400" i="1" dirty="0" err="1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400" i="1" dirty="0" err="1">
                  <a:solidFill>
                    <a:srgbClr val="A7EC21"/>
                  </a:solidFill>
                  <a:latin typeface="Consolas" panose="020B0609020204030204" pitchFamily="49" charset="0"/>
                </a:rPr>
                <a:t>getText</a:t>
              </a:r>
              <a:r>
                <a:rPr lang="en-US" altLang="zh-TW" sz="14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())</a:t>
              </a:r>
              <a:r>
                <a:rPr lang="en-US" altLang="zh-TW" sz="14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4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float</a:t>
              </a:r>
              <a:r>
                <a:rPr lang="en-US" altLang="zh-TW" sz="14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weight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 err="1">
                  <a:solidFill>
                    <a:srgbClr val="1290C3"/>
                  </a:solidFill>
                  <a:latin typeface="Consolas" panose="020B0609020204030204" pitchFamily="49" charset="0"/>
                </a:rPr>
                <a:t>Float</a:t>
              </a:r>
              <a:r>
                <a:rPr lang="en-US" altLang="zh-TW" sz="1400" dirty="0" err="1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400" i="1" dirty="0" err="1">
                  <a:solidFill>
                    <a:srgbClr val="96EC3F"/>
                  </a:solidFill>
                  <a:latin typeface="Consolas" panose="020B0609020204030204" pitchFamily="49" charset="0"/>
                </a:rPr>
                <a:t>parseFloat</a:t>
              </a:r>
              <a:r>
                <a:rPr lang="en-US" altLang="zh-TW" sz="14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400" i="1" dirty="0" err="1">
                  <a:solidFill>
                    <a:srgbClr val="66E1F8"/>
                  </a:solidFill>
                  <a:latin typeface="Consolas" panose="020B0609020204030204" pitchFamily="49" charset="0"/>
                </a:rPr>
                <a:t>weightTextField</a:t>
              </a:r>
              <a:r>
                <a:rPr lang="en-US" altLang="zh-TW" sz="1400" i="1" dirty="0" err="1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400" i="1" dirty="0" err="1">
                  <a:solidFill>
                    <a:srgbClr val="A7EC21"/>
                  </a:solidFill>
                  <a:latin typeface="Consolas" panose="020B0609020204030204" pitchFamily="49" charset="0"/>
                </a:rPr>
                <a:t>getText</a:t>
              </a:r>
              <a:r>
                <a:rPr lang="en-US" altLang="zh-TW" sz="14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())</a:t>
              </a:r>
              <a:r>
                <a:rPr lang="en-US" altLang="zh-TW" sz="14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4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float</a:t>
              </a:r>
              <a:r>
                <a:rPr lang="en-US" altLang="zh-TW" sz="14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 err="1">
                  <a:solidFill>
                    <a:srgbClr val="F2F200"/>
                  </a:solidFill>
                  <a:latin typeface="Consolas" panose="020B0609020204030204" pitchFamily="49" charset="0"/>
                </a:rPr>
                <a:t>bmi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weight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height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height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400" dirty="0" smtClean="0">
                  <a:solidFill>
                    <a:srgbClr val="66E1F8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TW" sz="1400" dirty="0" err="1" smtClean="0">
                  <a:solidFill>
                    <a:srgbClr val="66E1F8"/>
                  </a:solidFill>
                  <a:latin typeface="Consolas" panose="020B0609020204030204" pitchFamily="49" charset="0"/>
                </a:rPr>
                <a:t>resultLabel</a:t>
              </a:r>
              <a:r>
                <a:rPr lang="en-US" altLang="zh-TW" sz="1400" dirty="0" err="1" smtClean="0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400" dirty="0" err="1" smtClean="0">
                  <a:solidFill>
                    <a:srgbClr val="A7EC21"/>
                  </a:solidFill>
                  <a:latin typeface="Consolas" panose="020B0609020204030204" pitchFamily="49" charset="0"/>
                </a:rPr>
                <a:t>setText</a:t>
              </a:r>
              <a:r>
                <a:rPr lang="en-US" altLang="zh-TW" sz="14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400" dirty="0">
                  <a:solidFill>
                    <a:srgbClr val="17C6A3"/>
                  </a:solidFill>
                  <a:latin typeface="Consolas" panose="020B0609020204030204" pitchFamily="49" charset="0"/>
                </a:rPr>
                <a:t>"</a:t>
              </a:r>
              <a:r>
                <a:rPr lang="zh-TW" altLang="en-US" sz="1400" dirty="0">
                  <a:solidFill>
                    <a:srgbClr val="17C6A3"/>
                  </a:solidFill>
                  <a:latin typeface="Consolas" panose="020B0609020204030204" pitchFamily="49" charset="0"/>
                </a:rPr>
                <a:t>您的</a:t>
              </a:r>
              <a:r>
                <a:rPr lang="en-US" altLang="zh-TW" sz="1400" dirty="0">
                  <a:solidFill>
                    <a:srgbClr val="17C6A3"/>
                  </a:solidFill>
                  <a:latin typeface="Consolas" panose="020B0609020204030204" pitchFamily="49" charset="0"/>
                </a:rPr>
                <a:t>BMI="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zh-TW" sz="1400" dirty="0" err="1">
                  <a:solidFill>
                    <a:srgbClr val="1290C3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TW" sz="1400" dirty="0" err="1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400" i="1" dirty="0" err="1">
                  <a:solidFill>
                    <a:srgbClr val="96EC3F"/>
                  </a:solidFill>
                  <a:latin typeface="Consolas" panose="020B0609020204030204" pitchFamily="49" charset="0"/>
                </a:rPr>
                <a:t>format</a:t>
              </a:r>
              <a:r>
                <a:rPr lang="en-US" altLang="zh-TW" sz="14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400" i="1" dirty="0">
                  <a:solidFill>
                    <a:srgbClr val="17C6A3"/>
                  </a:solidFill>
                  <a:latin typeface="Consolas" panose="020B0609020204030204" pitchFamily="49" charset="0"/>
                </a:rPr>
                <a:t>"%.1f"</a:t>
              </a:r>
              <a:r>
                <a:rPr lang="en-US" altLang="zh-TW" sz="14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sz="1400" i="1" dirty="0">
                  <a:solidFill>
                    <a:srgbClr val="F3EC79"/>
                  </a:solidFill>
                  <a:latin typeface="Consolas" panose="020B0609020204030204" pitchFamily="49" charset="0"/>
                </a:rPr>
                <a:t>bmi</a:t>
              </a:r>
              <a:r>
                <a:rPr lang="en-US" altLang="zh-TW" sz="14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))</a:t>
              </a:r>
              <a:r>
                <a:rPr lang="en-US" altLang="zh-TW" sz="14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4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	}</a:t>
              </a:r>
              <a:endPara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4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}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endParaRPr lang="zh-TW" altLang="en-US" sz="1400" dirty="0"/>
            </a:p>
          </p:txBody>
        </p:sp>
        <p:sp>
          <p:nvSpPr>
            <p:cNvPr id="17" name="手繪多邊形 16"/>
            <p:cNvSpPr/>
            <p:nvPr/>
          </p:nvSpPr>
          <p:spPr>
            <a:xfrm>
              <a:off x="5210495" y="4487246"/>
              <a:ext cx="6753225" cy="1981200"/>
            </a:xfrm>
            <a:custGeom>
              <a:avLst/>
              <a:gdLst>
                <a:gd name="connsiteX0" fmla="*/ 57150 w 6753225"/>
                <a:gd name="connsiteY0" fmla="*/ 257175 h 1981200"/>
                <a:gd name="connsiteX1" fmla="*/ 3219450 w 6753225"/>
                <a:gd name="connsiteY1" fmla="*/ 247650 h 1981200"/>
                <a:gd name="connsiteX2" fmla="*/ 3219450 w 6753225"/>
                <a:gd name="connsiteY2" fmla="*/ 9525 h 1981200"/>
                <a:gd name="connsiteX3" fmla="*/ 5334000 w 6753225"/>
                <a:gd name="connsiteY3" fmla="*/ 0 h 1981200"/>
                <a:gd name="connsiteX4" fmla="*/ 5334000 w 6753225"/>
                <a:gd name="connsiteY4" fmla="*/ 657225 h 1981200"/>
                <a:gd name="connsiteX5" fmla="*/ 6753225 w 6753225"/>
                <a:gd name="connsiteY5" fmla="*/ 638175 h 1981200"/>
                <a:gd name="connsiteX6" fmla="*/ 6734175 w 6753225"/>
                <a:gd name="connsiteY6" fmla="*/ 1981200 h 1981200"/>
                <a:gd name="connsiteX7" fmla="*/ 0 w 6753225"/>
                <a:gd name="connsiteY7" fmla="*/ 1962150 h 1981200"/>
                <a:gd name="connsiteX8" fmla="*/ 0 w 6753225"/>
                <a:gd name="connsiteY8" fmla="*/ 257175 h 1981200"/>
                <a:gd name="connsiteX9" fmla="*/ 57150 w 6753225"/>
                <a:gd name="connsiteY9" fmla="*/ 257175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53225" h="1981200">
                  <a:moveTo>
                    <a:pt x="57150" y="257175"/>
                  </a:moveTo>
                  <a:lnTo>
                    <a:pt x="3219450" y="247650"/>
                  </a:lnTo>
                  <a:lnTo>
                    <a:pt x="3219450" y="9525"/>
                  </a:lnTo>
                  <a:lnTo>
                    <a:pt x="5334000" y="0"/>
                  </a:lnTo>
                  <a:lnTo>
                    <a:pt x="5334000" y="657225"/>
                  </a:lnTo>
                  <a:lnTo>
                    <a:pt x="6753225" y="638175"/>
                  </a:lnTo>
                  <a:lnTo>
                    <a:pt x="6734175" y="1981200"/>
                  </a:lnTo>
                  <a:lnTo>
                    <a:pt x="0" y="1962150"/>
                  </a:lnTo>
                  <a:lnTo>
                    <a:pt x="0" y="257175"/>
                  </a:lnTo>
                  <a:lnTo>
                    <a:pt x="57150" y="257175"/>
                  </a:lnTo>
                  <a:close/>
                </a:path>
              </a:pathLst>
            </a:custGeom>
            <a:solidFill>
              <a:srgbClr val="FFFFFF">
                <a:alpha val="1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295775" y="2464494"/>
            <a:ext cx="7024208" cy="2311320"/>
            <a:chOff x="4295775" y="2464494"/>
            <a:chExt cx="7024208" cy="2311320"/>
          </a:xfrm>
        </p:grpSpPr>
        <p:sp>
          <p:nvSpPr>
            <p:cNvPr id="19" name="文字方塊 18"/>
            <p:cNvSpPr txBox="1"/>
            <p:nvPr/>
          </p:nvSpPr>
          <p:spPr>
            <a:xfrm>
              <a:off x="8020050" y="3964435"/>
              <a:ext cx="2868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變成宣告</a:t>
              </a:r>
              <a:r>
                <a:rPr lang="zh-TW" altLang="en-US" dirty="0" smtClean="0"/>
                <a:t>一個</a:t>
              </a:r>
              <a:r>
                <a:rPr lang="en-US" altLang="zh-TW" dirty="0" smtClean="0"/>
                <a:t>Listener</a:t>
              </a:r>
              <a:r>
                <a:rPr lang="zh-TW" altLang="en-US" dirty="0" smtClean="0"/>
                <a:t>物件</a:t>
              </a:r>
              <a:endParaRPr lang="zh-TW" altLang="en-US" dirty="0"/>
            </a:p>
          </p:txBody>
        </p:sp>
        <p:sp>
          <p:nvSpPr>
            <p:cNvPr id="21" name="弧形 20"/>
            <p:cNvSpPr/>
            <p:nvPr/>
          </p:nvSpPr>
          <p:spPr>
            <a:xfrm>
              <a:off x="7381875" y="4194789"/>
              <a:ext cx="1276350" cy="581025"/>
            </a:xfrm>
            <a:prstGeom prst="arc">
              <a:avLst>
                <a:gd name="adj1" fmla="val 10774346"/>
                <a:gd name="adj2" fmla="val 16200000"/>
              </a:avLst>
            </a:prstGeom>
            <a:ln w="76200">
              <a:solidFill>
                <a:srgbClr val="0000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528560" y="2464494"/>
              <a:ext cx="3791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把這個</a:t>
              </a:r>
              <a:r>
                <a:rPr lang="en-US" altLang="zh-TW" dirty="0" smtClean="0"/>
                <a:t>Listener</a:t>
              </a:r>
              <a:r>
                <a:rPr lang="zh-TW" altLang="en-US" dirty="0" smtClean="0"/>
                <a:t>物件註冊去聽事件。</a:t>
              </a:r>
              <a:endParaRPr lang="zh-TW" altLang="en-US" dirty="0"/>
            </a:p>
          </p:txBody>
        </p:sp>
        <p:sp>
          <p:nvSpPr>
            <p:cNvPr id="23" name="弧形 22"/>
            <p:cNvSpPr/>
            <p:nvPr/>
          </p:nvSpPr>
          <p:spPr>
            <a:xfrm>
              <a:off x="4295775" y="2480415"/>
              <a:ext cx="6592368" cy="636992"/>
            </a:xfrm>
            <a:prstGeom prst="arc">
              <a:avLst>
                <a:gd name="adj1" fmla="val 10774346"/>
                <a:gd name="adj2" fmla="val 16200000"/>
              </a:avLst>
            </a:prstGeom>
            <a:ln w="76200">
              <a:solidFill>
                <a:srgbClr val="0000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860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6" grpId="0" animBg="1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改良後程式架構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8" y="1270000"/>
            <a:ext cx="8185754" cy="5414962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677334" y="3587640"/>
            <a:ext cx="3744685" cy="646331"/>
            <a:chOff x="677334" y="3587640"/>
            <a:chExt cx="3744685" cy="646331"/>
          </a:xfrm>
        </p:grpSpPr>
        <p:sp>
          <p:nvSpPr>
            <p:cNvPr id="9" name="向右箭號 8"/>
            <p:cNvSpPr/>
            <p:nvPr/>
          </p:nvSpPr>
          <p:spPr>
            <a:xfrm>
              <a:off x="3247268" y="3977481"/>
              <a:ext cx="1174751" cy="18097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77334" y="3587640"/>
              <a:ext cx="25699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主程式進入點</a:t>
              </a:r>
              <a:r>
                <a:rPr lang="zh-TW" altLang="en-US" dirty="0"/>
                <a:t>。</a:t>
              </a:r>
              <a:endParaRPr lang="en-US" altLang="zh-TW" dirty="0" smtClean="0"/>
            </a:p>
            <a:p>
              <a:r>
                <a:rPr lang="en-US" altLang="zh-TW" dirty="0" smtClean="0"/>
                <a:t>New</a:t>
              </a:r>
              <a:r>
                <a:rPr lang="zh-TW" altLang="en-US" dirty="0" smtClean="0"/>
                <a:t>一個</a:t>
              </a:r>
              <a:r>
                <a:rPr lang="en-US" altLang="zh-TW" dirty="0" smtClean="0"/>
                <a:t>WBMI</a:t>
              </a:r>
              <a:r>
                <a:rPr lang="zh-TW" altLang="en-US" dirty="0" smtClean="0"/>
                <a:t>出來執行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548914" y="4419270"/>
            <a:ext cx="2873105" cy="646331"/>
            <a:chOff x="1548914" y="4419270"/>
            <a:chExt cx="2873105" cy="646331"/>
          </a:xfrm>
        </p:grpSpPr>
        <p:sp>
          <p:nvSpPr>
            <p:cNvPr id="11" name="向右箭號 10"/>
            <p:cNvSpPr/>
            <p:nvPr/>
          </p:nvSpPr>
          <p:spPr>
            <a:xfrm>
              <a:off x="3247268" y="4742436"/>
              <a:ext cx="1174751" cy="18097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548914" y="4419270"/>
              <a:ext cx="16626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WBMI</a:t>
              </a:r>
              <a:r>
                <a:rPr lang="zh-TW" altLang="en-US" dirty="0" smtClean="0"/>
                <a:t>的建構式</a:t>
              </a:r>
              <a:endParaRPr lang="en-US" altLang="zh-TW" dirty="0" smtClean="0"/>
            </a:p>
            <a:p>
              <a:r>
                <a:rPr lang="zh-TW" altLang="en-US" dirty="0"/>
                <a:t>只</a:t>
              </a:r>
              <a:r>
                <a:rPr lang="zh-TW" altLang="en-US" dirty="0" smtClean="0"/>
                <a:t>呼叫</a:t>
              </a:r>
              <a:r>
                <a:rPr lang="en-US" altLang="zh-TW" dirty="0" smtClean="0"/>
                <a:t>initial()</a:t>
              </a:r>
              <a:endParaRPr lang="zh-TW" alt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754278" y="5207752"/>
            <a:ext cx="3667741" cy="646331"/>
            <a:chOff x="754278" y="5207752"/>
            <a:chExt cx="3667741" cy="646331"/>
          </a:xfrm>
        </p:grpSpPr>
        <p:sp>
          <p:nvSpPr>
            <p:cNvPr id="13" name="向右箭號 12"/>
            <p:cNvSpPr/>
            <p:nvPr/>
          </p:nvSpPr>
          <p:spPr>
            <a:xfrm>
              <a:off x="3247268" y="5481021"/>
              <a:ext cx="1174751" cy="18097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54278" y="5207752"/>
              <a:ext cx="27238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負責整個視窗的初始化，</a:t>
              </a:r>
              <a:endParaRPr lang="en-US" altLang="zh-TW" dirty="0" smtClean="0"/>
            </a:p>
            <a:p>
              <a:r>
                <a:rPr lang="zh-TW" altLang="en-US" dirty="0"/>
                <a:t>以及事件的</a:t>
              </a:r>
              <a:r>
                <a:rPr lang="zh-TW" altLang="en-US" dirty="0" smtClean="0"/>
                <a:t>註冊。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189879" y="5911720"/>
            <a:ext cx="4232140" cy="646331"/>
            <a:chOff x="189879" y="5911720"/>
            <a:chExt cx="4232140" cy="646331"/>
          </a:xfrm>
        </p:grpSpPr>
        <p:sp>
          <p:nvSpPr>
            <p:cNvPr id="15" name="向右箭號 14"/>
            <p:cNvSpPr/>
            <p:nvPr/>
          </p:nvSpPr>
          <p:spPr>
            <a:xfrm>
              <a:off x="3609975" y="6024562"/>
              <a:ext cx="812044" cy="18097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89879" y="5911720"/>
              <a:ext cx="35605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各物件針對事件的</a:t>
              </a:r>
              <a:r>
                <a:rPr lang="en-US" altLang="zh-TW" dirty="0" smtClean="0"/>
                <a:t>Listener</a:t>
              </a:r>
              <a:r>
                <a:rPr lang="zh-TW" altLang="en-US" dirty="0" smtClean="0"/>
                <a:t>物件，</a:t>
              </a:r>
              <a:endParaRPr lang="en-US" altLang="zh-TW" dirty="0" smtClean="0"/>
            </a:p>
            <a:p>
              <a:r>
                <a:rPr lang="zh-TW" altLang="en-US" dirty="0"/>
                <a:t>專門處理</a:t>
              </a:r>
              <a:r>
                <a:rPr lang="zh-TW" altLang="en-US" dirty="0" smtClean="0"/>
                <a:t>事件的程式碼。</a:t>
              </a:r>
              <a:endParaRPr lang="zh-TW" alt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924549" y="1819273"/>
            <a:ext cx="3497468" cy="1114426"/>
            <a:chOff x="924549" y="1819273"/>
            <a:chExt cx="3497468" cy="1114426"/>
          </a:xfrm>
        </p:grpSpPr>
        <p:sp>
          <p:nvSpPr>
            <p:cNvPr id="7" name="右大括弧 6"/>
            <p:cNvSpPr/>
            <p:nvPr/>
          </p:nvSpPr>
          <p:spPr>
            <a:xfrm rot="10800000">
              <a:off x="4190999" y="1819273"/>
              <a:ext cx="231018" cy="1114426"/>
            </a:xfrm>
            <a:prstGeom prst="rightBrace">
              <a:avLst>
                <a:gd name="adj1" fmla="val 6402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924549" y="2171700"/>
              <a:ext cx="2364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物件與</a:t>
              </a:r>
              <a:r>
                <a:rPr lang="en-US" altLang="zh-TW" dirty="0" smtClean="0"/>
                <a:t>member(</a:t>
              </a:r>
              <a:r>
                <a:rPr lang="zh-TW" altLang="en-US" dirty="0" smtClean="0"/>
                <a:t>變數</a:t>
              </a:r>
              <a:r>
                <a:rPr lang="en-US" altLang="zh-TW" dirty="0" smtClean="0"/>
                <a:t>)</a:t>
              </a:r>
            </a:p>
            <a:p>
              <a:r>
                <a:rPr lang="zh-TW" altLang="en-US" dirty="0" smtClean="0"/>
                <a:t>宣告區</a:t>
              </a:r>
              <a:endParaRPr lang="zh-TW" altLang="en-US" dirty="0"/>
            </a:p>
          </p:txBody>
        </p:sp>
        <p:sp>
          <p:nvSpPr>
            <p:cNvPr id="17" name="向右箭號 16"/>
            <p:cNvSpPr/>
            <p:nvPr/>
          </p:nvSpPr>
          <p:spPr>
            <a:xfrm>
              <a:off x="3272666" y="2303243"/>
              <a:ext cx="812044" cy="18097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616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 smtClean="0"/>
              <a:t>一  簡易</a:t>
            </a:r>
            <a:r>
              <a:rPr lang="zh-TW" altLang="en-US" dirty="0" smtClean="0"/>
              <a:t>帳號密碼輸入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寫一個簡易的帳號登入視窗</a:t>
            </a:r>
            <a:endParaRPr lang="en-US" altLang="zh-TW" dirty="0" smtClean="0"/>
          </a:p>
          <a:p>
            <a:r>
              <a:rPr lang="zh-TW" altLang="en-US" dirty="0"/>
              <a:t>密碼部分需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JPasswordField</a:t>
            </a:r>
            <a:r>
              <a:rPr lang="zh-TW" altLang="en-US" dirty="0" smtClean="0"/>
              <a:t>元件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passwordField.getPassword</a:t>
            </a:r>
            <a:r>
              <a:rPr lang="en-US" altLang="zh-TW" dirty="0" smtClean="0"/>
              <a:t>()</a:t>
            </a:r>
            <a:r>
              <a:rPr lang="zh-TW" altLang="en-US" dirty="0" smtClean="0"/>
              <a:t>會傳回</a:t>
            </a:r>
            <a:r>
              <a:rPr lang="en-US" altLang="zh-TW" dirty="0" smtClean="0"/>
              <a:t>char[]</a:t>
            </a:r>
          </a:p>
          <a:p>
            <a:pPr lvl="1"/>
            <a:r>
              <a:rPr lang="zh-TW" altLang="en-US" dirty="0"/>
              <a:t>轉換方式： </a:t>
            </a:r>
            <a:r>
              <a:rPr lang="en-US" altLang="zh-TW" dirty="0" smtClean="0"/>
              <a:t>new String(char[]);</a:t>
            </a:r>
          </a:p>
          <a:p>
            <a:r>
              <a:rPr lang="zh-TW" altLang="en-US" dirty="0"/>
              <a:t>簡單練習事件驅動概念</a:t>
            </a:r>
            <a:r>
              <a:rPr lang="zh-TW" altLang="en-US" dirty="0" smtClean="0"/>
              <a:t>，以及調整程式架構。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77" y="2160589"/>
            <a:ext cx="4267796" cy="281979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77334" y="615703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Example14_03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63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練習一參考程式碼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01662" y="1955508"/>
            <a:ext cx="6096000" cy="1107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JTextField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accountTextField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JPasswordField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passwordTextField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loginButton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登入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3301662" y="3141444"/>
            <a:ext cx="7652850" cy="3385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3EABE6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loginButton_onClicked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mouseClicked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acc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accountTextField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pass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passwordTextField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getPassword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acc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"Jack"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pass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"Rose520"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)))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正確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!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登入成功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!"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帳號或密碼有錯誤！！！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pass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554480" y="19229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主要元件宣告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77334" y="3315180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事件處理</a:t>
            </a:r>
            <a:r>
              <a:rPr lang="en-US" altLang="zh-TW" b="1" dirty="0" smtClean="0">
                <a:solidFill>
                  <a:srgbClr val="FF0000"/>
                </a:solidFill>
              </a:rPr>
              <a:t>Listener</a:t>
            </a:r>
            <a:r>
              <a:rPr lang="zh-TW" altLang="en-US" b="1" dirty="0" smtClean="0">
                <a:solidFill>
                  <a:srgbClr val="FF0000"/>
                </a:solidFill>
              </a:rPr>
              <a:t>與函式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2562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  視窗</a:t>
            </a:r>
            <a:r>
              <a:rPr lang="zh-TW" altLang="en-US" dirty="0"/>
              <a:t>版擲骰子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重新寫一個視窗版擲骰子，點下</a:t>
            </a:r>
            <a:r>
              <a:rPr lang="en-US" altLang="zh-TW" dirty="0" smtClean="0"/>
              <a:t>Roll</a:t>
            </a:r>
            <a:r>
              <a:rPr lang="zh-TW" altLang="en-US" dirty="0" smtClean="0"/>
              <a:t>按鈕會讓骰子變換。</a:t>
            </a:r>
            <a:endParaRPr lang="en-US" altLang="zh-TW" dirty="0" smtClean="0"/>
          </a:p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Jlabel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icon</a:t>
            </a:r>
            <a:r>
              <a:rPr lang="zh-TW" altLang="en-US" dirty="0" smtClean="0"/>
              <a:t>顯示圖片。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宣告一個 </a:t>
            </a:r>
            <a:r>
              <a:rPr lang="en-US" altLang="zh-TW" dirty="0" smtClean="0"/>
              <a:t>Image</a:t>
            </a:r>
            <a:r>
              <a:rPr lang="zh-TW" altLang="en-US" dirty="0" smtClean="0"/>
              <a:t>陣列存放六個骰子圖片。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先</a:t>
            </a:r>
            <a:r>
              <a:rPr lang="zh-TW" altLang="en-US" dirty="0"/>
              <a:t>用</a:t>
            </a:r>
            <a:r>
              <a:rPr lang="en-US" altLang="zh-TW" dirty="0" err="1"/>
              <a:t>ImageIcon</a:t>
            </a:r>
            <a:r>
              <a:rPr lang="zh-TW" altLang="en-US" dirty="0"/>
              <a:t>類別來載入六張骰子圖片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下面只有第一張的示範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再</a:t>
            </a:r>
            <a:r>
              <a:rPr lang="zh-TW" altLang="en-US" dirty="0"/>
              <a:t>用</a:t>
            </a:r>
            <a:r>
              <a:rPr lang="en-US" altLang="zh-TW" dirty="0" err="1"/>
              <a:t>MultiThread</a:t>
            </a:r>
            <a:r>
              <a:rPr lang="zh-TW" altLang="en-US" dirty="0"/>
              <a:t>來讓骰子</a:t>
            </a:r>
            <a:r>
              <a:rPr lang="zh-TW" altLang="en-US" dirty="0" smtClean="0"/>
              <a:t>產生類似滾動的效果</a:t>
            </a:r>
            <a:endParaRPr lang="en-US" altLang="zh-TW" dirty="0" smtClean="0"/>
          </a:p>
          <a:p>
            <a:pPr lvl="1"/>
            <a:r>
              <a:rPr lang="zh-TW" altLang="en-US" dirty="0"/>
              <a:t>每隔</a:t>
            </a:r>
            <a:r>
              <a:rPr lang="en-US" altLang="zh-TW" dirty="0" smtClean="0"/>
              <a:t>0.1sec</a:t>
            </a:r>
            <a:r>
              <a:rPr lang="zh-TW" altLang="en-US" dirty="0" smtClean="0"/>
              <a:t>隨機換一張圖，連續十次，造成</a:t>
            </a:r>
            <a:r>
              <a:rPr lang="en-US" altLang="zh-TW" dirty="0" smtClean="0"/>
              <a:t>1sec</a:t>
            </a:r>
            <a:r>
              <a:rPr lang="zh-TW" altLang="en-US" dirty="0" smtClean="0"/>
              <a:t>的類似滾動效果。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473" y="698657"/>
            <a:ext cx="3029373" cy="30007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433236" y="4026773"/>
            <a:ext cx="9271339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"dice_1.png"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ic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getImage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getScaledInstance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64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64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awt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3EABE6"/>
                </a:solidFill>
                <a:latin typeface="Consolas" panose="020B0609020204030204" pitchFamily="49" charset="0"/>
              </a:rPr>
              <a:t>Image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SCALE_SMOOTH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矩形 5"/>
          <p:cNvSpPr/>
          <p:nvPr/>
        </p:nvSpPr>
        <p:spPr>
          <a:xfrm>
            <a:off x="1501023" y="3263060"/>
            <a:ext cx="474360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3EABE6"/>
                </a:solidFill>
                <a:latin typeface="Consolas" panose="020B0609020204030204" pitchFamily="49" charset="0"/>
              </a:rPr>
              <a:t>Image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dices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3EABE6"/>
                </a:solidFill>
                <a:latin typeface="Consolas" panose="020B0609020204030204" pitchFamily="49" charset="0"/>
              </a:rPr>
              <a:t>Image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45233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程式碼</a:t>
            </a:r>
          </a:p>
        </p:txBody>
      </p:sp>
      <p:sp>
        <p:nvSpPr>
          <p:cNvPr id="4" name="矩形 3"/>
          <p:cNvSpPr/>
          <p:nvPr/>
        </p:nvSpPr>
        <p:spPr>
          <a:xfrm>
            <a:off x="4721352" y="853182"/>
            <a:ext cx="5126736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3EABE6"/>
                </a:solidFill>
                <a:latin typeface="Consolas" panose="020B0609020204030204" pitchFamily="49" charset="0"/>
              </a:rPr>
              <a:t>Image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dices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3EABE6"/>
                </a:solidFill>
                <a:latin typeface="Consolas" panose="020B0609020204030204" pitchFamily="49" charset="0"/>
              </a:rPr>
              <a:t>Image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dice1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it-IT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it-IT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it-IT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it-IT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dice2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it-IT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it-IT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it-IT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it-IT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dice3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it-IT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it-IT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it-IT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it-IT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4721352" y="1943794"/>
            <a:ext cx="7357872" cy="4770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3EABE6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rollButton_onClicked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mouseClicked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d2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d3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for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	d1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	d2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	d3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	dice1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setIcon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d1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]))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	dice2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setIcon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d2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]))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	dice3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setIcon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d3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]))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	try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	Thread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i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	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e2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51692" y="13917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主要元件宣告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12942" y="2173982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事件處理</a:t>
            </a:r>
            <a:r>
              <a:rPr lang="en-US" altLang="zh-TW" b="1" dirty="0" smtClean="0">
                <a:solidFill>
                  <a:srgbClr val="FF0000"/>
                </a:solidFill>
              </a:rPr>
              <a:t>Listener</a:t>
            </a:r>
            <a:r>
              <a:rPr lang="zh-TW" altLang="en-US" b="1" dirty="0" smtClean="0">
                <a:solidFill>
                  <a:srgbClr val="FF0000"/>
                </a:solidFill>
              </a:rPr>
              <a:t>與函式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7511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399758" y="1930400"/>
            <a:ext cx="2093976" cy="19019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u="sng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與使用者輸入裝置互動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Device interaction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6252216" y="1942926"/>
            <a:ext cx="2093976" cy="19019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u="sng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顯示到畫面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Interaction views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464896" y="4452912"/>
            <a:ext cx="2093976" cy="19019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u="sng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狀態與規則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State and behavior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86" y="3531155"/>
            <a:ext cx="1213575" cy="122826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69" y="4325076"/>
            <a:ext cx="739615" cy="739615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 rot="20044591">
            <a:off x="2240019" y="3770913"/>
            <a:ext cx="39319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5" idx="6"/>
            <a:endCxn id="6" idx="2"/>
          </p:cNvCxnSpPr>
          <p:nvPr/>
        </p:nvCxnSpPr>
        <p:spPr>
          <a:xfrm>
            <a:off x="4493734" y="2881376"/>
            <a:ext cx="1758482" cy="12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5" idx="5"/>
          </p:cNvCxnSpPr>
          <p:nvPr/>
        </p:nvCxnSpPr>
        <p:spPr>
          <a:xfrm>
            <a:off x="4187078" y="3553818"/>
            <a:ext cx="696020" cy="1047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3882119" y="3789852"/>
            <a:ext cx="712037" cy="103818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5974433" y="3632498"/>
            <a:ext cx="566158" cy="9076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6327032" y="3855951"/>
            <a:ext cx="520620" cy="80934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內容版面配置區 2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205" y="2984360"/>
            <a:ext cx="1415177" cy="1415177"/>
          </a:xfrm>
          <a:prstGeom prst="rect">
            <a:avLst/>
          </a:prstGeom>
        </p:spPr>
      </p:pic>
      <p:sp>
        <p:nvSpPr>
          <p:cNvPr id="29" name="向右箭號 28"/>
          <p:cNvSpPr/>
          <p:nvPr/>
        </p:nvSpPr>
        <p:spPr>
          <a:xfrm rot="1202235">
            <a:off x="8373329" y="3323239"/>
            <a:ext cx="39319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4572616" y="2483022"/>
            <a:ext cx="161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View message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545055" y="3531155"/>
            <a:ext cx="174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Model access</a:t>
            </a:r>
          </a:p>
          <a:p>
            <a:r>
              <a:rPr lang="en-US" altLang="zh-TW" sz="1600" dirty="0" smtClean="0"/>
              <a:t>Editing messages</a:t>
            </a:r>
            <a:endParaRPr lang="zh-TW" altLang="en-US" sz="1600" dirty="0"/>
          </a:p>
        </p:txBody>
      </p:sp>
      <p:sp>
        <p:nvSpPr>
          <p:cNvPr id="39" name="文字方塊 38"/>
          <p:cNvSpPr txBox="1"/>
          <p:nvPr/>
        </p:nvSpPr>
        <p:spPr>
          <a:xfrm rot="18401517">
            <a:off x="6062822" y="4199883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Change messages</a:t>
            </a:r>
            <a:endParaRPr lang="zh-TW" altLang="en-US" sz="1400" dirty="0"/>
          </a:p>
        </p:txBody>
      </p:sp>
      <p:sp>
        <p:nvSpPr>
          <p:cNvPr id="41" name="文字方塊 40"/>
          <p:cNvSpPr txBox="1"/>
          <p:nvPr/>
        </p:nvSpPr>
        <p:spPr>
          <a:xfrm rot="3343496">
            <a:off x="3225293" y="4338380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Change messages</a:t>
            </a:r>
            <a:endParaRPr lang="zh-TW" altLang="en-US" sz="1400" dirty="0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8" y="2893902"/>
            <a:ext cx="837480" cy="83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MVC 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架構的優點在於將</a:t>
            </a:r>
            <a:r>
              <a:rPr lang="zh-TW" altLang="en-US" b="1" dirty="0" smtClean="0">
                <a:solidFill>
                  <a:srgbClr val="0000FF"/>
                </a:solidFill>
              </a:rPr>
              <a:t>呈現、邏輯、資料</a:t>
            </a:r>
            <a:r>
              <a:rPr lang="zh-TW" altLang="en-US" dirty="0" smtClean="0"/>
              <a:t>三部分分開。</a:t>
            </a:r>
            <a:endParaRPr lang="en-US" altLang="zh-TW" dirty="0" smtClean="0"/>
          </a:p>
          <a:p>
            <a:r>
              <a:rPr lang="zh-TW" altLang="en-US" dirty="0"/>
              <a:t>開發團隊可以分三個人或團隊各自專心</a:t>
            </a:r>
            <a:r>
              <a:rPr lang="zh-TW" altLang="en-US" dirty="0" smtClean="0"/>
              <a:t>開發。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容易開發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容易維護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5253490" y="3285810"/>
            <a:ext cx="4443169" cy="3158565"/>
            <a:chOff x="5806150" y="2160589"/>
            <a:chExt cx="5946434" cy="4424464"/>
          </a:xfrm>
        </p:grpSpPr>
        <p:sp>
          <p:nvSpPr>
            <p:cNvPr id="4" name="橢圓 3"/>
            <p:cNvSpPr/>
            <p:nvPr/>
          </p:nvSpPr>
          <p:spPr>
            <a:xfrm>
              <a:off x="5806150" y="2160589"/>
              <a:ext cx="2093976" cy="19019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u="sng" dirty="0" smtClean="0">
                  <a:solidFill>
                    <a:schemeClr val="tx1"/>
                  </a:solidFill>
                </a:rPr>
                <a:t>Controller</a:t>
              </a:r>
            </a:p>
            <a:p>
              <a:pPr algn="ctr"/>
              <a:r>
                <a:rPr lang="zh-TW" altLang="en-US" sz="1200" dirty="0" smtClean="0">
                  <a:solidFill>
                    <a:schemeClr val="tx1"/>
                  </a:solidFill>
                </a:rPr>
                <a:t>與使用者輸入裝置互動</a:t>
              </a:r>
              <a:endParaRPr lang="en-US" altLang="zh-TW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Device interaction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/>
            <p:cNvSpPr/>
            <p:nvPr/>
          </p:nvSpPr>
          <p:spPr>
            <a:xfrm>
              <a:off x="9658608" y="2173115"/>
              <a:ext cx="2093976" cy="19019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u="sng" dirty="0" smtClean="0">
                  <a:solidFill>
                    <a:schemeClr val="tx1"/>
                  </a:solidFill>
                </a:rPr>
                <a:t>View</a:t>
              </a:r>
            </a:p>
            <a:p>
              <a:pPr algn="ctr"/>
              <a:r>
                <a:rPr lang="zh-TW" altLang="en-US" sz="1200" dirty="0" smtClean="0">
                  <a:solidFill>
                    <a:schemeClr val="tx1"/>
                  </a:solidFill>
                </a:rPr>
                <a:t>顯示到畫面</a:t>
              </a:r>
              <a:endParaRPr lang="en-US" altLang="zh-TW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Interaction views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7871288" y="4683101"/>
              <a:ext cx="2093976" cy="19019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u="sng" dirty="0" smtClean="0">
                  <a:solidFill>
                    <a:schemeClr val="tx1"/>
                  </a:solidFill>
                </a:rPr>
                <a:t>Model</a:t>
              </a:r>
            </a:p>
            <a:p>
              <a:pPr algn="ctr"/>
              <a:r>
                <a:rPr lang="zh-TW" altLang="en-US" sz="1200" dirty="0" smtClean="0">
                  <a:solidFill>
                    <a:schemeClr val="tx1"/>
                  </a:solidFill>
                </a:rPr>
                <a:t>狀態與規則</a:t>
              </a:r>
              <a:endParaRPr lang="en-US" altLang="zh-TW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State and behavior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5" idx="2"/>
            </p:cNvCxnSpPr>
            <p:nvPr/>
          </p:nvCxnSpPr>
          <p:spPr>
            <a:xfrm>
              <a:off x="7900126" y="3111565"/>
              <a:ext cx="1758482" cy="125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>
              <a:stCxn id="4" idx="5"/>
            </p:cNvCxnSpPr>
            <p:nvPr/>
          </p:nvCxnSpPr>
          <p:spPr>
            <a:xfrm>
              <a:off x="7593470" y="3784007"/>
              <a:ext cx="696020" cy="10475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H="1" flipV="1">
              <a:off x="7288511" y="4020041"/>
              <a:ext cx="712037" cy="1038186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flipH="1">
              <a:off x="9380825" y="3862687"/>
              <a:ext cx="566158" cy="9076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V="1">
              <a:off x="9733424" y="4086140"/>
              <a:ext cx="520620" cy="809341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7979008" y="2713210"/>
              <a:ext cx="1519938" cy="388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View message</a:t>
              </a:r>
              <a:endParaRPr lang="zh-TW" altLang="en-US" sz="12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951448" y="3761344"/>
              <a:ext cx="1678093" cy="603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/>
                <a:t>Model access</a:t>
              </a:r>
            </a:p>
            <a:p>
              <a:r>
                <a:rPr lang="en-US" altLang="zh-TW" sz="1100" dirty="0" smtClean="0"/>
                <a:t>Editing messages</a:t>
              </a:r>
              <a:endParaRPr lang="zh-TW" altLang="en-US" sz="11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 rot="18401517">
              <a:off x="9396054" y="4414048"/>
              <a:ext cx="1715980" cy="339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Change messages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 rot="3343496">
              <a:off x="6558524" y="4552545"/>
              <a:ext cx="1715980" cy="339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Change messages</a:t>
              </a:r>
              <a:endParaRPr lang="zh-TW" altLang="en-US" sz="1050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8024350" y="31011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00FF"/>
                </a:solidFill>
              </a:rPr>
              <a:t>呈現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293098" y="573329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00FF"/>
                </a:solidFill>
              </a:rPr>
              <a:t>邏輯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246811" y="30526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00FF"/>
                </a:solidFill>
              </a:rPr>
              <a:t>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69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err="1" smtClean="0"/>
              <a:t>Jframe</a:t>
            </a:r>
            <a:r>
              <a:rPr lang="zh-TW" altLang="en-US" dirty="0" smtClean="0"/>
              <a:t>的結構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對我們最常用到的是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contentPane</a:t>
            </a:r>
            <a:endParaRPr lang="en-US" altLang="zh-TW" dirty="0" smtClean="0"/>
          </a:p>
          <a:p>
            <a:pPr lvl="2"/>
            <a:r>
              <a:rPr lang="zh-TW" altLang="en-US" dirty="0"/>
              <a:t>大部分元件附加在此</a:t>
            </a:r>
            <a:endParaRPr lang="en-US" altLang="zh-TW" dirty="0"/>
          </a:p>
          <a:p>
            <a:pPr lvl="1"/>
            <a:r>
              <a:rPr lang="en-US" altLang="zh-TW" dirty="0" err="1" smtClean="0"/>
              <a:t>layeredPane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少部分元件附加在此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4009292" y="1930400"/>
            <a:ext cx="6222536" cy="3661239"/>
            <a:chOff x="2735351" y="1930400"/>
            <a:chExt cx="6712705" cy="3661239"/>
          </a:xfrm>
        </p:grpSpPr>
        <p:sp>
          <p:nvSpPr>
            <p:cNvPr id="4" name="立方體 3"/>
            <p:cNvSpPr/>
            <p:nvPr/>
          </p:nvSpPr>
          <p:spPr>
            <a:xfrm>
              <a:off x="3949003" y="2160589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立方體 4"/>
            <p:cNvSpPr/>
            <p:nvPr/>
          </p:nvSpPr>
          <p:spPr>
            <a:xfrm>
              <a:off x="3649227" y="2390778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立方體 5"/>
            <p:cNvSpPr/>
            <p:nvPr/>
          </p:nvSpPr>
          <p:spPr>
            <a:xfrm>
              <a:off x="3349451" y="2704875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立方體 6"/>
            <p:cNvSpPr/>
            <p:nvPr/>
          </p:nvSpPr>
          <p:spPr>
            <a:xfrm>
              <a:off x="3049675" y="3018972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立方體 7"/>
            <p:cNvSpPr/>
            <p:nvPr/>
          </p:nvSpPr>
          <p:spPr>
            <a:xfrm>
              <a:off x="2735351" y="3381002"/>
              <a:ext cx="3426488" cy="2210637"/>
            </a:xfrm>
            <a:prstGeom prst="cube">
              <a:avLst>
                <a:gd name="adj" fmla="val 1818"/>
              </a:avLst>
            </a:prstGeom>
            <a:solidFill>
              <a:srgbClr val="CCECFF">
                <a:alpha val="3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928936" y="1930400"/>
              <a:ext cx="1075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 smtClean="0"/>
                <a:t>JFrame</a:t>
              </a:r>
              <a:endParaRPr lang="zh-TW" altLang="en-US" sz="2000" b="1" dirty="0"/>
            </a:p>
          </p:txBody>
        </p:sp>
        <p:cxnSp>
          <p:nvCxnSpPr>
            <p:cNvPr id="11" name="直線單箭頭接點 10"/>
            <p:cNvCxnSpPr/>
            <p:nvPr/>
          </p:nvCxnSpPr>
          <p:spPr>
            <a:xfrm flipV="1">
              <a:off x="7304413" y="2160589"/>
              <a:ext cx="664802" cy="2301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7644699" y="2420912"/>
              <a:ext cx="1443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 smtClean="0"/>
                <a:t>JRootPane</a:t>
              </a:r>
              <a:endParaRPr lang="zh-TW" altLang="en-US" sz="2000" b="1" dirty="0"/>
            </a:p>
          </p:txBody>
        </p:sp>
        <p:cxnSp>
          <p:nvCxnSpPr>
            <p:cNvPr id="14" name="直線單箭頭接點 13"/>
            <p:cNvCxnSpPr/>
            <p:nvPr/>
          </p:nvCxnSpPr>
          <p:spPr>
            <a:xfrm flipV="1">
              <a:off x="7020176" y="2651101"/>
              <a:ext cx="664802" cy="2301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623781" y="2951295"/>
              <a:ext cx="16585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 smtClean="0">
                  <a:solidFill>
                    <a:srgbClr val="0000FF"/>
                  </a:solidFill>
                </a:rPr>
                <a:t>layeredPane</a:t>
              </a:r>
              <a:endParaRPr lang="zh-TW" altLang="en-US" sz="20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16" name="直線單箭頭接點 15"/>
            <p:cNvCxnSpPr>
              <a:endCxn id="15" idx="1"/>
            </p:cNvCxnSpPr>
            <p:nvPr/>
          </p:nvCxnSpPr>
          <p:spPr>
            <a:xfrm flipV="1">
              <a:off x="6724453" y="3151350"/>
              <a:ext cx="899328" cy="2651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7590668" y="3565889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err="1" smtClean="0">
                  <a:solidFill>
                    <a:srgbClr val="FF0000"/>
                  </a:solidFill>
                </a:rPr>
                <a:t>contentPane</a:t>
              </a:r>
              <a:endParaRPr lang="zh-TW" alt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直線單箭頭接點 18"/>
            <p:cNvCxnSpPr>
              <a:endCxn id="18" idx="1"/>
            </p:cNvCxnSpPr>
            <p:nvPr/>
          </p:nvCxnSpPr>
          <p:spPr>
            <a:xfrm flipV="1">
              <a:off x="6373252" y="3765944"/>
              <a:ext cx="1217416" cy="2432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7231104" y="4450784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err="1" smtClean="0"/>
                <a:t>glassPane</a:t>
              </a:r>
              <a:endParaRPr lang="zh-TW" altLang="en-US" sz="2000" b="1" dirty="0"/>
            </a:p>
          </p:txBody>
        </p:sp>
        <p:cxnSp>
          <p:nvCxnSpPr>
            <p:cNvPr id="23" name="直線單箭頭接點 22"/>
            <p:cNvCxnSpPr>
              <a:endCxn id="22" idx="1"/>
            </p:cNvCxnSpPr>
            <p:nvPr/>
          </p:nvCxnSpPr>
          <p:spPr>
            <a:xfrm flipV="1">
              <a:off x="6013688" y="4650839"/>
              <a:ext cx="1217416" cy="2432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8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簡化一下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45852" y="1436914"/>
            <a:ext cx="7757328" cy="4772967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79525" y="2138774"/>
            <a:ext cx="6842927" cy="3890237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717108" y="1645288"/>
            <a:ext cx="2226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333333"/>
                </a:solidFill>
                <a:latin typeface="+mn-ea"/>
              </a:rPr>
              <a:t>Frame (</a:t>
            </a:r>
            <a:r>
              <a:rPr lang="zh-TW" altLang="en-US" sz="2000" b="1" dirty="0">
                <a:solidFill>
                  <a:srgbClr val="333333"/>
                </a:solidFill>
                <a:latin typeface="+mn-ea"/>
              </a:rPr>
              <a:t>視窗框架</a:t>
            </a:r>
            <a:r>
              <a:rPr lang="en-US" altLang="zh-TW" sz="2000" b="1" dirty="0" smtClean="0">
                <a:solidFill>
                  <a:srgbClr val="333333"/>
                </a:solidFill>
                <a:latin typeface="+mn-ea"/>
              </a:rPr>
              <a:t>)</a:t>
            </a:r>
            <a:endParaRPr lang="zh-TW" altLang="en-US" sz="20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12571" y="2910598"/>
            <a:ext cx="5908431" cy="286975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830554" y="2989720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333333"/>
                </a:solidFill>
                <a:latin typeface="+mn-ea"/>
              </a:rPr>
              <a:t>Pane(</a:t>
            </a:r>
            <a:r>
              <a:rPr lang="zh-TW" altLang="en-US" b="1" dirty="0">
                <a:solidFill>
                  <a:srgbClr val="333333"/>
                </a:solidFill>
                <a:latin typeface="+mn-ea"/>
              </a:rPr>
              <a:t>內容容器</a:t>
            </a:r>
            <a:r>
              <a:rPr lang="en-US" altLang="zh-TW" b="1" dirty="0">
                <a:solidFill>
                  <a:srgbClr val="333333"/>
                </a:solidFill>
                <a:latin typeface="+mn-ea"/>
              </a:rPr>
              <a:t>)</a:t>
            </a:r>
            <a:endParaRPr lang="zh-TW" altLang="en-US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78767" y="2275394"/>
            <a:ext cx="1517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0000FF"/>
                </a:solidFill>
              </a:rPr>
              <a:t>layeredPane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5136439" y="2275393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JMenuBar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5348011" y="2321691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JMenuBar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4191897" y="3810336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JLabel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4049830" y="4834094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JTextField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6091670" y="3854455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JList</a:t>
            </a:r>
            <a:endParaRPr lang="en-US" altLang="zh-TW" dirty="0"/>
          </a:p>
        </p:txBody>
      </p:sp>
      <p:sp>
        <p:nvSpPr>
          <p:cNvPr id="17" name="圓角矩形 16"/>
          <p:cNvSpPr/>
          <p:nvPr/>
        </p:nvSpPr>
        <p:spPr>
          <a:xfrm>
            <a:off x="6285416" y="4747438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其他元件</a:t>
            </a:r>
            <a:endParaRPr lang="en-US" altLang="zh-TW" dirty="0"/>
          </a:p>
        </p:txBody>
      </p:sp>
      <p:sp>
        <p:nvSpPr>
          <p:cNvPr id="18" name="圓角矩形 17"/>
          <p:cNvSpPr/>
          <p:nvPr/>
        </p:nvSpPr>
        <p:spPr>
          <a:xfrm>
            <a:off x="6377810" y="4832476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其他元件</a:t>
            </a:r>
            <a:endParaRPr lang="en-US" altLang="zh-TW" dirty="0"/>
          </a:p>
        </p:txBody>
      </p:sp>
      <p:sp>
        <p:nvSpPr>
          <p:cNvPr id="19" name="圓角矩形 18"/>
          <p:cNvSpPr/>
          <p:nvPr/>
        </p:nvSpPr>
        <p:spPr>
          <a:xfrm>
            <a:off x="6470204" y="4933519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其他元件</a:t>
            </a:r>
            <a:endParaRPr lang="en-US" altLang="zh-TW" dirty="0"/>
          </a:p>
        </p:txBody>
      </p:sp>
      <p:sp>
        <p:nvSpPr>
          <p:cNvPr id="20" name="圓角矩形 19"/>
          <p:cNvSpPr/>
          <p:nvPr/>
        </p:nvSpPr>
        <p:spPr>
          <a:xfrm>
            <a:off x="6599032" y="5034192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其他元件</a:t>
            </a:r>
            <a:endParaRPr lang="en-US" altLang="zh-TW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515803" y="878433"/>
            <a:ext cx="5303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smtClean="0">
                <a:solidFill>
                  <a:srgbClr val="FF0000"/>
                </a:solidFill>
              </a:rPr>
              <a:t>元件不是直接附加在</a:t>
            </a:r>
            <a:r>
              <a:rPr lang="en-US" altLang="zh-TW" sz="3200" b="1" dirty="0" err="1" smtClean="0">
                <a:solidFill>
                  <a:srgbClr val="FF0000"/>
                </a:solidFill>
              </a:rPr>
              <a:t>JFrame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0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第一個視窗程式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	</a:t>
            </a:r>
            <a:r>
              <a:rPr lang="zh-TW" altLang="en-US" dirty="0" smtClean="0"/>
              <a:t>又來</a:t>
            </a:r>
            <a:r>
              <a:rPr lang="en-US" altLang="zh-TW" dirty="0" smtClean="0"/>
              <a:t>Hello</a:t>
            </a:r>
            <a:r>
              <a:rPr lang="zh-TW" altLang="en-US" dirty="0" smtClean="0"/>
              <a:t>了～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建立一個新的專案，專案名稱： </a:t>
            </a:r>
            <a:r>
              <a:rPr lang="en-US" altLang="zh-TW" dirty="0" err="1" smtClean="0"/>
              <a:t>DemoHelloSwing</a:t>
            </a:r>
            <a:endParaRPr lang="en-US" altLang="zh-TW" dirty="0" smtClean="0"/>
          </a:p>
          <a:p>
            <a:r>
              <a:rPr lang="zh-TW" altLang="en-US" dirty="0"/>
              <a:t>在專案中建立一個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，</a:t>
            </a:r>
            <a:r>
              <a:rPr lang="en-US" altLang="zh-TW" dirty="0" smtClean="0"/>
              <a:t>Class name</a:t>
            </a:r>
            <a:r>
              <a:rPr lang="zh-TW" altLang="en-US" dirty="0" smtClean="0"/>
              <a:t>：</a:t>
            </a:r>
            <a:r>
              <a:rPr lang="en-US" altLang="zh-TW" dirty="0" err="1"/>
              <a:t>DemoHelloSwing</a:t>
            </a:r>
            <a:endParaRPr lang="en-US" altLang="zh-TW" dirty="0"/>
          </a:p>
          <a:p>
            <a:r>
              <a:rPr lang="zh-TW" altLang="en-US" dirty="0" smtClean="0"/>
              <a:t>引用兩個函式庫</a:t>
            </a:r>
            <a:endParaRPr lang="en-US" altLang="zh-TW" dirty="0" smtClean="0"/>
          </a:p>
          <a:p>
            <a:pPr lvl="1"/>
            <a:r>
              <a:rPr lang="en-US" altLang="zh-TW" dirty="0"/>
              <a:t>import </a:t>
            </a:r>
            <a:r>
              <a:rPr lang="en-US" altLang="zh-TW" dirty="0" err="1"/>
              <a:t>javax.swing</a:t>
            </a:r>
            <a:r>
              <a:rPr lang="en-US" altLang="zh-TW" dirty="0"/>
              <a:t>.*;</a:t>
            </a:r>
          </a:p>
          <a:p>
            <a:pPr lvl="1"/>
            <a:r>
              <a:rPr lang="en-US" altLang="zh-TW" dirty="0"/>
              <a:t>import </a:t>
            </a:r>
            <a:r>
              <a:rPr lang="en-US" altLang="zh-TW" dirty="0" err="1"/>
              <a:t>java.awt</a:t>
            </a:r>
            <a:r>
              <a:rPr lang="en-US" altLang="zh-TW" dirty="0" smtClean="0"/>
              <a:t>.*;</a:t>
            </a:r>
          </a:p>
          <a:p>
            <a:r>
              <a:rPr lang="zh-TW" altLang="en-US" dirty="0" smtClean="0"/>
              <a:t>我們接著打算</a:t>
            </a:r>
            <a:r>
              <a:rPr lang="zh-TW" altLang="en-US" dirty="0"/>
              <a:t>做的</a:t>
            </a:r>
            <a:r>
              <a:rPr lang="zh-TW" altLang="en-US" dirty="0" smtClean="0"/>
              <a:t>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開一個視窗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在視窗中間放一個</a:t>
            </a:r>
            <a:r>
              <a:rPr lang="en-US" altLang="zh-TW" dirty="0" smtClean="0"/>
              <a:t>Label</a:t>
            </a:r>
            <a:endParaRPr lang="en-US" altLang="zh-TW" dirty="0"/>
          </a:p>
          <a:p>
            <a:pPr lvl="1"/>
            <a:r>
              <a:rPr lang="en-US" altLang="zh-TW" dirty="0" smtClean="0"/>
              <a:t>Label</a:t>
            </a:r>
            <a:r>
              <a:rPr lang="zh-TW" altLang="en-US" dirty="0" smtClean="0"/>
              <a:t>的字為</a:t>
            </a:r>
            <a:r>
              <a:rPr lang="en-US" altLang="zh-TW" dirty="0" smtClean="0">
                <a:solidFill>
                  <a:srgbClr val="FF0000"/>
                </a:solidFill>
              </a:rPr>
              <a:t>Hello Swing!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1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743941" cy="3880773"/>
          </a:xfrm>
        </p:spPr>
        <p:txBody>
          <a:bodyPr/>
          <a:lstStyle/>
          <a:p>
            <a:r>
              <a:rPr lang="zh-TW" altLang="en-US" dirty="0" smtClean="0"/>
              <a:t>產生框架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Jframe</a:t>
            </a:r>
            <a:r>
              <a:rPr lang="en-US" altLang="zh-TW" dirty="0" smtClean="0"/>
              <a:t>)</a:t>
            </a:r>
            <a:r>
              <a:rPr lang="zh-TW" altLang="en-US" dirty="0" smtClean="0"/>
              <a:t>並設定大小。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u="sng" dirty="0" smtClean="0"/>
              <a:t>取得</a:t>
            </a:r>
            <a:r>
              <a:rPr lang="en-US" altLang="zh-TW" b="1" u="sng" dirty="0" err="1" smtClean="0"/>
              <a:t>Jframe</a:t>
            </a:r>
            <a:r>
              <a:rPr lang="zh-TW" altLang="en-US" b="1" u="sng" dirty="0" smtClean="0"/>
              <a:t>的</a:t>
            </a:r>
            <a:r>
              <a:rPr lang="en-US" altLang="zh-TW" b="1" u="sng" dirty="0" err="1" smtClean="0"/>
              <a:t>contentPane</a:t>
            </a:r>
            <a:r>
              <a:rPr lang="zh-TW" altLang="en-US" b="1" u="sng" dirty="0" smtClean="0"/>
              <a:t>用來加入元件。</a:t>
            </a:r>
            <a:endParaRPr lang="en-US" altLang="zh-TW" b="1" u="sng" dirty="0" smtClean="0"/>
          </a:p>
          <a:p>
            <a:endParaRPr lang="en-US" altLang="zh-TW" dirty="0"/>
          </a:p>
          <a:p>
            <a:r>
              <a:rPr lang="zh-TW" altLang="en-US" dirty="0" smtClean="0"/>
              <a:t>產生</a:t>
            </a:r>
            <a:r>
              <a:rPr lang="en-US" altLang="zh-TW" dirty="0" err="1" smtClean="0"/>
              <a:t>Jlabel</a:t>
            </a:r>
            <a:r>
              <a:rPr lang="zh-TW" altLang="en-US" dirty="0" smtClean="0"/>
              <a:t>並設定文字內容。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把</a:t>
            </a:r>
            <a:r>
              <a:rPr lang="en-US" altLang="zh-TW" dirty="0" err="1" smtClean="0"/>
              <a:t>Jlabel</a:t>
            </a:r>
            <a:r>
              <a:rPr lang="zh-TW" altLang="en-US" b="1" dirty="0" smtClean="0">
                <a:solidFill>
                  <a:srgbClr val="FF0000"/>
                </a:solidFill>
              </a:rPr>
              <a:t>附加到</a:t>
            </a:r>
            <a:r>
              <a:rPr lang="en-US" altLang="zh-TW" b="1" dirty="0" smtClean="0">
                <a:solidFill>
                  <a:srgbClr val="FF0000"/>
                </a:solidFill>
              </a:rPr>
              <a:t>pane</a:t>
            </a:r>
            <a:r>
              <a:rPr lang="zh-TW" altLang="en-US" b="1" dirty="0" smtClean="0">
                <a:solidFill>
                  <a:srgbClr val="FF0000"/>
                </a:solidFill>
              </a:rPr>
              <a:t>中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把</a:t>
            </a:r>
            <a:r>
              <a:rPr lang="en-US" altLang="zh-TW" dirty="0" err="1" smtClean="0"/>
              <a:t>Jframe</a:t>
            </a:r>
            <a:r>
              <a:rPr lang="zh-TW" altLang="en-US" dirty="0" smtClean="0"/>
              <a:t>設為可看見。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05976" y="797438"/>
            <a:ext cx="6739097" cy="57554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javax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swing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awt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.*;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DemoHelloSwing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框架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setSize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400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設定視窗大小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中間容器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Container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pane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元件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標籤文字元件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“Hello Swing</a:t>
            </a:r>
            <a:r>
              <a:rPr lang="zh-TW" altLang="en-US" sz="16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!"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設定標籤顯示的文字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pane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將元件，加入中間容器中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顯示視窗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直線單箭頭接點 5"/>
          <p:cNvCxnSpPr/>
          <p:nvPr/>
        </p:nvCxnSpPr>
        <p:spPr>
          <a:xfrm>
            <a:off x="4421275" y="2431701"/>
            <a:ext cx="1135463" cy="5928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4280598" y="3275763"/>
            <a:ext cx="1368249" cy="5294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009292" y="4270549"/>
            <a:ext cx="1547446" cy="356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3637503" y="5084466"/>
            <a:ext cx="1919235" cy="2009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416440" y="5624503"/>
            <a:ext cx="2140298" cy="183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2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7222</TotalTime>
  <Words>4049</Words>
  <Application>Microsoft Office PowerPoint</Application>
  <PresentationFormat>寬螢幕</PresentationFormat>
  <Paragraphs>640</Paragraphs>
  <Slides>58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7" baseType="lpstr">
      <vt:lpstr>urw-din</vt:lpstr>
      <vt:lpstr>微軟正黑體</vt:lpstr>
      <vt:lpstr>Arial</vt:lpstr>
      <vt:lpstr>Consolas</vt:lpstr>
      <vt:lpstr>Symbol</vt:lpstr>
      <vt:lpstr>Times New Roman</vt:lpstr>
      <vt:lpstr>Trebuchet MS</vt:lpstr>
      <vt:lpstr>Wingdings 3</vt:lpstr>
      <vt:lpstr>多面向</vt:lpstr>
      <vt:lpstr>視窗程式開發</vt:lpstr>
      <vt:lpstr>兩大函式庫</vt:lpstr>
      <vt:lpstr>Difference between AWT and Swing</vt:lpstr>
      <vt:lpstr>Java Swing Class Hierarchy Diagram</vt:lpstr>
      <vt:lpstr>先認識三大容器(Container)</vt:lpstr>
      <vt:lpstr>關於Jframe的結構</vt:lpstr>
      <vt:lpstr>簡化一下</vt:lpstr>
      <vt:lpstr>第一個視窗程式     又來Hello了～</vt:lpstr>
      <vt:lpstr>參考程式碼</vt:lpstr>
      <vt:lpstr>執行畫面</vt:lpstr>
      <vt:lpstr>小小整理一下</vt:lpstr>
      <vt:lpstr>比較好的結構</vt:lpstr>
      <vt:lpstr>WindowBuilder</vt:lpstr>
      <vt:lpstr>安裝 WindowBuilder 方法一</vt:lpstr>
      <vt:lpstr>下載方式</vt:lpstr>
      <vt:lpstr>取得UpdateSite的link</vt:lpstr>
      <vt:lpstr>從 Eclipse內安裝</vt:lpstr>
      <vt:lpstr>繼續安裝</vt:lpstr>
      <vt:lpstr>再繼續</vt:lpstr>
      <vt:lpstr>有可能有相容問題</vt:lpstr>
      <vt:lpstr>再來接受License</vt:lpstr>
      <vt:lpstr>安裝 WindowBuilder 方法二</vt:lpstr>
      <vt:lpstr>開啟Eclipse Marketplace</vt:lpstr>
      <vt:lpstr>找尋WindowBuilder</vt:lpstr>
      <vt:lpstr>確認要安裝的內容</vt:lpstr>
      <vt:lpstr>確認授權</vt:lpstr>
      <vt:lpstr>確認安裝完成</vt:lpstr>
      <vt:lpstr>試用一下WindowBuilder 寫視窗程式</vt:lpstr>
      <vt:lpstr>寫HelloWorld視窗測試WindowBuilder</vt:lpstr>
      <vt:lpstr>建立一個Application Window</vt:lpstr>
      <vt:lpstr>輸入Window名稱</vt:lpstr>
      <vt:lpstr>編輯畫面</vt:lpstr>
      <vt:lpstr>編輯畫面介紹</vt:lpstr>
      <vt:lpstr>先完成HelloWorld</vt:lpstr>
      <vt:lpstr>變更Label顯示內容</vt:lpstr>
      <vt:lpstr>執行程式了！</vt:lpstr>
      <vt:lpstr>看看FirstWindow類別程式碼(1/2)</vt:lpstr>
      <vt:lpstr>看看FirstWindow類別程式碼(2/2)</vt:lpstr>
      <vt:lpstr>用WindowBuilder寫視窗程式的步驟</vt:lpstr>
      <vt:lpstr>事件驅動(Event driven)是甚麼？</vt:lpstr>
      <vt:lpstr>事件驅動</vt:lpstr>
      <vt:lpstr>事件驅動的概念</vt:lpstr>
      <vt:lpstr>範例一 事件驅動初體驗</vt:lpstr>
      <vt:lpstr>畫面設定步驟</vt:lpstr>
      <vt:lpstr>程式碼部分</vt:lpstr>
      <vt:lpstr>範例二</vt:lpstr>
      <vt:lpstr>參考程式碼</vt:lpstr>
      <vt:lpstr>進階一下  加背景圖</vt:lpstr>
      <vt:lpstr>回顧一下</vt:lpstr>
      <vt:lpstr>先做一點小改變讓程式變好一點(1/2)</vt:lpstr>
      <vt:lpstr>先做一點小改變讓程式變好一點(2/2)</vt:lpstr>
      <vt:lpstr>改良後程式架構</vt:lpstr>
      <vt:lpstr>練習一  簡易帳號密碼輸入</vt:lpstr>
      <vt:lpstr>練習一參考程式碼</vt:lpstr>
      <vt:lpstr>練習二  視窗版擲骰子</vt:lpstr>
      <vt:lpstr>練習二參考程式碼</vt:lpstr>
      <vt:lpstr>MVC架構</vt:lpstr>
      <vt:lpstr>Why MVC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User</cp:lastModifiedBy>
  <cp:revision>187</cp:revision>
  <dcterms:created xsi:type="dcterms:W3CDTF">2020-12-09T08:06:07Z</dcterms:created>
  <dcterms:modified xsi:type="dcterms:W3CDTF">2022-07-24T15:52:37Z</dcterms:modified>
</cp:coreProperties>
</file>