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77" r:id="rId4"/>
    <p:sldId id="278" r:id="rId5"/>
    <p:sldId id="263" r:id="rId6"/>
    <p:sldId id="258" r:id="rId7"/>
    <p:sldId id="259" r:id="rId8"/>
    <p:sldId id="260" r:id="rId9"/>
    <p:sldId id="257" r:id="rId10"/>
    <p:sldId id="261" r:id="rId11"/>
    <p:sldId id="264" r:id="rId12"/>
    <p:sldId id="266" r:id="rId13"/>
    <p:sldId id="265" r:id="rId14"/>
    <p:sldId id="269" r:id="rId15"/>
    <p:sldId id="270" r:id="rId16"/>
    <p:sldId id="271" r:id="rId17"/>
    <p:sldId id="268" r:id="rId18"/>
    <p:sldId id="272" r:id="rId19"/>
    <p:sldId id="274" r:id="rId20"/>
    <p:sldId id="273" r:id="rId21"/>
    <p:sldId id="279" r:id="rId22"/>
    <p:sldId id="267"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showGuides="1">
      <p:cViewPr varScale="1">
        <p:scale>
          <a:sx n="81" d="100"/>
          <a:sy n="81" d="100"/>
        </p:scale>
        <p:origin x="67" y="13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6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063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85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28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878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4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1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9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5293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1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14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8019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5/29/2021</a:t>
            </a:fld>
            <a:endParaRPr lang="en-US" dirty="0"/>
          </a:p>
        </p:txBody>
      </p:sp>
    </p:spTree>
    <p:extLst>
      <p:ext uri="{BB962C8B-B14F-4D97-AF65-F5344CB8AC3E}">
        <p14:creationId xmlns:p14="http://schemas.microsoft.com/office/powerpoint/2010/main" val="410359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181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110年5月29日星期六</a:t>
            </a:fld>
            <a:endParaRPr lang="zh-TW" altLang="en-US" dirty="0"/>
          </a:p>
        </p:txBody>
      </p:sp>
      <p:pic>
        <p:nvPicPr>
          <p:cNvPr id="1026"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23" y="1065247"/>
            <a:ext cx="6007481" cy="1782219"/>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93192" y="5622198"/>
            <a:ext cx="4647426" cy="369332"/>
          </a:xfrm>
          <a:prstGeom prst="rect">
            <a:avLst/>
          </a:prstGeom>
          <a:noFill/>
        </p:spPr>
        <p:txBody>
          <a:bodyPr wrap="none" rtlCol="0">
            <a:spAutoFit/>
          </a:bodyPr>
          <a:lstStyle/>
          <a:p>
            <a:r>
              <a:rPr lang="zh-TW" altLang="en-US" dirty="0" smtClean="0"/>
              <a:t>投影片下載網址：</a:t>
            </a:r>
            <a:r>
              <a:rPr lang="en-US" altLang="zh-TW" dirty="0"/>
              <a:t>https://</a:t>
            </a:r>
            <a:r>
              <a:rPr lang="en-US" altLang="zh-TW" dirty="0" smtClean="0"/>
              <a:t>reurl.cc/Dg9Edm</a:t>
            </a:r>
            <a:endParaRPr lang="zh-TW" altLang="en-US" dirty="0"/>
          </a:p>
        </p:txBody>
      </p:sp>
      <p:pic>
        <p:nvPicPr>
          <p:cNvPr id="6" name="圖片 5"/>
          <p:cNvPicPr>
            <a:picLocks noChangeAspect="1"/>
          </p:cNvPicPr>
          <p:nvPr/>
        </p:nvPicPr>
        <p:blipFill>
          <a:blip r:embed="rId3"/>
          <a:stretch>
            <a:fillRect/>
          </a:stretch>
        </p:blipFill>
        <p:spPr>
          <a:xfrm>
            <a:off x="517017" y="4050833"/>
            <a:ext cx="1428750" cy="1428750"/>
          </a:xfrm>
          <a:prstGeom prst="rect">
            <a:avLst/>
          </a:prstGeom>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t>https://</a:t>
            </a:r>
            <a:r>
              <a:rPr lang="en-US" altLang="zh-TW" dirty="0" smtClean="0"/>
              <a:t>codecombat.com</a:t>
            </a:r>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t>https://leetcode.com</a:t>
            </a:r>
            <a:r>
              <a:rPr lang="en-US" altLang="zh-TW" dirty="0" smtClean="0"/>
              <a:t>/</a:t>
            </a:r>
          </a:p>
          <a:p>
            <a:pPr lvl="1"/>
            <a:r>
              <a:rPr lang="en-US" altLang="zh-TW" dirty="0" err="1" smtClean="0"/>
              <a:t>CodinGame</a:t>
            </a:r>
            <a:r>
              <a:rPr lang="zh-TW" altLang="en-US" dirty="0" smtClean="0"/>
              <a:t>：</a:t>
            </a:r>
            <a:r>
              <a:rPr lang="en-US" altLang="zh-TW" dirty="0"/>
              <a:t>https://</a:t>
            </a:r>
            <a:r>
              <a:rPr lang="en-US" altLang="zh-TW" dirty="0" smtClean="0"/>
              <a:t>www.codingame.com/start</a:t>
            </a:r>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希望你會愛上</a:t>
            </a:r>
            <a:r>
              <a:rPr lang="zh-TW" altLang="en-US" b="1" dirty="0" smtClean="0">
                <a:solidFill>
                  <a:srgbClr val="FF0000"/>
                </a:solidFill>
              </a:rPr>
              <a:t>派桑</a:t>
            </a:r>
            <a:endParaRPr lang="zh-TW" altLang="en-US" b="1" dirty="0">
              <a:solidFill>
                <a:srgbClr val="FF0000"/>
              </a:solidFill>
            </a:endParaRP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59105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
        <p:nvSpPr>
          <p:cNvPr id="3" name="矩形 2"/>
          <p:cNvSpPr/>
          <p:nvPr/>
        </p:nvSpPr>
        <p:spPr>
          <a:xfrm>
            <a:off x="3093683" y="1468735"/>
            <a:ext cx="7138493" cy="923330"/>
          </a:xfrm>
          <a:prstGeom prst="rect">
            <a:avLst/>
          </a:prstGeom>
          <a:noFill/>
        </p:spPr>
        <p:txBody>
          <a:bodyPr wrap="none" lIns="91440" tIns="45720" rIns="91440" bIns="45720">
            <a:spAutoFit/>
          </a:bodyPr>
          <a:lstStyle/>
          <a:p>
            <a:pPr algn="ct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重點是：他還有</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bug</a:t>
            </a: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啊</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a:t>
            </a:r>
            <a:endParaRPr lang="zh-TW" altLang="en-US" sz="5400" b="1" cap="none" spc="0" dirty="0">
              <a:ln w="13462">
                <a:solidFill>
                  <a:srgbClr val="FFC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b="1" dirty="0">
                <a:solidFill>
                  <a:srgbClr val="F92672"/>
                </a:solidFill>
                <a:latin typeface="SFMono-Regular"/>
              </a:rPr>
              <a:t>SELECT</a:t>
            </a:r>
            <a:r>
              <a:rPr lang="en-US" altLang="zh-TW" sz="1400" b="1" dirty="0">
                <a:solidFill>
                  <a:srgbClr val="ABB2BF"/>
                </a:solidFill>
                <a:latin typeface="SFMono-Regular"/>
              </a:rPr>
              <a:t> </a:t>
            </a:r>
            <a:r>
              <a:rPr lang="en-US" altLang="zh-TW" sz="1400" b="1" dirty="0">
                <a:solidFill>
                  <a:schemeClr val="tx1"/>
                </a:solidFill>
                <a:latin typeface="SFMono-Regular"/>
              </a:rPr>
              <a:t>age</a:t>
            </a:r>
            <a:r>
              <a:rPr lang="en-US" altLang="zh-TW" sz="1400" b="1" dirty="0">
                <a:solidFill>
                  <a:srgbClr val="ABB2BF"/>
                </a:solidFill>
                <a:latin typeface="SFMono-Regular"/>
              </a:rPr>
              <a:t> </a:t>
            </a:r>
            <a:r>
              <a:rPr lang="en-US" altLang="zh-TW" sz="1400" b="1" dirty="0">
                <a:solidFill>
                  <a:srgbClr val="F92672"/>
                </a:solidFill>
                <a:latin typeface="SFMono-Regular"/>
              </a:rPr>
              <a:t>FROM</a:t>
            </a:r>
            <a:r>
              <a:rPr lang="en-US" altLang="zh-TW" sz="1400" b="1" dirty="0">
                <a:solidFill>
                  <a:srgbClr val="ABB2BF"/>
                </a:solidFill>
                <a:latin typeface="SFMono-Regular"/>
              </a:rPr>
              <a:t> </a:t>
            </a:r>
            <a:r>
              <a:rPr lang="en-US" altLang="zh-TW" sz="1400" b="1" dirty="0">
                <a:solidFill>
                  <a:srgbClr val="F92672"/>
                </a:solidFill>
                <a:latin typeface="SFMono-Regular"/>
              </a:rPr>
              <a:t>users</a:t>
            </a:r>
            <a:r>
              <a:rPr lang="en-US" altLang="zh-TW" sz="1400" b="1" dirty="0">
                <a:solidFill>
                  <a:srgbClr val="ABB2BF"/>
                </a:solidFill>
                <a:latin typeface="SFMono-Regular"/>
              </a:rPr>
              <a:t> </a:t>
            </a:r>
            <a:r>
              <a:rPr lang="en-US" altLang="zh-TW" sz="1400" b="1" dirty="0">
                <a:solidFill>
                  <a:srgbClr val="F92672"/>
                </a:solidFill>
                <a:latin typeface="SFMono-Regular"/>
              </a:rPr>
              <a:t>WHERE</a:t>
            </a:r>
            <a:r>
              <a:rPr lang="en-US" altLang="zh-TW" sz="1400" b="1" dirty="0">
                <a:solidFill>
                  <a:srgbClr val="ABB2BF"/>
                </a:solidFill>
                <a:latin typeface="SFMono-Regular"/>
              </a:rPr>
              <a:t> </a:t>
            </a:r>
            <a:r>
              <a:rPr lang="en-US" altLang="zh-TW" sz="1400" b="1" dirty="0">
                <a:solidFill>
                  <a:schemeClr val="tx1"/>
                </a:solidFill>
                <a:latin typeface="SFMono-Regular"/>
              </a:rPr>
              <a:t>age &gt;</a:t>
            </a:r>
            <a:r>
              <a:rPr lang="en-US" altLang="zh-TW" sz="1400" b="1" dirty="0">
                <a:solidFill>
                  <a:srgbClr val="ABB2BF"/>
                </a:solidFill>
                <a:latin typeface="SFMono-Regular"/>
              </a:rPr>
              <a:t> </a:t>
            </a:r>
            <a:r>
              <a:rPr lang="en-US" altLang="zh-TW" sz="1400" b="1" dirty="0">
                <a:solidFill>
                  <a:srgbClr val="7030A0"/>
                </a:solidFill>
                <a:latin typeface="SFMono-Regular"/>
              </a:rPr>
              <a:t>20</a:t>
            </a:r>
            <a:r>
              <a:rPr lang="en-US" altLang="zh-TW" sz="1400" b="1" dirty="0">
                <a:solidFill>
                  <a:srgbClr val="ABB2BF"/>
                </a:solidFill>
                <a:latin typeface="SFMono-Regular"/>
              </a:rPr>
              <a:t> </a:t>
            </a:r>
            <a:r>
              <a:rPr lang="en-US" altLang="zh-TW" sz="1400" b="1" dirty="0">
                <a:solidFill>
                  <a:srgbClr val="F92672"/>
                </a:solidFill>
                <a:latin typeface="SFMono-Regular"/>
              </a:rPr>
              <a:t>AND</a:t>
            </a:r>
            <a:r>
              <a:rPr lang="en-US" altLang="zh-TW" sz="1400" b="1" dirty="0">
                <a:solidFill>
                  <a:srgbClr val="ABB2BF"/>
                </a:solidFill>
                <a:latin typeface="SFMono-Regular"/>
              </a:rPr>
              <a:t> </a:t>
            </a:r>
            <a:r>
              <a:rPr lang="en-US" altLang="zh-TW" sz="1400" b="1" dirty="0">
                <a:solidFill>
                  <a:schemeClr val="tx1"/>
                </a:solidFill>
                <a:latin typeface="SFMono-Regular"/>
              </a:rPr>
              <a:t>gender == 'Female';</a:t>
            </a:r>
            <a:endParaRPr lang="zh-TW" altLang="en-US" sz="1400" b="1" dirty="0">
              <a:solidFill>
                <a:schemeClr val="tx1"/>
              </a:solidFill>
            </a:endParaRPr>
          </a:p>
        </p:txBody>
      </p:sp>
      <p:sp>
        <p:nvSpPr>
          <p:cNvPr id="17" name="文字方塊 16">
            <a:hlinkClick r:id="rId2"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a:solidFill>
            <a:srgbClr val="FFFF00"/>
          </a:solidFill>
        </p:grpSpPr>
        <p:sp>
          <p:nvSpPr>
            <p:cNvPr id="52" name="矩形 51"/>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6">
              <a:lumMod val="40000"/>
              <a:lumOff val="6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753058"/>
            <a:ext cx="226562" cy="227758"/>
            <a:chOff x="3858768" y="5248268"/>
            <a:chExt cx="904048" cy="1148915"/>
          </a:xfrm>
          <a:solidFill>
            <a:srgbClr val="FFFF00"/>
          </a:solidFill>
        </p:grpSpPr>
        <p:sp>
          <p:nvSpPr>
            <p:cNvPr id="65" name="矩形 64"/>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6">
              <a:lumMod val="40000"/>
              <a:lumOff val="6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8310959" y="3941463"/>
            <a:ext cx="1576008" cy="928914"/>
            <a:chOff x="8310959" y="3941463"/>
            <a:chExt cx="1576008" cy="928914"/>
          </a:xfrm>
        </p:grpSpPr>
        <p:sp>
          <p:nvSpPr>
            <p:cNvPr id="48" name="圓角矩形 47"/>
            <p:cNvSpPr/>
            <p:nvPr/>
          </p:nvSpPr>
          <p:spPr>
            <a:xfrm>
              <a:off x="8310959" y="3941463"/>
              <a:ext cx="1576008" cy="928914"/>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8399221" y="4517256"/>
              <a:ext cx="502920" cy="70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9277058" y="4514899"/>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9277812" y="4445054"/>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9277820" y="458500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p:nvSpPr>
          <p:spPr>
            <a:xfrm>
              <a:off x="9277820" y="465358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流程圖: 磁碟 6"/>
          <p:cNvSpPr/>
          <p:nvPr/>
        </p:nvSpPr>
        <p:spPr>
          <a:xfrm>
            <a:off x="6430974" y="3256146"/>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流程圖: 磁碟 82"/>
          <p:cNvSpPr/>
          <p:nvPr/>
        </p:nvSpPr>
        <p:spPr>
          <a:xfrm>
            <a:off x="6431949" y="4912155"/>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可是，混得不好是這樣</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6419001" y="1976105"/>
            <a:ext cx="1971675" cy="2324100"/>
          </a:xfrm>
          <a:prstGeom prst="rect">
            <a:avLst/>
          </a:prstGeom>
        </p:spPr>
      </p:pic>
      <p:pic>
        <p:nvPicPr>
          <p:cNvPr id="10" name="圖片 9"/>
          <p:cNvPicPr>
            <a:picLocks noChangeAspect="1"/>
          </p:cNvPicPr>
          <p:nvPr/>
        </p:nvPicPr>
        <p:blipFill>
          <a:blip r:embed="rId3"/>
          <a:stretch>
            <a:fillRect/>
          </a:stretch>
        </p:blipFill>
        <p:spPr>
          <a:xfrm>
            <a:off x="877951" y="1976105"/>
            <a:ext cx="3533775" cy="2009775"/>
          </a:xfrm>
          <a:prstGeom prst="rect">
            <a:avLst/>
          </a:prstGeom>
        </p:spPr>
      </p:pic>
      <p:pic>
        <p:nvPicPr>
          <p:cNvPr id="1034" name="Picture 10" descr="108个程序员的笑话_雪梅零落-CSDN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0" y="4242725"/>
            <a:ext cx="46577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25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不過，混得好的</a:t>
            </a:r>
            <a:r>
              <a:rPr lang="en-US" altLang="zh-TW" dirty="0" smtClean="0"/>
              <a:t>……</a:t>
            </a:r>
            <a:endParaRPr lang="zh-TW" altLang="en-US" dirty="0"/>
          </a:p>
        </p:txBody>
      </p:sp>
      <p:sp>
        <p:nvSpPr>
          <p:cNvPr id="3" name="內容版面配置區 2"/>
          <p:cNvSpPr>
            <a:spLocks noGrp="1"/>
          </p:cNvSpPr>
          <p:nvPr>
            <p:ph idx="1"/>
          </p:nvPr>
        </p:nvSpPr>
        <p:spPr>
          <a:xfrm>
            <a:off x="677334" y="2160589"/>
            <a:ext cx="5183970" cy="3880773"/>
          </a:xfrm>
        </p:spPr>
        <p:txBody>
          <a:bodyPr/>
          <a:lstStyle/>
          <a:p>
            <a:r>
              <a:rPr lang="zh-TW" altLang="en-US" dirty="0"/>
              <a:t>美國聯邦巡迴區上訴法院判決，</a:t>
            </a:r>
            <a:r>
              <a:rPr lang="en-US" altLang="zh-TW" dirty="0"/>
              <a:t>Google </a:t>
            </a:r>
            <a:r>
              <a:rPr lang="zh-TW" altLang="en-US" dirty="0"/>
              <a:t>的 </a:t>
            </a:r>
            <a:r>
              <a:rPr lang="en-US" altLang="zh-TW" dirty="0"/>
              <a:t>Android </a:t>
            </a:r>
            <a:r>
              <a:rPr lang="zh-TW" altLang="en-US" dirty="0"/>
              <a:t>作業系統未經許可使用使用 </a:t>
            </a:r>
            <a:r>
              <a:rPr lang="en-US" altLang="zh-TW" dirty="0"/>
              <a:t>Java API</a:t>
            </a:r>
            <a:r>
              <a:rPr lang="zh-TW" altLang="en-US" dirty="0"/>
              <a:t>，侵害了甲骨文的版權</a:t>
            </a:r>
            <a:r>
              <a:rPr lang="zh-TW" altLang="en-US" dirty="0" smtClean="0"/>
              <a:t>。</a:t>
            </a:r>
            <a:endParaRPr lang="en-US" altLang="zh-TW" dirty="0" smtClean="0"/>
          </a:p>
          <a:p>
            <a:r>
              <a:rPr lang="zh-TW" altLang="en-US" dirty="0" smtClean="0"/>
              <a:t>求</a:t>
            </a:r>
            <a:r>
              <a:rPr lang="zh-TW" altLang="en-US" dirty="0"/>
              <a:t>償</a:t>
            </a:r>
            <a:r>
              <a:rPr lang="zh-TW" altLang="en-US" dirty="0" smtClean="0"/>
              <a:t>金額</a:t>
            </a:r>
            <a:r>
              <a:rPr lang="zh-TW" altLang="en-US" dirty="0"/>
              <a:t>高達 </a:t>
            </a:r>
            <a:r>
              <a:rPr lang="en-US" altLang="zh-TW" sz="4000" b="1" dirty="0">
                <a:solidFill>
                  <a:schemeClr val="accent5"/>
                </a:solidFill>
              </a:rPr>
              <a:t>93 </a:t>
            </a:r>
            <a:r>
              <a:rPr lang="zh-TW" altLang="en-US" sz="4000" b="1" dirty="0">
                <a:solidFill>
                  <a:schemeClr val="accent5"/>
                </a:solidFill>
              </a:rPr>
              <a:t>億美元 </a:t>
            </a:r>
            <a:r>
              <a:rPr lang="zh-TW" altLang="en-US" sz="4000" b="1" dirty="0" smtClean="0">
                <a:solidFill>
                  <a:schemeClr val="accent5"/>
                </a:solidFill>
              </a:rPr>
              <a:t>。</a:t>
            </a:r>
            <a:endParaRPr lang="en-US" altLang="zh-TW" sz="4000" b="1" dirty="0" smtClean="0">
              <a:solidFill>
                <a:schemeClr val="accent5"/>
              </a:solidFill>
            </a:endParaRPr>
          </a:p>
          <a:p>
            <a:r>
              <a:rPr lang="zh-TW" altLang="en-US" sz="3600" b="1" dirty="0">
                <a:solidFill>
                  <a:schemeClr val="accent5"/>
                </a:solidFill>
              </a:rPr>
              <a:t>只</a:t>
            </a:r>
            <a:r>
              <a:rPr lang="zh-TW" altLang="en-US" sz="3600" b="1" dirty="0" smtClean="0">
                <a:solidFill>
                  <a:schemeClr val="accent5"/>
                </a:solidFill>
              </a:rPr>
              <a:t>為了</a:t>
            </a:r>
            <a:r>
              <a:rPr lang="en-US" altLang="zh-TW" sz="3600" b="1" dirty="0" smtClean="0">
                <a:solidFill>
                  <a:schemeClr val="accent5"/>
                </a:solidFill>
              </a:rPr>
              <a:t>9</a:t>
            </a:r>
            <a:r>
              <a:rPr lang="zh-TW" altLang="en-US" sz="3600" b="1" dirty="0" smtClean="0">
                <a:solidFill>
                  <a:schemeClr val="accent5"/>
                </a:solidFill>
              </a:rPr>
              <a:t>行程式碼！</a:t>
            </a:r>
            <a:endParaRPr lang="zh-TW" altLang="en-US" sz="3600" b="1" dirty="0">
              <a:solidFill>
                <a:schemeClr val="accent5"/>
              </a:solidFill>
            </a:endParaRPr>
          </a:p>
        </p:txBody>
      </p:sp>
      <p:pic>
        <p:nvPicPr>
          <p:cNvPr id="5" name="圖片 4"/>
          <p:cNvPicPr>
            <a:picLocks noChangeAspect="1"/>
          </p:cNvPicPr>
          <p:nvPr/>
        </p:nvPicPr>
        <p:blipFill>
          <a:blip r:embed="rId2"/>
          <a:stretch>
            <a:fillRect/>
          </a:stretch>
        </p:blipFill>
        <p:spPr>
          <a:xfrm>
            <a:off x="6096000" y="2136215"/>
            <a:ext cx="3922581" cy="3905147"/>
          </a:xfrm>
          <a:prstGeom prst="rect">
            <a:avLst/>
          </a:prstGeom>
        </p:spPr>
      </p:pic>
    </p:spTree>
    <p:extLst>
      <p:ext uri="{BB962C8B-B14F-4D97-AF65-F5344CB8AC3E}">
        <p14:creationId xmlns:p14="http://schemas.microsoft.com/office/powerpoint/2010/main" val="44548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647</TotalTime>
  <Words>1454</Words>
  <Application>Microsoft Office PowerPoint</Application>
  <PresentationFormat>寬螢幕</PresentationFormat>
  <Paragraphs>241</Paragraphs>
  <Slides>24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SFMono-Regular</vt:lpstr>
      <vt:lpstr>微軟正黑體</vt:lpstr>
      <vt:lpstr>Arial</vt:lpstr>
      <vt:lpstr>Trebuchet MS</vt:lpstr>
      <vt:lpstr>Wingdings</vt:lpstr>
      <vt:lpstr>Wingdings 3</vt:lpstr>
      <vt:lpstr>多面向</vt:lpstr>
      <vt:lpstr>Python簡介</vt:lpstr>
      <vt:lpstr>為什麼要學程式？</vt:lpstr>
      <vt:lpstr>可是，混得不好是這樣</vt:lpstr>
      <vt:lpstr>不過，混得好的……</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希望你會愛上派桑</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oldinmo@gmail.com</cp:lastModifiedBy>
  <cp:revision>32</cp:revision>
  <dcterms:created xsi:type="dcterms:W3CDTF">2020-12-26T06:14:52Z</dcterms:created>
  <dcterms:modified xsi:type="dcterms:W3CDTF">2021-05-29T06:31:58Z</dcterms:modified>
</cp:coreProperties>
</file>