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83" r:id="rId5"/>
    <p:sldId id="258" r:id="rId6"/>
    <p:sldId id="259" r:id="rId7"/>
    <p:sldId id="278" r:id="rId8"/>
    <p:sldId id="262" r:id="rId9"/>
    <p:sldId id="263" r:id="rId10"/>
    <p:sldId id="264" r:id="rId11"/>
    <p:sldId id="260" r:id="rId12"/>
    <p:sldId id="261" r:id="rId13"/>
    <p:sldId id="266" r:id="rId14"/>
    <p:sldId id="267" r:id="rId15"/>
    <p:sldId id="268" r:id="rId16"/>
    <p:sldId id="279" r:id="rId17"/>
    <p:sldId id="269" r:id="rId18"/>
    <p:sldId id="270" r:id="rId19"/>
    <p:sldId id="271" r:id="rId20"/>
    <p:sldId id="277" r:id="rId21"/>
    <p:sldId id="272" r:id="rId22"/>
    <p:sldId id="273" r:id="rId23"/>
    <p:sldId id="274" r:id="rId24"/>
    <p:sldId id="275" r:id="rId25"/>
    <p:sldId id="276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110年9月30日星期四</a:t>
            </a:fld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9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7048"/>
            <a:ext cx="4740899" cy="50474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5336" y="4773168"/>
            <a:ext cx="3950208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34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The Max = 77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952" y="472440"/>
            <a:ext cx="5362575" cy="6134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64" y="3706481"/>
            <a:ext cx="4495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……else if …..else if…..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0538"/>
            <a:ext cx="4964514" cy="49408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72" y="3131820"/>
            <a:ext cx="4600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輸入三角型三邊長，判斷是否可以形成三角形。</a:t>
            </a:r>
            <a:endParaRPr lang="en-US" altLang="zh-TW" dirty="0" smtClean="0"/>
          </a:p>
          <a:p>
            <a:pPr lvl="1"/>
            <a:r>
              <a:rPr lang="zh-TW" altLang="en-US" dirty="0"/>
              <a:t>進階：是不是正三角形</a:t>
            </a:r>
            <a:r>
              <a:rPr lang="zh-TW" altLang="en-US" dirty="0" smtClean="0"/>
              <a:t>？是不是直角三角形？是不是鈍</a:t>
            </a:r>
            <a:r>
              <a:rPr lang="en-US" altLang="zh-TW" dirty="0" smtClean="0"/>
              <a:t>(</a:t>
            </a:r>
            <a:r>
              <a:rPr lang="zh-TW" altLang="en-US" dirty="0" smtClean="0"/>
              <a:t>銳</a:t>
            </a:r>
            <a:r>
              <a:rPr lang="en-US" altLang="zh-TW" dirty="0" smtClean="0"/>
              <a:t>)</a:t>
            </a:r>
            <a:r>
              <a:rPr lang="zh-TW" altLang="en-US" dirty="0" smtClean="0"/>
              <a:t>角三角形？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while(true){……..}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844" y="1270000"/>
            <a:ext cx="5308092" cy="53002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58534" y="3210300"/>
            <a:ext cx="2103120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558534" y="6022316"/>
            <a:ext cx="557784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72962" y="4543052"/>
            <a:ext cx="448056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6697980" y="3538728"/>
            <a:ext cx="278892" cy="2429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74687" y="4223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縮排</a:t>
            </a:r>
            <a:endParaRPr lang="zh-TW" altLang="en-US" dirty="0">
              <a:solidFill>
                <a:srgbClr val="92D05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4" y="3557772"/>
            <a:ext cx="4562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while(true</a:t>
            </a:r>
            <a:r>
              <a:rPr lang="en-US" altLang="zh-TW" dirty="0" smtClean="0"/>
              <a:t>){……..}</a:t>
            </a:r>
            <a:r>
              <a:rPr lang="zh-TW" altLang="en-US" dirty="0" smtClean="0"/>
              <a:t>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成立時就做</a:t>
            </a:r>
            <a:r>
              <a:rPr lang="en-US" altLang="zh-TW" dirty="0" smtClean="0"/>
              <a:t>{….}</a:t>
            </a:r>
            <a:r>
              <a:rPr lang="zh-TW" altLang="en-US" dirty="0" smtClean="0"/>
              <a:t>內的事。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是否成立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寫成 </a:t>
            </a:r>
            <a:r>
              <a:rPr lang="en-US" altLang="zh-TW" dirty="0" smtClean="0"/>
              <a:t>(True)</a:t>
            </a:r>
            <a:r>
              <a:rPr lang="zh-TW" altLang="en-US" dirty="0" smtClean="0"/>
              <a:t>時，表示條件永遠成立！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{…}</a:t>
            </a:r>
            <a:r>
              <a:rPr lang="zh-TW" altLang="en-US" dirty="0" smtClean="0"/>
              <a:t>內的事情會永遠無限制地重複！也就是程式不會停止！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6" y="2086737"/>
            <a:ext cx="2543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if…else…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換成口語：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</a:t>
            </a:r>
            <a:r>
              <a:rPr lang="en-US" altLang="zh-TW" b="1" u="sng" dirty="0" smtClean="0">
                <a:solidFill>
                  <a:srgbClr val="0070C0"/>
                </a:solidFill>
              </a:rPr>
              <a:t>)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 smtClean="0"/>
          </a:p>
          <a:p>
            <a:r>
              <a:rPr lang="zh-TW" altLang="en-US" dirty="0" smtClean="0"/>
              <a:t>再完整說：如果</a:t>
            </a:r>
            <a:r>
              <a:rPr lang="en-US" altLang="zh-TW" b="1" dirty="0" smtClean="0">
                <a:solidFill>
                  <a:srgbClr val="0070C0"/>
                </a:solidFill>
              </a:rPr>
              <a:t>(1)</a:t>
            </a:r>
            <a:r>
              <a:rPr lang="zh-TW" altLang="en-US" b="1" dirty="0" smtClean="0">
                <a:solidFill>
                  <a:srgbClr val="0070C0"/>
                </a:solidFill>
              </a:rPr>
              <a:t>的條件成立</a:t>
            </a:r>
            <a:r>
              <a:rPr lang="zh-TW" altLang="en-US" dirty="0" smtClean="0"/>
              <a:t>就</a:t>
            </a:r>
            <a:r>
              <a:rPr lang="zh-TW" altLang="en-US" b="1" dirty="0" smtClean="0">
                <a:solidFill>
                  <a:schemeClr val="accent5"/>
                </a:solidFill>
              </a:rPr>
              <a:t>做</a:t>
            </a:r>
            <a:r>
              <a:rPr lang="en-US" altLang="zh-TW" b="1" dirty="0" smtClean="0">
                <a:solidFill>
                  <a:schemeClr val="accent5"/>
                </a:solidFill>
              </a:rPr>
              <a:t>(2)</a:t>
            </a:r>
            <a:r>
              <a:rPr lang="zh-TW" altLang="en-US" dirty="0" smtClean="0"/>
              <a:t>，否則</a:t>
            </a:r>
            <a:r>
              <a:rPr lang="zh-TW" altLang="en-US" b="1" dirty="0" smtClean="0">
                <a:solidFill>
                  <a:schemeClr val="accent5"/>
                </a:solidFill>
              </a:rPr>
              <a:t>做</a:t>
            </a:r>
            <a:r>
              <a:rPr lang="en-US" altLang="zh-TW" b="1" dirty="0" smtClean="0">
                <a:solidFill>
                  <a:schemeClr val="accent5"/>
                </a:solidFill>
              </a:rPr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9" y="2796070"/>
            <a:ext cx="1853036" cy="1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</a:t>
            </a:r>
            <a:r>
              <a:rPr lang="zh-TW" altLang="en-US" dirty="0"/>
              <a:t>多條件分支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if...else if....else if......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smtClean="0"/>
              <a:t>switch….</a:t>
            </a:r>
            <a:r>
              <a:rPr lang="en-US" altLang="zh-TW" dirty="0"/>
              <a:t>case</a:t>
            </a:r>
            <a:r>
              <a:rPr lang="zh-TW" altLang="en-US" dirty="0"/>
              <a:t>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26" y="1692656"/>
            <a:ext cx="4838700" cy="3505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389974"/>
            <a:ext cx="5418665" cy="51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switch….case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>BMI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把前面寫過的計算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程式找出來</a:t>
            </a:r>
            <a:endParaRPr lang="en-US" altLang="zh-TW" dirty="0" smtClean="0"/>
          </a:p>
          <a:p>
            <a:r>
              <a:rPr lang="zh-TW" altLang="en-US" dirty="0"/>
              <a:t>增加功能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BMI &lt; 18, BMI &gt; 24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18 &lt; BMI &lt; 24</a:t>
            </a:r>
            <a:r>
              <a:rPr lang="zh-TW" altLang="en-US" dirty="0" smtClean="0"/>
              <a:t>區分</a:t>
            </a:r>
            <a:endParaRPr lang="en-US" altLang="zh-TW" dirty="0" smtClean="0"/>
          </a:p>
          <a:p>
            <a:r>
              <a:rPr lang="zh-TW" altLang="en-US" dirty="0"/>
              <a:t>分</a:t>
            </a:r>
            <a:r>
              <a:rPr lang="zh-TW" altLang="en-US" dirty="0" smtClean="0"/>
              <a:t>別是太瘦，太胖與正常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zh-TW" altLang="en-US" dirty="0" smtClean="0"/>
              <a:t>帳號密碼輸入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寫一個程式，可以輸入帳號密碼。</a:t>
            </a:r>
            <a:endParaRPr lang="en-US" altLang="zh-TW" dirty="0" smtClean="0"/>
          </a:p>
          <a:p>
            <a:r>
              <a:rPr lang="zh-TW" altLang="en-US" dirty="0"/>
              <a:t>程式中與</a:t>
            </a:r>
            <a:r>
              <a:rPr lang="zh-TW" altLang="en-US" dirty="0" smtClean="0"/>
              <a:t>固定一組帳號</a:t>
            </a:r>
            <a:r>
              <a:rPr lang="zh-TW" altLang="en-US" dirty="0"/>
              <a:t>密碼</a:t>
            </a:r>
            <a:r>
              <a:rPr lang="zh-TW" altLang="en-US" dirty="0" smtClean="0"/>
              <a:t>比對</a:t>
            </a:r>
            <a:endParaRPr lang="en-US" altLang="zh-TW" dirty="0" smtClean="0"/>
          </a:p>
          <a:p>
            <a:r>
              <a:rPr lang="zh-TW" altLang="en-US" dirty="0"/>
              <a:t>正確的顯示</a:t>
            </a:r>
            <a:r>
              <a:rPr lang="zh-TW" altLang="en-US" dirty="0" smtClean="0"/>
              <a:t>歡迎</a:t>
            </a:r>
            <a:endParaRPr lang="en-US" altLang="zh-TW" dirty="0" smtClean="0"/>
          </a:p>
          <a:p>
            <a:r>
              <a:rPr lang="zh-TW" altLang="en-US" dirty="0"/>
              <a:t>錯誤的顯示：帳號密碼錯誤</a:t>
            </a:r>
            <a:r>
              <a:rPr lang="zh-TW" altLang="en-US" dirty="0" smtClean="0"/>
              <a:t>，請重新輸入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82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{…}</a:t>
            </a:r>
            <a:r>
              <a:rPr lang="zh-TW" altLang="en-US" dirty="0" smtClean="0"/>
              <a:t>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大括號必定成對出現！代表一個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en-US" altLang="zh-TW" dirty="0"/>
              <a:t>if (</a:t>
            </a:r>
            <a:r>
              <a:rPr lang="zh-TW" altLang="en-US" dirty="0"/>
              <a:t>條件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C00000"/>
                </a:solidFill>
              </a:rPr>
              <a:t>{ ..... }</a:t>
            </a:r>
            <a:br>
              <a:rPr lang="en-US" altLang="zh-TW" b="1" dirty="0">
                <a:solidFill>
                  <a:srgbClr val="C00000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意思是大括號中可以是</a:t>
            </a:r>
            <a:r>
              <a:rPr lang="zh-TW" altLang="en-US" b="1" dirty="0">
                <a:solidFill>
                  <a:srgbClr val="C00000"/>
                </a:solidFill>
              </a:rPr>
              <a:t>多個指令的組合！</a:t>
            </a:r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如果大括號中只有一行程式碼，大括號可以省略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實務上建議不要省略！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條件的簡單解說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中的條件，常常就是在做比較，例如數字的＞</a:t>
            </a:r>
            <a:r>
              <a:rPr lang="en-US" altLang="zh-TW" dirty="0" smtClean="0"/>
              <a:t>,</a:t>
            </a:r>
            <a:r>
              <a:rPr lang="zh-TW" altLang="en-US" dirty="0" smtClean="0"/>
              <a:t>＜</a:t>
            </a:r>
            <a:r>
              <a:rPr lang="en-US" altLang="zh-TW" dirty="0" smtClean="0"/>
              <a:t>,</a:t>
            </a:r>
            <a:r>
              <a:rPr lang="zh-TW" altLang="en-US" dirty="0" smtClean="0"/>
              <a:t>＝</a:t>
            </a:r>
            <a:r>
              <a:rPr lang="zh-TW" altLang="en-US" dirty="0"/>
              <a:t>的</a:t>
            </a:r>
            <a:r>
              <a:rPr lang="zh-TW" altLang="en-US" dirty="0" smtClean="0"/>
              <a:t>關係。</a:t>
            </a:r>
            <a:endParaRPr lang="en-US" altLang="zh-TW" dirty="0" smtClean="0"/>
          </a:p>
          <a:p>
            <a:r>
              <a:rPr lang="zh-TW" altLang="en-US" dirty="0"/>
              <a:t>常用的比較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大於： </a:t>
            </a:r>
            <a:r>
              <a:rPr lang="en-US" altLang="zh-TW" dirty="0" smtClean="0"/>
              <a:t>&gt;</a:t>
            </a:r>
          </a:p>
          <a:p>
            <a:pPr lvl="1"/>
            <a:r>
              <a:rPr lang="zh-TW" altLang="en-US" dirty="0" smtClean="0"/>
              <a:t>小於：</a:t>
            </a:r>
            <a:r>
              <a:rPr lang="en-US" altLang="zh-TW" dirty="0" smtClean="0"/>
              <a:t>&lt;</a:t>
            </a:r>
          </a:p>
          <a:p>
            <a:pPr lvl="1"/>
            <a:r>
              <a:rPr lang="zh-TW" altLang="en-US" b="1" dirty="0">
                <a:solidFill>
                  <a:schemeClr val="accent5"/>
                </a:solidFill>
              </a:rPr>
              <a:t>等於</a:t>
            </a:r>
            <a:r>
              <a:rPr lang="zh-TW" altLang="en-US" b="1" dirty="0" smtClean="0">
                <a:solidFill>
                  <a:schemeClr val="accent5"/>
                </a:solidFill>
              </a:rPr>
              <a:t>：</a:t>
            </a:r>
            <a:r>
              <a:rPr lang="en-US" altLang="zh-TW" b="1" dirty="0" smtClean="0">
                <a:solidFill>
                  <a:schemeClr val="accent5"/>
                </a:solidFill>
              </a:rPr>
              <a:t>==</a:t>
            </a:r>
          </a:p>
          <a:p>
            <a:pPr lvl="1"/>
            <a:r>
              <a:rPr lang="zh-TW" altLang="en-US" dirty="0"/>
              <a:t>大於等於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&gt;=</a:t>
            </a:r>
          </a:p>
          <a:p>
            <a:pPr lvl="1"/>
            <a:r>
              <a:rPr lang="zh-TW" altLang="en-US" dirty="0"/>
              <a:t>小於</a:t>
            </a:r>
            <a:r>
              <a:rPr lang="zh-TW" altLang="en-US" dirty="0" smtClean="0"/>
              <a:t>等於： </a:t>
            </a:r>
            <a:r>
              <a:rPr lang="en-US" altLang="zh-TW" dirty="0" smtClean="0"/>
              <a:t>&lt;=</a:t>
            </a:r>
          </a:p>
          <a:p>
            <a:pPr lvl="1"/>
            <a:r>
              <a:rPr lang="zh-TW" altLang="en-US" dirty="0" smtClean="0"/>
              <a:t>相反：</a:t>
            </a:r>
            <a:r>
              <a:rPr lang="en-US" altLang="zh-TW" dirty="0" smtClean="0"/>
              <a:t>!</a:t>
            </a:r>
            <a:r>
              <a:rPr lang="zh-TW" altLang="en-US" dirty="0" smtClean="0"/>
              <a:t>  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</a:t>
            </a:r>
            <a:r>
              <a:rPr lang="zh-TW" altLang="en-US" dirty="0"/>
              <a:t>不等於  </a:t>
            </a:r>
            <a:r>
              <a:rPr lang="en-US" altLang="zh-TW" dirty="0" smtClean="0"/>
              <a:t>!=  )</a:t>
            </a:r>
          </a:p>
          <a:p>
            <a:pPr lvl="1"/>
            <a:r>
              <a:rPr lang="zh-TW" altLang="en-US" dirty="0"/>
              <a:t>且：</a:t>
            </a:r>
            <a:r>
              <a:rPr lang="en-US" altLang="zh-TW" dirty="0"/>
              <a:t>&amp;&amp;</a:t>
            </a:r>
            <a:r>
              <a:rPr lang="zh-TW" altLang="en-US" dirty="0"/>
              <a:t>或</a:t>
            </a:r>
            <a:r>
              <a:rPr lang="en-US" altLang="zh-TW" dirty="0" smtClean="0"/>
              <a:t>&amp;  (</a:t>
            </a:r>
            <a:r>
              <a:rPr lang="zh-TW" altLang="en-US" dirty="0" smtClean="0"/>
              <a:t>多個條件要同時成立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或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||</a:t>
            </a:r>
            <a:r>
              <a:rPr lang="zh-TW" altLang="en-US" dirty="0" smtClean="0">
                <a:sym typeface="Wingdings" panose="05000000000000000000" pitchFamily="2" charset="2"/>
              </a:rPr>
              <a:t>或</a:t>
            </a:r>
            <a:r>
              <a:rPr lang="en-US" altLang="zh-TW" dirty="0" smtClean="0">
                <a:sym typeface="Wingdings" panose="05000000000000000000" pitchFamily="2" charset="2"/>
              </a:rPr>
              <a:t>|</a:t>
            </a:r>
            <a:r>
              <a:rPr lang="zh-TW" altLang="en-US" dirty="0" smtClean="0">
                <a:sym typeface="Wingdings" panose="05000000000000000000" pitchFamily="2" charset="2"/>
              </a:rPr>
              <a:t>  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至少一個條件要成立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3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10611" y="290420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6602" y="4913582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顯示及格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3" idx="0"/>
          </p:cNvCxnSpPr>
          <p:nvPr/>
        </p:nvCxnSpPr>
        <p:spPr>
          <a:xfrm>
            <a:off x="7982111" y="3296384"/>
            <a:ext cx="5173" cy="278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7967101" y="6087299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122804" y="4913581"/>
            <a:ext cx="162139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顯示不及格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13" idx="2"/>
            <a:endCxn id="6" idx="0"/>
          </p:cNvCxnSpPr>
          <p:nvPr/>
        </p:nvCxnSpPr>
        <p:spPr>
          <a:xfrm flipH="1">
            <a:off x="7982110" y="4438922"/>
            <a:ext cx="5174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  <a:endCxn id="12" idx="0"/>
          </p:cNvCxnSpPr>
          <p:nvPr/>
        </p:nvCxnSpPr>
        <p:spPr>
          <a:xfrm>
            <a:off x="7982110" y="5672340"/>
            <a:ext cx="1" cy="5949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7410611" y="626731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3" name="菱形 12"/>
          <p:cNvSpPr/>
          <p:nvPr/>
        </p:nvSpPr>
        <p:spPr>
          <a:xfrm>
            <a:off x="6446520" y="3574956"/>
            <a:ext cx="3081528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If </a:t>
            </a:r>
            <a:r>
              <a:rPr lang="en-US" altLang="zh-TW" sz="1600" dirty="0" smtClean="0">
                <a:solidFill>
                  <a:schemeClr val="tx1"/>
                </a:solidFill>
              </a:rPr>
              <a:t>(score </a:t>
            </a:r>
            <a:r>
              <a:rPr lang="en-US" altLang="zh-TW" sz="1600" dirty="0" smtClean="0">
                <a:solidFill>
                  <a:schemeClr val="tx1"/>
                </a:solidFill>
              </a:rPr>
              <a:t>&gt;= </a:t>
            </a:r>
            <a:r>
              <a:rPr lang="en-US" altLang="zh-TW" sz="1600" dirty="0" smtClean="0">
                <a:solidFill>
                  <a:schemeClr val="tx1"/>
                </a:solidFill>
              </a:rPr>
              <a:t>60)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肘形接點 13"/>
          <p:cNvCxnSpPr>
            <a:stCxn id="13" idx="3"/>
            <a:endCxn id="9" idx="0"/>
          </p:cNvCxnSpPr>
          <p:nvPr/>
        </p:nvCxnSpPr>
        <p:spPr>
          <a:xfrm>
            <a:off x="9528048" y="4006939"/>
            <a:ext cx="405454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9" idx="2"/>
          </p:cNvCxnSpPr>
          <p:nvPr/>
        </p:nvCxnSpPr>
        <p:spPr>
          <a:xfrm>
            <a:off x="9933502" y="5647498"/>
            <a:ext cx="7409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980649" y="448454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122804" y="412929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9" y="1716224"/>
            <a:ext cx="5613738" cy="47695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40" y="3001708"/>
            <a:ext cx="4676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%</a:t>
            </a:r>
            <a:r>
              <a:rPr lang="zh-TW" altLang="en-US" dirty="0" smtClean="0"/>
              <a:t>  這個</a:t>
            </a:r>
            <a:r>
              <a:rPr lang="zh-TW" altLang="en-US" dirty="0" smtClean="0"/>
              <a:t>運算很有用，如遊戲、找零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請輸入整數：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134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的倍數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134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不是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的倍數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1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&lt;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75" y="2819019"/>
            <a:ext cx="4686300" cy="1695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2184"/>
            <a:ext cx="4869155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2355</TotalTime>
  <Words>1345</Words>
  <Application>Microsoft Office PowerPoint</Application>
  <PresentationFormat>寬螢幕</PresentationFormat>
  <Paragraphs>182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Arial</vt:lpstr>
      <vt:lpstr>Trebuchet MS</vt:lpstr>
      <vt:lpstr>Wingdings</vt:lpstr>
      <vt:lpstr>Wingdings 3</vt:lpstr>
      <vt:lpstr>多面向</vt:lpstr>
      <vt:lpstr>流程控制(分支)</vt:lpstr>
      <vt:lpstr>流程控制– if…else…</vt:lpstr>
      <vt:lpstr>{…}的意義與使用</vt:lpstr>
      <vt:lpstr>條件的簡單解說</vt:lpstr>
      <vt:lpstr>範例程式一</vt:lpstr>
      <vt:lpstr>範例程式一參考程式碼</vt:lpstr>
      <vt:lpstr>範例程式二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If ……else if …..else if…..</vt:lpstr>
      <vt:lpstr>範例程式三 季節判斷</vt:lpstr>
      <vt:lpstr>範例程式參考程式碼</vt:lpstr>
      <vt:lpstr>小練習 自己來喔</vt:lpstr>
      <vt:lpstr>覺得每次測試都要重新執行煩嗎？ 來學個永久迴圈吧！</vt:lpstr>
      <vt:lpstr>while(true){……..}</vt:lpstr>
      <vt:lpstr>while(true){……..}簡單解說</vt:lpstr>
      <vt:lpstr>練習三 輸入成績分ABCDE等級</vt:lpstr>
      <vt:lpstr>Switch……Case語法</vt:lpstr>
      <vt:lpstr>switch 多條件分支</vt:lpstr>
      <vt:lpstr>範例程式四 賣電影票</vt:lpstr>
      <vt:lpstr>範例程式參考程式碼</vt:lpstr>
      <vt:lpstr>練習四 電影票價計算</vt:lpstr>
      <vt:lpstr>小練習 1 BMI進階</vt:lpstr>
      <vt:lpstr>小練習 2 帳號密碼輸入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36</cp:revision>
  <dcterms:created xsi:type="dcterms:W3CDTF">2020-11-15T08:32:50Z</dcterms:created>
  <dcterms:modified xsi:type="dcterms:W3CDTF">2021-09-30T06:33:37Z</dcterms:modified>
</cp:coreProperties>
</file>