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313" r:id="rId6"/>
    <p:sldId id="314" r:id="rId7"/>
    <p:sldId id="285" r:id="rId8"/>
    <p:sldId id="286" r:id="rId9"/>
    <p:sldId id="287" r:id="rId10"/>
    <p:sldId id="315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316" r:id="rId22"/>
    <p:sldId id="298" r:id="rId23"/>
    <p:sldId id="317" r:id="rId24"/>
    <p:sldId id="299" r:id="rId25"/>
    <p:sldId id="300" r:id="rId26"/>
    <p:sldId id="301" r:id="rId27"/>
    <p:sldId id="302" r:id="rId28"/>
    <p:sldId id="303" r:id="rId29"/>
    <p:sldId id="320" r:id="rId30"/>
    <p:sldId id="304" r:id="rId31"/>
    <p:sldId id="318" r:id="rId32"/>
    <p:sldId id="305" r:id="rId33"/>
    <p:sldId id="306" r:id="rId34"/>
    <p:sldId id="307" r:id="rId35"/>
    <p:sldId id="308" r:id="rId36"/>
    <p:sldId id="311" r:id="rId37"/>
    <p:sldId id="327" r:id="rId38"/>
    <p:sldId id="328" r:id="rId39"/>
    <p:sldId id="319" r:id="rId40"/>
    <p:sldId id="312" r:id="rId41"/>
    <p:sldId id="321" r:id="rId42"/>
    <p:sldId id="322" r:id="rId43"/>
    <p:sldId id="323" r:id="rId44"/>
    <p:sldId id="324" r:id="rId45"/>
    <p:sldId id="325" r:id="rId46"/>
    <p:sldId id="32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110年3月3日星期三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兩個版本效果一樣喔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90"/>
            <a:ext cx="4927938" cy="3431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47" y="2160588"/>
            <a:ext cx="4903089" cy="344076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871854">
            <a:off x="2987034" y="5287564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2233874">
            <a:off x="9843571" y="4846146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zh-TW" altLang="en-US" b="1" i="1" dirty="0">
                <a:solidFill>
                  <a:srgbClr val="FF0000"/>
                </a:solidFill>
              </a:rPr>
              <a:t>電腦是怎麼算的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？快記下老師的話！</a:t>
            </a:r>
            <a:endParaRPr lang="zh-TW" altLang="en-US" b="1" i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5649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中的各自可迭代的條件不會</a:t>
            </a:r>
            <a:r>
              <a:rPr lang="zh-TW" altLang="en-US" dirty="0"/>
              <a:t>一樣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</a:t>
            </a:r>
            <a:r>
              <a:rPr lang="zh-TW" altLang="en-US" dirty="0"/>
              <a:t>獨立</a:t>
            </a:r>
            <a:r>
              <a:rPr lang="zh-TW" altLang="en-US" dirty="0" smtClean="0"/>
              <a:t>思考，該</a:t>
            </a:r>
            <a:r>
              <a:rPr lang="zh-TW" altLang="en-US" dirty="0"/>
              <a:t>怎麼寫。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95" y="2220857"/>
            <a:ext cx="3508408" cy="1685925"/>
          </a:xfrm>
          <a:prstGeom prst="rect">
            <a:avLst/>
          </a:prstGeom>
        </p:spPr>
      </p:pic>
      <p:grpSp>
        <p:nvGrpSpPr>
          <p:cNvPr id="71" name="群組 70"/>
          <p:cNvGrpSpPr/>
          <p:nvPr/>
        </p:nvGrpSpPr>
        <p:grpSpPr>
          <a:xfrm>
            <a:off x="5420482" y="746760"/>
            <a:ext cx="6232378" cy="5719290"/>
            <a:chOff x="5815320" y="635056"/>
            <a:chExt cx="6232378" cy="5719290"/>
          </a:xfrm>
        </p:grpSpPr>
        <p:sp>
          <p:nvSpPr>
            <p:cNvPr id="70" name="弧形 69"/>
            <p:cNvSpPr/>
            <p:nvPr/>
          </p:nvSpPr>
          <p:spPr>
            <a:xfrm>
              <a:off x="7356342" y="1734356"/>
              <a:ext cx="3128944" cy="3140815"/>
            </a:xfrm>
            <a:prstGeom prst="arc">
              <a:avLst>
                <a:gd name="adj1" fmla="val 2199369"/>
                <a:gd name="adj2" fmla="val 839816"/>
              </a:avLst>
            </a:prstGeom>
            <a:ln w="219075">
              <a:solidFill>
                <a:srgbClr val="FFCCFF"/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>
              <a:off x="8846296" y="2952116"/>
              <a:ext cx="1296338" cy="791040"/>
            </a:xfrm>
            <a:prstGeom prst="arc">
              <a:avLst>
                <a:gd name="adj1" fmla="val 1605766"/>
                <a:gd name="adj2" fmla="val 311641"/>
              </a:avLst>
            </a:prstGeom>
            <a:ln w="219075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865901" y="635056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002986" y="3517369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7" idx="2"/>
              <a:endCxn id="38" idx="0"/>
            </p:cNvCxnSpPr>
            <p:nvPr/>
          </p:nvCxnSpPr>
          <p:spPr>
            <a:xfrm>
              <a:off x="7437401" y="1027232"/>
              <a:ext cx="0" cy="334655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38" idx="2"/>
              <a:endCxn id="12" idx="0"/>
            </p:cNvCxnSpPr>
            <p:nvPr/>
          </p:nvCxnSpPr>
          <p:spPr>
            <a:xfrm>
              <a:off x="7437401" y="5535583"/>
              <a:ext cx="0" cy="426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8" idx="3"/>
            </p:cNvCxnSpPr>
            <p:nvPr/>
          </p:nvCxnSpPr>
          <p:spPr>
            <a:xfrm>
              <a:off x="9274002" y="3896748"/>
              <a:ext cx="1139785" cy="19855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圓角矩形 11"/>
            <p:cNvSpPr/>
            <p:nvPr/>
          </p:nvSpPr>
          <p:spPr>
            <a:xfrm>
              <a:off x="6865901" y="5962170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  <p:cxnSp>
          <p:nvCxnSpPr>
            <p:cNvPr id="14" name="肘形接點 13"/>
            <p:cNvCxnSpPr>
              <a:stCxn id="49" idx="1"/>
              <a:endCxn id="8" idx="0"/>
            </p:cNvCxnSpPr>
            <p:nvPr/>
          </p:nvCxnSpPr>
          <p:spPr>
            <a:xfrm rot="10800000" flipV="1">
              <a:off x="8638494" y="2533185"/>
              <a:ext cx="165042" cy="98418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8924531" y="4589356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443844" y="548798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90109" y="4595464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38" idx="3"/>
              <a:endCxn id="20" idx="1"/>
            </p:cNvCxnSpPr>
            <p:nvPr/>
          </p:nvCxnSpPr>
          <p:spPr>
            <a:xfrm>
              <a:off x="9059482" y="4954685"/>
              <a:ext cx="730627" cy="2015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0"/>
              <a:endCxn id="49" idx="2"/>
            </p:cNvCxnSpPr>
            <p:nvPr/>
          </p:nvCxnSpPr>
          <p:spPr>
            <a:xfrm flipV="1">
              <a:off x="10425617" y="3114083"/>
              <a:ext cx="0" cy="14813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66" idx="1"/>
            </p:cNvCxnSpPr>
            <p:nvPr/>
          </p:nvCxnSpPr>
          <p:spPr>
            <a:xfrm flipH="1" flipV="1">
              <a:off x="7437401" y="1541777"/>
              <a:ext cx="648106" cy="2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/>
            <p:cNvCxnSpPr>
              <a:stCxn id="49" idx="0"/>
              <a:endCxn id="66" idx="3"/>
            </p:cNvCxnSpPr>
            <p:nvPr/>
          </p:nvCxnSpPr>
          <p:spPr>
            <a:xfrm rot="16200000" flipV="1">
              <a:off x="9687192" y="1213862"/>
              <a:ext cx="407757" cy="1069094"/>
            </a:xfrm>
            <a:prstGeom prst="bent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菱形 37"/>
            <p:cNvSpPr/>
            <p:nvPr/>
          </p:nvSpPr>
          <p:spPr>
            <a:xfrm>
              <a:off x="5815320" y="43737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迭代物件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8803536" y="19522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迭代物件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B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051350" y="2729918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9822756" y="113483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8085507" y="1165151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0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10146" y="2017787"/>
            <a:ext cx="490230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控制要顯示的行數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k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顯示第</a:t>
            </a:r>
            <a:r>
              <a:rPr lang="en-US" altLang="zh-TW" dirty="0">
                <a:solidFill>
                  <a:srgbClr val="92D050"/>
                </a:solidFill>
              </a:rPr>
              <a:t>i+1</a:t>
            </a:r>
            <a:r>
              <a:rPr lang="zh-TW" altLang="en-US" dirty="0">
                <a:solidFill>
                  <a:srgbClr val="92D050"/>
                </a:solidFill>
              </a:rPr>
              <a:t>行星</a:t>
            </a:r>
            <a:r>
              <a:rPr lang="zh-TW" altLang="en-US" dirty="0" smtClean="0">
                <a:solidFill>
                  <a:srgbClr val="92D050"/>
                </a:solidFill>
              </a:rPr>
              <a:t>號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真的顯示星號</a:t>
            </a:r>
            <a:r>
              <a:rPr lang="en-US" altLang="zh-TW" dirty="0" smtClean="0">
                <a:solidFill>
                  <a:srgbClr val="92D050"/>
                </a:solidFill>
              </a:rPr>
              <a:t>print(“*”)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7487"/>
            <a:ext cx="5048250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60" y="1013650"/>
            <a:ext cx="1904048" cy="54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弧形 13"/>
          <p:cNvSpPr/>
          <p:nvPr/>
        </p:nvSpPr>
        <p:spPr>
          <a:xfrm>
            <a:off x="9116231" y="2384123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會重複的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25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86" y="2795587"/>
            <a:ext cx="4667426" cy="230851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弧形 18"/>
          <p:cNvSpPr/>
          <p:nvPr/>
        </p:nvSpPr>
        <p:spPr>
          <a:xfrm>
            <a:off x="8313613" y="3410712"/>
            <a:ext cx="2878643" cy="1871472"/>
          </a:xfrm>
          <a:prstGeom prst="arc">
            <a:avLst>
              <a:gd name="adj1" fmla="val 15841279"/>
              <a:gd name="adj2" fmla="val 52476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7" idx="3"/>
          </p:cNvCxnSpPr>
          <p:nvPr/>
        </p:nvCxnSpPr>
        <p:spPr>
          <a:xfrm flipH="1">
            <a:off x="4746385" y="5282184"/>
            <a:ext cx="5028551" cy="43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10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06" y="2837687"/>
            <a:ext cx="4514850" cy="213360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746385" y="3410712"/>
            <a:ext cx="6445871" cy="1914834"/>
            <a:chOff x="4746385" y="3410712"/>
            <a:chExt cx="6445871" cy="1914834"/>
          </a:xfrm>
        </p:grpSpPr>
        <p:cxnSp>
          <p:nvCxnSpPr>
            <p:cNvPr id="21" name="直線接點 20"/>
            <p:cNvCxnSpPr>
              <a:endCxn id="7" idx="3"/>
            </p:cNvCxnSpPr>
            <p:nvPr/>
          </p:nvCxnSpPr>
          <p:spPr>
            <a:xfrm flipH="1">
              <a:off x="4746385" y="5282184"/>
              <a:ext cx="5028551" cy="433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/>
          </p:nvSpPr>
          <p:spPr>
            <a:xfrm>
              <a:off x="8313613" y="3410712"/>
              <a:ext cx="2878643" cy="1871472"/>
            </a:xfrm>
            <a:prstGeom prst="arc">
              <a:avLst>
                <a:gd name="adj1" fmla="val 15841279"/>
                <a:gd name="adj2" fmla="val 5247623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204796" y="554431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減法常常是用來做反向，顛倒的用途。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91" y="2749677"/>
            <a:ext cx="4572000" cy="22479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658762" y="2154936"/>
            <a:ext cx="5244190" cy="3127248"/>
            <a:chOff x="3848974" y="2154936"/>
            <a:chExt cx="4556975" cy="3127248"/>
          </a:xfrm>
        </p:grpSpPr>
        <p:sp>
          <p:nvSpPr>
            <p:cNvPr id="18" name="弧形 17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20679873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>
              <a:stCxn id="18" idx="0"/>
            </p:cNvCxnSpPr>
            <p:nvPr/>
          </p:nvCxnSpPr>
          <p:spPr>
            <a:xfrm flipH="1">
              <a:off x="3848974" y="2608121"/>
              <a:ext cx="1876931" cy="25310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5860322" y="4030637"/>
            <a:ext cx="5539643" cy="1277073"/>
            <a:chOff x="5302928" y="3984956"/>
            <a:chExt cx="5539643" cy="1277073"/>
          </a:xfrm>
        </p:grpSpPr>
        <p:cxnSp>
          <p:nvCxnSpPr>
            <p:cNvPr id="21" name="直線接點 20"/>
            <p:cNvCxnSpPr>
              <a:stCxn id="22" idx="2"/>
              <a:endCxn id="7" idx="3"/>
            </p:cNvCxnSpPr>
            <p:nvPr/>
          </p:nvCxnSpPr>
          <p:spPr>
            <a:xfrm flipH="1" flipV="1">
              <a:off x="5302928" y="5243083"/>
              <a:ext cx="4422051" cy="18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/>
            <p:cNvSpPr/>
            <p:nvPr/>
          </p:nvSpPr>
          <p:spPr>
            <a:xfrm>
              <a:off x="8642210" y="3984956"/>
              <a:ext cx="2200361" cy="1277073"/>
            </a:xfrm>
            <a:prstGeom prst="arc">
              <a:avLst>
                <a:gd name="adj1" fmla="val 15841279"/>
                <a:gd name="adj2" fmla="val 5493726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u="sng" dirty="0">
                <a:solidFill>
                  <a:srgbClr val="7030A0"/>
                </a:solidFill>
              </a:rPr>
              <a:t>小</a:t>
            </a:r>
            <a:r>
              <a:rPr lang="zh-TW" altLang="en-US" u="sng" dirty="0" smtClean="0">
                <a:solidFill>
                  <a:srgbClr val="7030A0"/>
                </a:solidFill>
              </a:rPr>
              <a:t>技巧：設立</a:t>
            </a:r>
            <a:r>
              <a:rPr lang="en-US" altLang="zh-TW" u="sng" dirty="0" smtClean="0">
                <a:solidFill>
                  <a:srgbClr val="7030A0"/>
                </a:solidFill>
              </a:rPr>
              <a:t>flag</a:t>
            </a:r>
            <a:endParaRPr lang="zh-TW" altLang="en-US" u="sng" dirty="0">
              <a:solidFill>
                <a:srgbClr val="7030A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808"/>
            <a:ext cx="5056069" cy="4702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89" y="1758808"/>
            <a:ext cx="4491133" cy="1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6119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91618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迴圈其實還沒完！！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有些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迴圈的用法需要搭配以後教的資料結構搭配使用。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b="1" dirty="0" smtClean="0">
                <a:solidFill>
                  <a:srgbClr val="FF0000"/>
                </a:solidFill>
              </a:rPr>
              <a:t>固定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可預測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br>
              <a:rPr lang="en-US" altLang="zh-TW" dirty="0" smtClean="0"/>
            </a:br>
            <a:r>
              <a:rPr lang="zh-TW" altLang="en-US" dirty="0"/>
              <a:t>用來做不固定次數的迴圈語法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中沒有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b="1" dirty="0">
                <a:solidFill>
                  <a:srgbClr val="FF0000"/>
                </a:solidFill>
              </a:rPr>
              <a:t>迴圈！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兩者差異在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將是否再次執行的</a:t>
            </a:r>
            <a:r>
              <a:rPr lang="zh-TW" altLang="en-US" b="1" dirty="0" smtClean="0"/>
              <a:t>判斷放在後面</a:t>
            </a:r>
            <a:r>
              <a:rPr lang="zh-TW" altLang="en-US" dirty="0" smtClean="0"/>
              <a:t>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至少會執行一次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則是把要不要執行的判斷放在前面，符合才執行，所以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可能一次都沒執行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弧形 16"/>
          <p:cNvSpPr/>
          <p:nvPr/>
        </p:nvSpPr>
        <p:spPr>
          <a:xfrm>
            <a:off x="8911583" y="2483812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zh-TW" altLang="en-US" dirty="0"/>
              <a:t>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64" y="2111058"/>
            <a:ext cx="2543175" cy="1000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49" y="4226590"/>
            <a:ext cx="5162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弧形 24"/>
          <p:cNvSpPr/>
          <p:nvPr/>
        </p:nvSpPr>
        <p:spPr>
          <a:xfrm>
            <a:off x="9313210" y="2384123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b="1" dirty="0" smtClean="0">
                <a:solidFill>
                  <a:srgbClr val="FF0000"/>
                </a:solidFill>
              </a:rPr>
              <a:t>(Python</a:t>
            </a:r>
            <a:r>
              <a:rPr lang="zh-TW" altLang="en-US" b="1" dirty="0" smtClean="0">
                <a:solidFill>
                  <a:srgbClr val="FF0000"/>
                </a:solidFill>
              </a:rPr>
              <a:t>沒有！參考用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914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271"/>
            <a:ext cx="5629275" cy="439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4440" y="3474718"/>
            <a:ext cx="2020824" cy="70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61744" y="4408996"/>
            <a:ext cx="2078736" cy="57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44852" y="5294731"/>
            <a:ext cx="1476756" cy="301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隨機亂數產生法：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random</a:t>
            </a:r>
          </a:p>
          <a:p>
            <a:pPr lvl="2"/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a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的整數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244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弧形 34"/>
          <p:cNvSpPr/>
          <p:nvPr/>
        </p:nvSpPr>
        <p:spPr>
          <a:xfrm>
            <a:off x="4330798" y="2158738"/>
            <a:ext cx="3661803" cy="3541227"/>
          </a:xfrm>
          <a:prstGeom prst="arc">
            <a:avLst>
              <a:gd name="adj1" fmla="val 2199369"/>
              <a:gd name="adj2" fmla="val 839816"/>
            </a:avLst>
          </a:prstGeom>
          <a:ln w="219075">
            <a:solidFill>
              <a:srgbClr val="FFCCFF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弧形 33"/>
          <p:cNvSpPr/>
          <p:nvPr/>
        </p:nvSpPr>
        <p:spPr>
          <a:xfrm>
            <a:off x="4551867" y="3308851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5791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4912" y="1214783"/>
            <a:ext cx="1472184" cy="1025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範圍初始化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733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971315"/>
            <a:ext cx="2586" cy="2434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</a:t>
            </a:r>
            <a:r>
              <a:rPr lang="en-US" altLang="zh-TW" sz="1200" dirty="0" smtClean="0">
                <a:solidFill>
                  <a:schemeClr val="tx1"/>
                </a:solidFill>
              </a:rPr>
              <a:t>!= </a:t>
            </a:r>
            <a:r>
              <a:rPr lang="en-US" altLang="zh-TW" sz="1200" dirty="0" smtClean="0">
                <a:solidFill>
                  <a:schemeClr val="tx1"/>
                </a:solidFill>
              </a:rPr>
              <a:t>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2910" y="2496866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顯示範圍等待輸入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 flipH="1">
            <a:off x="3458418" y="2239829"/>
            <a:ext cx="2586" cy="257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58418" y="3255624"/>
            <a:ext cx="2586" cy="2434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22910" y="569996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17035" y="4610133"/>
            <a:ext cx="1409100" cy="73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調整範圍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0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540812" y="2429359"/>
            <a:ext cx="1733888" cy="26276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093926" y="1727306"/>
            <a:ext cx="103170" cy="4183879"/>
          </a:xfrm>
          <a:prstGeom prst="bentConnector3">
            <a:avLst>
              <a:gd name="adj1" fmla="val 44332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819395" y="4666553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41558" y="5288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17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</a:t>
            </a:r>
            <a:r>
              <a:rPr lang="en-US" altLang="zh-TW" dirty="0" smtClean="0"/>
              <a:t>(</a:t>
            </a:r>
            <a:r>
              <a:rPr lang="zh-TW" altLang="en-US" dirty="0" smtClean="0"/>
              <a:t>調整</a:t>
            </a:r>
            <a:r>
              <a:rPr lang="en-US" altLang="zh-TW" dirty="0" smtClean="0"/>
              <a:t>)</a:t>
            </a:r>
            <a:r>
              <a:rPr lang="zh-TW" altLang="en-US" dirty="0" smtClean="0"/>
              <a:t>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1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沒猜中，就要繼續猜。</a:t>
            </a:r>
            <a:endParaRPr lang="en-US" altLang="zh-TW" dirty="0" smtClean="0"/>
          </a:p>
          <a:p>
            <a:r>
              <a:rPr lang="zh-TW" altLang="en-US" dirty="0"/>
              <a:t>猜錯了要調整範圍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萬一有人故意猜超出範圍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54" y="294748"/>
            <a:ext cx="5933778" cy="61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+range()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基本常用可迭代物件：</a:t>
            </a:r>
            <a:r>
              <a:rPr lang="en-US" altLang="zh-TW" dirty="0" smtClean="0"/>
              <a:t>range(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range(n)</a:t>
            </a:r>
            <a:r>
              <a:rPr lang="zh-TW" altLang="en-US" dirty="0" smtClean="0"/>
              <a:t>會產生</a:t>
            </a:r>
            <a:r>
              <a:rPr lang="en-US" altLang="zh-TW" dirty="0" smtClean="0"/>
              <a:t>0,1,2,3,…., (n-1)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個數字的數字串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0,1,2,3,4,….,8,9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8063076" y="1730029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739775" y="4377988"/>
            <a:ext cx="1917" cy="802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8063077" y="5180627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迴圈</a:t>
            </a:r>
            <a:r>
              <a:rPr lang="zh-TW" altLang="en-US" dirty="0">
                <a:solidFill>
                  <a:schemeClr val="tx1"/>
                </a:solidFill>
              </a:rPr>
              <a:t>結束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17694" y="3216192"/>
            <a:ext cx="3244162" cy="1161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51272" y="34412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63077" y="43779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632" y="2295624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8739775" y="2669198"/>
            <a:ext cx="1537857" cy="58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2"/>
            <a:endCxn id="11" idx="0"/>
          </p:cNvCxnSpPr>
          <p:nvPr/>
        </p:nvCxnSpPr>
        <p:spPr>
          <a:xfrm flipH="1">
            <a:off x="8739775" y="2122205"/>
            <a:ext cx="1916" cy="1093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18" y="2160589"/>
            <a:ext cx="4440366" cy="912168"/>
          </a:xfrm>
          <a:prstGeom prst="rect">
            <a:avLst/>
          </a:prstGeom>
        </p:spPr>
      </p:pic>
      <p:cxnSp>
        <p:nvCxnSpPr>
          <p:cNvPr id="62" name="肘形接點 61"/>
          <p:cNvCxnSpPr>
            <a:stCxn id="11" idx="3"/>
            <a:endCxn id="18" idx="2"/>
          </p:cNvCxnSpPr>
          <p:nvPr/>
        </p:nvCxnSpPr>
        <p:spPr>
          <a:xfrm flipV="1">
            <a:off x="10361856" y="3054382"/>
            <a:ext cx="551284" cy="74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71" y="4205466"/>
            <a:ext cx="2790825" cy="714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21673" y="4880305"/>
            <a:ext cx="450475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2800" b="1" cap="none" spc="0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</a:rPr>
              <a:t>白話說法：</a:t>
            </a:r>
            <a:endParaRPr lang="en-US" altLang="zh-TW" sz="2800" b="1" cap="none" spc="0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他會產生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n</a:t>
            </a:r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0</a:t>
            </a:r>
            <a:r>
              <a:rPr lang="en-US" altLang="zh-TW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~(n-1)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個數字</a:t>
            </a:r>
            <a:endParaRPr lang="en-US" altLang="zh-TW" sz="2800" b="1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依序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帶入變數</a:t>
            </a:r>
            <a:r>
              <a:rPr lang="en-US" altLang="zh-TW" sz="2800" b="1" dirty="0" err="1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i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中給你用</a:t>
            </a:r>
            <a:endParaRPr lang="zh-TW" altLang="en-US" sz="2800" b="1" cap="none" spc="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29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29" idx="3"/>
            <a:endCxn id="6" idx="3"/>
          </p:cNvCxnSpPr>
          <p:nvPr/>
        </p:nvCxnSpPr>
        <p:spPr>
          <a:xfrm flipH="1">
            <a:off x="7812613" y="2987513"/>
            <a:ext cx="3535091" cy="2857761"/>
          </a:xfrm>
          <a:prstGeom prst="bentConnector3">
            <a:avLst>
              <a:gd name="adj1" fmla="val -64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29" idx="1"/>
            <a:endCxn id="33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0845008" y="3160197"/>
            <a:ext cx="6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832386" y="2637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弧形 69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5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15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5" idx="0"/>
          </p:cNvCxnSpPr>
          <p:nvPr/>
        </p:nvCxnSpPr>
        <p:spPr>
          <a:xfrm rot="16200000" flipV="1">
            <a:off x="8646245" y="814882"/>
            <a:ext cx="189034" cy="3200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5" idx="1"/>
            <a:endCxn id="16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39998" y="2038440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32386" y="263753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21" name="弧形 20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for….else…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獨家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7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也是個方便的語法糖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只要在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迴圈中不是執行到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zh-TW" altLang="en-US" dirty="0" smtClean="0"/>
              <a:t>結束迴圈的，就會執行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這邊的程式區塊。</a:t>
            </a:r>
            <a:endParaRPr lang="en-US" altLang="zh-TW" dirty="0" smtClean="0"/>
          </a:p>
          <a:p>
            <a:r>
              <a:rPr lang="zh-TW" altLang="en-US" dirty="0"/>
              <a:t>以往其他語言要自己設</a:t>
            </a:r>
            <a:r>
              <a:rPr lang="en-US" altLang="zh-TW" dirty="0" err="1"/>
              <a:t>boolean</a:t>
            </a:r>
            <a:r>
              <a:rPr lang="zh-TW" altLang="en-US" dirty="0"/>
              <a:t>變數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前設定，在結束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迴圈後自己判斷。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7188" y="2160589"/>
            <a:ext cx="2868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for</a:t>
            </a:r>
            <a:r>
              <a:rPr lang="zh-TW" altLang="en-US" dirty="0">
                <a:solidFill>
                  <a:schemeClr val="bg1"/>
                </a:solidFill>
              </a:rPr>
              <a:t> 項目 </a:t>
            </a:r>
            <a:r>
              <a:rPr lang="zh-TW" altLang="en-US" dirty="0">
                <a:solidFill>
                  <a:srgbClr val="00B0F0"/>
                </a:solidFill>
              </a:rPr>
              <a:t>in</a:t>
            </a:r>
            <a:r>
              <a:rPr lang="zh-TW" altLang="en-US" dirty="0">
                <a:solidFill>
                  <a:schemeClr val="bg1"/>
                </a:solidFill>
              </a:rPr>
              <a:t> iterable: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00B0F0"/>
                </a:solidFill>
              </a:rPr>
              <a:t>if</a:t>
            </a:r>
            <a:r>
              <a:rPr lang="zh-TW" altLang="en-US" dirty="0">
                <a:solidFill>
                  <a:schemeClr val="bg1"/>
                </a:solidFill>
              </a:rPr>
              <a:t> 條件: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程式碼區塊 A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zh-TW" altLang="en-US" dirty="0">
                <a:solidFill>
                  <a:srgbClr val="FF0000"/>
                </a:solidFill>
              </a:rPr>
              <a:t>break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B</a:t>
            </a:r>
          </a:p>
        </p:txBody>
      </p:sp>
    </p:spTree>
    <p:extLst>
      <p:ext uri="{BB962C8B-B14F-4D97-AF65-F5344CB8AC3E}">
        <p14:creationId xmlns:p14="http://schemas.microsoft.com/office/powerpoint/2010/main" val="875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以下為測試是否為質數的小程式</a:t>
            </a:r>
            <a:r>
              <a:rPr lang="zh-TW" altLang="en-US" dirty="0" smtClean="0"/>
              <a:t>，輸入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，然後用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迴圈檢查。</a:t>
            </a:r>
            <a:endParaRPr lang="en-US" altLang="zh-TW" dirty="0" smtClean="0"/>
          </a:p>
          <a:p>
            <a:r>
              <a:rPr lang="zh-TW" altLang="en-US" dirty="0"/>
              <a:t>只要迴圈中沒執行</a:t>
            </a:r>
            <a:r>
              <a:rPr lang="en-US" altLang="zh-TW" dirty="0"/>
              <a:t>break</a:t>
            </a:r>
            <a:r>
              <a:rPr lang="zh-TW" altLang="en-US" dirty="0" smtClean="0"/>
              <a:t>，就會執行到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那邊而顯示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}</a:t>
            </a:r>
            <a:r>
              <a:rPr lang="zh-TW" altLang="en-US" dirty="0" smtClean="0"/>
              <a:t>是質數！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7" y="3308861"/>
            <a:ext cx="4881329" cy="2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</a:t>
            </a:r>
            <a:r>
              <a:rPr lang="en-US" altLang="zh-TW" dirty="0" smtClean="0"/>
              <a:t>step)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</a:p>
          <a:p>
            <a:pPr lvl="1"/>
            <a:r>
              <a:rPr lang="zh-TW" altLang="en-US" dirty="0"/>
              <a:t>會產生</a:t>
            </a:r>
            <a:r>
              <a:rPr lang="en-US" altLang="zh-TW" dirty="0"/>
              <a:t>start</a:t>
            </a:r>
            <a:r>
              <a:rPr lang="zh-TW" altLang="en-US" dirty="0"/>
              <a:t>開始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stop-1</a:t>
            </a:r>
            <a:r>
              <a:rPr lang="zh-TW" altLang="en-US" dirty="0"/>
              <a:t>為止，間隔</a:t>
            </a:r>
            <a:r>
              <a:rPr lang="en-US" altLang="zh-TW" dirty="0"/>
              <a:t>step</a:t>
            </a:r>
            <a:r>
              <a:rPr lang="zh-TW" altLang="en-US" dirty="0"/>
              <a:t>的一連串數字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會產生 </a:t>
            </a:r>
            <a:r>
              <a:rPr lang="en-US" altLang="zh-TW" dirty="0" smtClean="0"/>
              <a:t>3,4,5,6</a:t>
            </a:r>
            <a:r>
              <a:rPr lang="zh-TW" altLang="en-US" dirty="0" smtClean="0"/>
              <a:t>共四的數字</a:t>
            </a:r>
            <a:endParaRPr lang="en-US" altLang="zh-TW" dirty="0" smtClean="0"/>
          </a:p>
          <a:p>
            <a:r>
              <a:rPr lang="en-US" altLang="zh-TW" dirty="0" smtClean="0"/>
              <a:t>start</a:t>
            </a:r>
            <a:r>
              <a:rPr lang="zh-TW" altLang="en-US" dirty="0" smtClean="0"/>
              <a:t>可省略，省略時預設為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也可省略，省略時預設為</a:t>
            </a:r>
            <a:r>
              <a:rPr lang="en-US" altLang="zh-TW" dirty="0" smtClean="0"/>
              <a:t>1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9" y="2947326"/>
            <a:ext cx="3152775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2176" y="5123648"/>
            <a:ext cx="6096000" cy="7437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問題：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range(3,7)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是省略誰？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答：</a:t>
            </a:r>
            <a:r>
              <a:rPr lang="en-US" altLang="zh-TW" sz="1600" dirty="0">
                <a:solidFill>
                  <a:srgbClr val="C00000"/>
                </a:solidFill>
              </a:rPr>
              <a:t>range(3,7)</a:t>
            </a:r>
            <a:r>
              <a:rPr lang="zh-TW" altLang="en-US" sz="1600" dirty="0">
                <a:solidFill>
                  <a:srgbClr val="C00000"/>
                </a:solidFill>
              </a:rPr>
              <a:t>等同於</a:t>
            </a:r>
            <a:r>
              <a:rPr lang="en-US" altLang="zh-TW" sz="1600" dirty="0">
                <a:solidFill>
                  <a:srgbClr val="C00000"/>
                </a:solidFill>
              </a:rPr>
              <a:t>range(3,7,1)</a:t>
            </a:r>
            <a:r>
              <a:rPr lang="zh-TW" altLang="en-US" sz="1600" dirty="0">
                <a:solidFill>
                  <a:srgbClr val="C00000"/>
                </a:solidFill>
              </a:rPr>
              <a:t>，省略的是</a:t>
            </a:r>
            <a:r>
              <a:rPr lang="en-US" altLang="zh-TW" sz="1600" dirty="0">
                <a:solidFill>
                  <a:srgbClr val="C00000"/>
                </a:solidFill>
              </a:rPr>
              <a:t>step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不只是正數，也可以是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10,9,8,…..,2,1</a:t>
            </a:r>
            <a:r>
              <a:rPr lang="zh-TW" altLang="en-US" dirty="0" smtClean="0"/>
              <a:t> 的倒數數字串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時，產生的數字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stop+1</a:t>
            </a:r>
            <a:r>
              <a:rPr lang="zh-TW" altLang="en-US" dirty="0" smtClean="0"/>
              <a:t>為止，不是</a:t>
            </a:r>
            <a:r>
              <a:rPr lang="en-US" altLang="zh-TW" dirty="0" smtClean="0"/>
              <a:t>stop-1</a:t>
            </a:r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range(1,10,2) </a:t>
            </a:r>
            <a:r>
              <a:rPr lang="en-US" altLang="zh-TW" dirty="0" smtClean="0">
                <a:sym typeface="Wingdings" panose="05000000000000000000" pitchFamily="2" charset="2"/>
              </a:rPr>
              <a:t> 1,3,5,7,9</a:t>
            </a:r>
          </a:p>
          <a:p>
            <a:pPr lvl="1"/>
            <a:r>
              <a:rPr lang="en-US" altLang="zh-TW" dirty="0" smtClean="0"/>
              <a:t>range(2,10,2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2,4,6,8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range(10,2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無！ 因為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預設是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比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大，不會產生數字。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range(2,10)  2,3,4,5,6,7,8,9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range(10,2,-3)  10,7,4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3" y="2538222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5600700" cy="4105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2" y="1930400"/>
            <a:ext cx="1591248" cy="39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4977</TotalTime>
  <Words>2965</Words>
  <Application>Microsoft Office PowerPoint</Application>
  <PresentationFormat>寬螢幕</PresentationFormat>
  <Paragraphs>559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3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for迴圈+range()</vt:lpstr>
      <vt:lpstr>range(start, stop, step)使用說明1</vt:lpstr>
      <vt:lpstr>range(start, stop, step)使用說明2</vt:lpstr>
      <vt:lpstr>範例一 輸入整數N，程式顯示N個*號</vt:lpstr>
      <vt:lpstr>範例一參考程式碼</vt:lpstr>
      <vt:lpstr>練習一 顯示1～N的數字</vt:lpstr>
      <vt:lpstr>練習一參考程式碼 兩個版本效果一樣喔</vt:lpstr>
      <vt:lpstr>練習二 顯示1+2+3+…+Ｎ的數字</vt:lpstr>
      <vt:lpstr>練習三 顯示1+2+3+…+Ｎ=總和</vt:lpstr>
      <vt:lpstr>練習四 計算階乘n!=1x2x2x…xn</vt:lpstr>
      <vt:lpstr>練習五 計算次方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思考方式</vt:lpstr>
      <vt:lpstr>練習八 星星反直角三角形</vt:lpstr>
      <vt:lpstr>思考方式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For迴圈其實還沒完！！</vt:lpstr>
      <vt:lpstr>迴圈地獄第三層 while與do-while迴圈----不固定次數的迴圈</vt:lpstr>
      <vt:lpstr>While與do-while 用來做不固定次數的迴圈語法。</vt:lpstr>
      <vt:lpstr>迴圈變花樣 while迴圈</vt:lpstr>
      <vt:lpstr>迴圈變花樣 do-while迴圈(Python沒有！參考用)</vt:lpstr>
      <vt:lpstr>範例三 再來一次星星大挑戰！</vt:lpstr>
      <vt:lpstr>範例三參考程式碼</vt:lpstr>
      <vt:lpstr>範例四 終極密碼</vt:lpstr>
      <vt:lpstr>流程圖</vt:lpstr>
      <vt:lpstr>關於變數們… </vt:lpstr>
      <vt:lpstr>範例四參考程式碼</vt:lpstr>
      <vt:lpstr>練習十二 找出所有質因數</vt:lpstr>
      <vt:lpstr>break與continue</vt:lpstr>
      <vt:lpstr>break中斷，停止</vt:lpstr>
      <vt:lpstr>continue繼續、重來</vt:lpstr>
      <vt:lpstr>for….else…</vt:lpstr>
      <vt:lpstr>for…else…也是個方便的語法糖</vt:lpstr>
      <vt:lpstr>for…else…範例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80</cp:revision>
  <dcterms:created xsi:type="dcterms:W3CDTF">2020-11-15T08:32:50Z</dcterms:created>
  <dcterms:modified xsi:type="dcterms:W3CDTF">2021-03-03T06:35:52Z</dcterms:modified>
</cp:coreProperties>
</file>