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1" r:id="rId7"/>
    <p:sldId id="267" r:id="rId8"/>
    <p:sldId id="262" r:id="rId9"/>
    <p:sldId id="264" r:id="rId10"/>
    <p:sldId id="265" r:id="rId11"/>
    <p:sldId id="266" r:id="rId12"/>
    <p:sldId id="263" r:id="rId13"/>
    <p:sldId id="268" r:id="rId14"/>
    <p:sldId id="269" r:id="rId15"/>
    <p:sldId id="270" r:id="rId16"/>
    <p:sldId id="273" r:id="rId17"/>
    <p:sldId id="274" r:id="rId18"/>
    <p:sldId id="275" r:id="rId19"/>
    <p:sldId id="272" r:id="rId20"/>
    <p:sldId id="276" r:id="rId21"/>
    <p:sldId id="277" r:id="rId22"/>
    <p:sldId id="278" r:id="rId23"/>
    <p:sldId id="279" r:id="rId24"/>
    <p:sldId id="280" r:id="rId25"/>
    <p:sldId id="288" r:id="rId26"/>
    <p:sldId id="281" r:id="rId27"/>
    <p:sldId id="282" r:id="rId28"/>
    <p:sldId id="283" r:id="rId29"/>
    <p:sldId id="284" r:id="rId30"/>
    <p:sldId id="285" r:id="rId31"/>
    <p:sldId id="289" r:id="rId32"/>
    <p:sldId id="286" r:id="rId33"/>
    <p:sldId id="290" r:id="rId34"/>
    <p:sldId id="287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6" r:id="rId48"/>
    <p:sldId id="308" r:id="rId49"/>
    <p:sldId id="309" r:id="rId50"/>
    <p:sldId id="304" r:id="rId51"/>
    <p:sldId id="307" r:id="rId52"/>
    <p:sldId id="310" r:id="rId53"/>
    <p:sldId id="311" r:id="rId54"/>
    <p:sldId id="312" r:id="rId55"/>
    <p:sldId id="291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FF"/>
    <a:srgbClr val="A7EC21"/>
    <a:srgbClr val="A6A6A6"/>
    <a:srgbClr val="666699"/>
    <a:srgbClr val="FF00FF"/>
    <a:srgbClr val="FFFFCC"/>
    <a:srgbClr val="FFCCFF"/>
    <a:srgbClr val="CCECFF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46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7" y="1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79705" y="6488668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https://reurl.cc/2Dom14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eclipse-javadoc:%E2%98%82=RaceHorse/C:%5C/Users%5C/User%5C/.p2%5C/pool%5C/plugins%5C/org.eclipse.justj.openjdk.hotspot.jre.full.win32.x86_64_17.0.1.v20211116-1657%5C/jre%5C/lib%5C/jrt-fs.jar%60java.base=/module=/true=/=/javadoc_location=/https:%5C/%5C/docs.oracle.com%5C/en%5C/java%5C/javase%5C/17%5C/docs%5C/api%5C/=/%3Cjava.lang" TargetMode="External"/><Relationship Id="rId7" Type="http://schemas.openxmlformats.org/officeDocument/2006/relationships/hyperlink" Target="eclipse-javadoc:%E2%98%82=RaceHorse/C:%5C/Users%5C/User%5C/.p2%5C/pool%5C/plugins%5C/org.eclipse.justj.openjdk.hotspot.jre.full.win32.x86_64_17.0.1.v20211116-1657%5C/jre%5C/lib%5C/jrt-fs.jar%60java.base=/module=/true=/=/javadoc_location=/https:%5C/%5C/docs.oracle.com%5C/en%5C/java%5C/javase%5C/17%5C/docs%5C/api%5C/=/%3Cjava.lang(Thread.class%E2%98%83Thread~Thread~Ljava.lang.ThreadGroup;~Ljava.lang.Runnable;~Ljava.lang.String;%E2%98%82java.lang.String" TargetMode="External"/><Relationship Id="rId2" Type="http://schemas.openxmlformats.org/officeDocument/2006/relationships/hyperlink" Target="eclipse-javadoc:%E2%98%82=RaceHorse/C:%5C/Users%5C/User%5C/.p2%5C/pool%5C/plugins%5C/org.eclipse.justj.openjdk.hotspot.jre.full.win32.x86_64_17.0.1.v20211116-1657%5C/jre%5C/lib%5C/jrt-fs.jar%60java.base=/module=/true=/=/javadoc_location=/https:%5C/%5C/docs.oracle.com%5C/en%5C/java%5C/javase%5C/17%5C/docs%5C/api%5C/=/%3C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eclipse-javadoc:%E2%98%82=RaceHorse/C:%5C/Users%5C/User%5C/.p2%5C/pool%5C/plugins%5C/org.eclipse.justj.openjdk.hotspot.jre.full.win32.x86_64_17.0.1.v20211116-1657%5C/jre%5C/lib%5C/jrt-fs.jar%60java.base=/module=/true=/=/javadoc_location=/https:%5C/%5C/docs.oracle.com%5C/en%5C/java%5C/javase%5C/17%5C/docs%5C/api%5C/=/%3Cjava.lang(Thread.class%E2%98%83Thread~Thread~Ljava.lang.ThreadGroup;~Ljava.lang.Runnable;~Ljava.lang.String;%E2%98%82java.lang.Runnable" TargetMode="External"/><Relationship Id="rId5" Type="http://schemas.openxmlformats.org/officeDocument/2006/relationships/hyperlink" Target="eclipse-javadoc:%E2%98%82=RaceHorse/C:%5C/Users%5C/User%5C/.p2%5C/pool%5C/plugins%5C/org.eclipse.justj.openjdk.hotspot.jre.full.win32.x86_64_17.0.1.v20211116-1657%5C/jre%5C/lib%5C/jrt-fs.jar%60java.base=/module=/true=/=/javadoc_location=/https:%5C/%5C/docs.oracle.com%5C/en%5C/java%5C/javase%5C/17%5C/docs%5C/api%5C/=/%3Cjava.lang(Thread.class%E2%98%83Thread~Thread~Ljava.lang.ThreadGroup;~Ljava.lang.Runnable;~Ljava.lang.String;%E2%98%82java.lang.ThreadGroup" TargetMode="External"/><Relationship Id="rId4" Type="http://schemas.openxmlformats.org/officeDocument/2006/relationships/hyperlink" Target="eclipse-javadoc:%E2%98%82=RaceHorse/C:%5C/Users%5C/User%5C/.p2%5C/pool%5C/plugins%5C/org.eclipse.justj.openjdk.hotspot.jre.full.win32.x86_64_17.0.1.v20211116-1657%5C/jre%5C/lib%5C/jrt-fs.jar%60java.base=/module=/true=/=/javadoc_location=/https:%5C/%5C/docs.oracle.com%5C/en%5C/java%5C/javase%5C/17%5C/docs%5C/api%5C/=/%3Cjava.lang(Thread.class%E2%98%83Threa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eclipse-javadoc:%E2%98%82=RaceHorse/C:%5C/Users%5C/User%5C/.p2%5C/pool%5C/plugins%5C/org.eclipse.justj.openjdk.hotspot.jre.full.win32.x86_64_17.0.1.v20211116-1657%5C/jre%5C/lib%5C/jrt-fs.jar%60java.base=/module=/true=/=/javadoc_location=/https:%5C/%5C/docs.oracle.com%5C/en%5C/java%5C/javase%5C/17%5C/docs%5C/api%5C/=/%3Cjava.lang" TargetMode="External"/><Relationship Id="rId7" Type="http://schemas.openxmlformats.org/officeDocument/2006/relationships/hyperlink" Target="eclipse-javadoc:%E2%98%82=RaceHorse/C:%5C/Users%5C/User%5C/.p2%5C/pool%5C/plugins%5C/org.eclipse.justj.openjdk.hotspot.jre.full.win32.x86_64_17.0.1.v20211116-1657%5C/jre%5C/lib%5C/jrt-fs.jar%60java.base=/module=/true=/=/javadoc_location=/https:%5C/%5C/docs.oracle.com%5C/en%5C/java%5C/javase%5C/17%5C/docs%5C/api%5C/=/%3Cjava.lang(Thread.class%E2%98%83Thread~Thread~Ljava.lang.ThreadGroup;~Ljava.lang.Runnable;~Ljava.lang.String;%E2%98%82java.lang.String" TargetMode="External"/><Relationship Id="rId2" Type="http://schemas.openxmlformats.org/officeDocument/2006/relationships/hyperlink" Target="eclipse-javadoc:%E2%98%82=RaceHorse/C:%5C/Users%5C/User%5C/.p2%5C/pool%5C/plugins%5C/org.eclipse.justj.openjdk.hotspot.jre.full.win32.x86_64_17.0.1.v20211116-1657%5C/jre%5C/lib%5C/jrt-fs.jar%60java.base=/module=/true=/=/javadoc_location=/https:%5C/%5C/docs.oracle.com%5C/en%5C/java%5C/javase%5C/17%5C/docs%5C/api%5C/=/%3C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eclipse-javadoc:%E2%98%82=RaceHorse/C:%5C/Users%5C/User%5C/.p2%5C/pool%5C/plugins%5C/org.eclipse.justj.openjdk.hotspot.jre.full.win32.x86_64_17.0.1.v20211116-1657%5C/jre%5C/lib%5C/jrt-fs.jar%60java.base=/module=/true=/=/javadoc_location=/https:%5C/%5C/docs.oracle.com%5C/en%5C/java%5C/javase%5C/17%5C/docs%5C/api%5C/=/%3Cjava.lang(Thread.class%E2%98%83Thread~Thread~Ljava.lang.ThreadGroup;~Ljava.lang.Runnable;~Ljava.lang.String;%E2%98%82java.lang.Runnable" TargetMode="External"/><Relationship Id="rId5" Type="http://schemas.openxmlformats.org/officeDocument/2006/relationships/hyperlink" Target="eclipse-javadoc:%E2%98%82=RaceHorse/C:%5C/Users%5C/User%5C/.p2%5C/pool%5C/plugins%5C/org.eclipse.justj.openjdk.hotspot.jre.full.win32.x86_64_17.0.1.v20211116-1657%5C/jre%5C/lib%5C/jrt-fs.jar%60java.base=/module=/true=/=/javadoc_location=/https:%5C/%5C/docs.oracle.com%5C/en%5C/java%5C/javase%5C/17%5C/docs%5C/api%5C/=/%3Cjava.lang(Thread.class%E2%98%83Thread~Thread~Ljava.lang.ThreadGroup;~Ljava.lang.Runnable;~Ljava.lang.String;%E2%98%82java.lang.ThreadGroup" TargetMode="External"/><Relationship Id="rId4" Type="http://schemas.openxmlformats.org/officeDocument/2006/relationships/hyperlink" Target="eclipse-javadoc:%E2%98%82=RaceHorse/C:%5C/Users%5C/User%5C/.p2%5C/pool%5C/plugins%5C/org.eclipse.justj.openjdk.hotspot.jre.full.win32.x86_64_17.0.1.v20211116-1657%5C/jre%5C/lib%5C/jrt-fs.jar%60java.base=/module=/true=/=/javadoc_location=/https:%5C/%5C/docs.oracle.com%5C/en%5C/java%5C/javase%5C/17%5C/docs%5C/api%5C/=/%3Cjava.lang(Thread.class%E2%98%83Threa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多執行緒</a:t>
            </a:r>
            <a:r>
              <a:rPr lang="en-US" altLang="zh-TW" dirty="0" smtClean="0"/>
              <a:t>(Multi-Thread)</a:t>
            </a:r>
            <a:br>
              <a:rPr lang="en-US" altLang="zh-TW" dirty="0" smtClean="0"/>
            </a:br>
            <a:r>
              <a:rPr lang="zh-TW" altLang="en-US" dirty="0"/>
              <a:t>及</a:t>
            </a:r>
            <a:r>
              <a:rPr lang="en-US" altLang="zh-TW" dirty="0"/>
              <a:t>Lambda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111年6月15日星期三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應該</a:t>
            </a:r>
            <a:r>
              <a:rPr lang="zh-TW" altLang="en-US" b="1" dirty="0" smtClean="0">
                <a:solidFill>
                  <a:srgbClr val="FF0000"/>
                </a:solidFill>
              </a:rPr>
              <a:t>每次都有差異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Thread-0</a:t>
            </a:r>
            <a:r>
              <a:rPr lang="zh-TW" altLang="en-US" dirty="0" smtClean="0"/>
              <a:t>是</a:t>
            </a:r>
            <a:r>
              <a:rPr lang="en-US" altLang="zh-TW" dirty="0" smtClean="0"/>
              <a:t>Horse</a:t>
            </a:r>
            <a:r>
              <a:rPr lang="zh-TW" altLang="en-US" dirty="0" smtClean="0"/>
              <a:t>類別的</a:t>
            </a:r>
            <a:r>
              <a:rPr lang="en-US" altLang="zh-TW" dirty="0" smtClean="0"/>
              <a:t>horse2</a:t>
            </a:r>
            <a:r>
              <a:rPr lang="zh-TW" altLang="en-US" dirty="0" smtClean="0"/>
              <a:t>所執行時輸出的資料。</a:t>
            </a:r>
            <a:endParaRPr lang="en-US" altLang="zh-TW" dirty="0" smtClean="0"/>
          </a:p>
          <a:p>
            <a:r>
              <a:rPr lang="en-US" altLang="zh-TW" dirty="0" smtClean="0"/>
              <a:t>H1:</a:t>
            </a:r>
            <a:r>
              <a:rPr lang="zh-TW" altLang="en-US" dirty="0" smtClean="0"/>
              <a:t>則是主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執行時輸出的資料。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>
                <a:solidFill>
                  <a:srgbClr val="FF0000"/>
                </a:solidFill>
              </a:rPr>
              <a:t>切換之快速，可能迴圈只執行兩三圈就換手了！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042" y="1417319"/>
            <a:ext cx="2035607" cy="5089017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 flipV="1">
            <a:off x="5936329" y="3811199"/>
            <a:ext cx="418751" cy="94589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5936329" y="4041388"/>
            <a:ext cx="507713" cy="45746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8750808" y="2160589"/>
            <a:ext cx="2286000" cy="3880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853946" y="238141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main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9274002" y="2898648"/>
            <a:ext cx="0" cy="25877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9747673" y="2242915"/>
            <a:ext cx="1289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Horse2</a:t>
            </a:r>
          </a:p>
          <a:p>
            <a:pPr algn="ctr"/>
            <a:r>
              <a:rPr lang="en-US" altLang="zh-TW" dirty="0" smtClean="0"/>
              <a:t>(Thread-0)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10392240" y="3465576"/>
            <a:ext cx="1" cy="157276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弧形 19"/>
          <p:cNvSpPr/>
          <p:nvPr/>
        </p:nvSpPr>
        <p:spPr>
          <a:xfrm>
            <a:off x="8138161" y="3255264"/>
            <a:ext cx="2254080" cy="402336"/>
          </a:xfrm>
          <a:prstGeom prst="arc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9189720" y="3154680"/>
            <a:ext cx="173736" cy="192024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弧形 22"/>
          <p:cNvSpPr/>
          <p:nvPr/>
        </p:nvSpPr>
        <p:spPr>
          <a:xfrm>
            <a:off x="8146963" y="4837176"/>
            <a:ext cx="2254080" cy="402336"/>
          </a:xfrm>
          <a:prstGeom prst="arc">
            <a:avLst>
              <a:gd name="adj1" fmla="val 21599999"/>
              <a:gd name="adj2" fmla="val 4948507"/>
            </a:avLst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流程圖: 匯合連接點 23"/>
          <p:cNvSpPr/>
          <p:nvPr/>
        </p:nvSpPr>
        <p:spPr>
          <a:xfrm>
            <a:off x="9116568" y="5486400"/>
            <a:ext cx="320040" cy="274320"/>
          </a:xfrm>
          <a:prstGeom prst="flowChartSummingJunction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/>
          <p:cNvCxnSpPr/>
          <p:nvPr/>
        </p:nvCxnSpPr>
        <p:spPr>
          <a:xfrm>
            <a:off x="9107424" y="3905788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9107424" y="4004812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0232220" y="3493008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0232220" y="3808151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0232220" y="3593592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0241280" y="3694176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0232220" y="4111492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0229172" y="4218172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0241023" y="4327900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9106446" y="4538212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9116568" y="4647940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9106446" y="4766812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40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開啟另一個</a:t>
            </a:r>
            <a:r>
              <a:rPr lang="en-US" altLang="zh-TW" dirty="0"/>
              <a:t>Thread</a:t>
            </a:r>
            <a:r>
              <a:rPr lang="zh-TW" altLang="en-US" dirty="0"/>
              <a:t>的第二種方式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去實作</a:t>
            </a:r>
            <a:r>
              <a:rPr lang="en-US" altLang="zh-TW" dirty="0" smtClean="0"/>
              <a:t>(implements) Runnable</a:t>
            </a:r>
            <a:r>
              <a:rPr lang="zh-TW" altLang="en-US" dirty="0" smtClean="0"/>
              <a:t>介面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7326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基本上跟用繼承</a:t>
            </a:r>
            <a:r>
              <a:rPr lang="en-US" altLang="zh-TW" dirty="0" smtClean="0"/>
              <a:t>(extends)</a:t>
            </a:r>
            <a:r>
              <a:rPr lang="zh-TW" altLang="en-US" dirty="0" smtClean="0"/>
              <a:t>很像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為什麼有</a:t>
            </a:r>
            <a:r>
              <a:rPr lang="en-US" altLang="zh-TW" dirty="0"/>
              <a:t>extends</a:t>
            </a:r>
            <a:r>
              <a:rPr lang="zh-TW" altLang="en-US" dirty="0"/>
              <a:t>之後還要有</a:t>
            </a:r>
            <a:r>
              <a:rPr lang="en-US" altLang="zh-TW" dirty="0" smtClean="0"/>
              <a:t>implements</a:t>
            </a:r>
          </a:p>
          <a:p>
            <a:pPr lvl="1"/>
            <a:r>
              <a:rPr lang="zh-TW" altLang="en-US" dirty="0"/>
              <a:t>因為</a:t>
            </a:r>
            <a:r>
              <a:rPr lang="en-US" altLang="zh-TW" dirty="0"/>
              <a:t>Java</a:t>
            </a:r>
            <a:r>
              <a:rPr lang="zh-TW" altLang="en-US" dirty="0"/>
              <a:t>是單一繼承，萬一這個類別已經且必須</a:t>
            </a:r>
            <a:r>
              <a:rPr lang="en-US" altLang="zh-TW" dirty="0"/>
              <a:t>extends</a:t>
            </a:r>
            <a:r>
              <a:rPr lang="zh-TW" altLang="en-US" dirty="0"/>
              <a:t>某個類別，但是同時又需要多執行緒去執行程式，這時候的唯一選擇就是改用 </a:t>
            </a:r>
            <a:r>
              <a:rPr lang="en-US" altLang="zh-TW" dirty="0"/>
              <a:t>implements </a:t>
            </a:r>
            <a:r>
              <a:rPr lang="en-US" altLang="zh-TW" dirty="0" err="1"/>
              <a:t>Runnablez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Horse class</a:t>
            </a:r>
            <a:r>
              <a:rPr lang="zh-TW" altLang="en-US" dirty="0" smtClean="0"/>
              <a:t>的改變：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把</a:t>
            </a:r>
            <a:r>
              <a:rPr lang="en-US" altLang="zh-TW" dirty="0" smtClean="0"/>
              <a:t>extends Thread --&gt; implements Runnable</a:t>
            </a:r>
          </a:p>
          <a:p>
            <a:pPr lvl="1"/>
            <a:r>
              <a:rPr lang="zh-TW" altLang="en-US" dirty="0" smtClean="0"/>
              <a:t>不能再用</a:t>
            </a:r>
            <a:r>
              <a:rPr lang="en-US" altLang="zh-TW" dirty="0" err="1" smtClean="0"/>
              <a:t>getName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在</a:t>
            </a:r>
            <a:r>
              <a:rPr lang="en-US" altLang="zh-TW" dirty="0" err="1" smtClean="0"/>
              <a:t>RaceHorse</a:t>
            </a:r>
            <a:r>
              <a:rPr lang="zh-TW" altLang="en-US" dirty="0"/>
              <a:t> </a:t>
            </a:r>
            <a:r>
              <a:rPr lang="en-US" altLang="zh-TW" dirty="0" smtClean="0"/>
              <a:t>class main()</a:t>
            </a:r>
            <a:r>
              <a:rPr lang="zh-TW" altLang="en-US" dirty="0" smtClean="0"/>
              <a:t>的改變：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多一個動作去產生</a:t>
            </a:r>
            <a:r>
              <a:rPr lang="en-US" altLang="zh-TW" dirty="0" smtClean="0"/>
              <a:t>Thread :</a:t>
            </a:r>
          </a:p>
          <a:p>
            <a:pPr lvl="2"/>
            <a:r>
              <a:rPr lang="en-US" altLang="zh-TW" dirty="0"/>
              <a:t>Thread </a:t>
            </a:r>
            <a:r>
              <a:rPr lang="en-US" altLang="zh-TW" b="1" dirty="0" err="1">
                <a:solidFill>
                  <a:srgbClr val="FF0000"/>
                </a:solidFill>
              </a:rPr>
              <a:t>thr</a:t>
            </a:r>
            <a:r>
              <a:rPr lang="en-US" altLang="zh-TW" dirty="0"/>
              <a:t> = new Thread(horse2</a:t>
            </a:r>
            <a:r>
              <a:rPr lang="en-US" altLang="zh-TW" dirty="0" smtClean="0"/>
              <a:t>);</a:t>
            </a:r>
          </a:p>
          <a:p>
            <a:pPr lvl="1"/>
            <a:r>
              <a:rPr lang="zh-TW" altLang="en-US" dirty="0"/>
              <a:t>把</a:t>
            </a:r>
            <a:r>
              <a:rPr lang="zh-TW" altLang="en-US" dirty="0" smtClean="0"/>
              <a:t>原本</a:t>
            </a:r>
            <a:r>
              <a:rPr lang="zh-TW" altLang="en-US" dirty="0"/>
              <a:t>用</a:t>
            </a:r>
            <a:r>
              <a:rPr lang="zh-TW" altLang="en-US" dirty="0" smtClean="0"/>
              <a:t>物件 </a:t>
            </a:r>
            <a:r>
              <a:rPr lang="en-US" altLang="zh-TW" dirty="0" smtClean="0"/>
              <a:t>horse2.start()</a:t>
            </a:r>
            <a:r>
              <a:rPr lang="zh-TW" altLang="en-US" dirty="0" smtClean="0"/>
              <a:t> </a:t>
            </a:r>
            <a:r>
              <a:rPr lang="zh-TW" altLang="en-US" dirty="0"/>
              <a:t>去啟動 </a:t>
            </a:r>
            <a:r>
              <a:rPr lang="en-US" altLang="zh-TW" dirty="0" smtClean="0"/>
              <a:t>--&gt; </a:t>
            </a:r>
            <a:r>
              <a:rPr lang="zh-TW" altLang="en-US" dirty="0" smtClean="0"/>
              <a:t>改成用</a:t>
            </a:r>
            <a:r>
              <a:rPr lang="en-US" altLang="zh-TW" dirty="0" smtClean="0"/>
              <a:t>Thread </a:t>
            </a:r>
            <a:r>
              <a:rPr lang="zh-TW" altLang="en-US" dirty="0" smtClean="0"/>
              <a:t> 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thr</a:t>
            </a:r>
            <a:r>
              <a:rPr lang="en-US" altLang="zh-TW" dirty="0" err="1" smtClean="0"/>
              <a:t>.start</a:t>
            </a:r>
            <a:r>
              <a:rPr lang="en-US" altLang="zh-TW" dirty="0" smtClean="0"/>
              <a:t>();</a:t>
            </a:r>
            <a:r>
              <a:rPr lang="zh-TW" altLang="en-US" dirty="0" smtClean="0"/>
              <a:t>去啟動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665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en-US" altLang="zh-TW" dirty="0" smtClean="0"/>
              <a:t>Horse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07920" y="2462844"/>
            <a:ext cx="6096000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Horse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F2F6"/>
                </a:solidFill>
                <a:latin typeface="Consolas" panose="020B0609020204030204" pitchFamily="49" charset="0"/>
              </a:rPr>
              <a:t>Runnable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由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1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跑到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5000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distance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5000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distance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"----H2:"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distance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00600" y="2304288"/>
            <a:ext cx="2633472" cy="667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611368" y="4258056"/>
            <a:ext cx="1155192" cy="667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63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RaceHorse</a:t>
            </a:r>
            <a:r>
              <a:rPr lang="en-US" altLang="zh-TW" dirty="0" smtClean="0"/>
              <a:t> Class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52088" y="1362653"/>
            <a:ext cx="6096000" cy="5355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RaceHorse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distance1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Horse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horse2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Horse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增加下面這</a:t>
            </a:r>
            <a:r>
              <a:rPr lang="zh-TW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行去產生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Thread</a:t>
            </a:r>
            <a:endParaRPr lang="zh-TW" alt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horse2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horse2.start(); 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改成下一行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thr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下面是</a:t>
            </a:r>
            <a:r>
              <a:rPr lang="en-US" altLang="zh-TW" dirty="0" err="1">
                <a:solidFill>
                  <a:srgbClr val="808080"/>
                </a:solidFill>
                <a:latin typeface="Consolas" panose="020B0609020204030204" pitchFamily="49" charset="0"/>
              </a:rPr>
              <a:t>mainThread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自己執行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horse1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的部分</a:t>
            </a: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5000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distance1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"H1:"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distance1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8680" y="3322914"/>
            <a:ext cx="4181856" cy="11485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12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開啟另一個</a:t>
            </a:r>
            <a:r>
              <a:rPr lang="en-US" altLang="zh-TW" dirty="0"/>
              <a:t>Thread</a:t>
            </a:r>
            <a:r>
              <a:rPr lang="zh-TW" altLang="en-US" dirty="0"/>
              <a:t>的</a:t>
            </a:r>
            <a:r>
              <a:rPr lang="zh-TW" altLang="en-US" dirty="0" smtClean="0"/>
              <a:t>第三種</a:t>
            </a:r>
            <a:r>
              <a:rPr lang="zh-TW" altLang="en-US" dirty="0"/>
              <a:t>方式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err="1" smtClean="0"/>
              <a:t>lambd</a:t>
            </a:r>
            <a:r>
              <a:rPr lang="zh-TW" altLang="en-US" dirty="0" smtClean="0"/>
              <a:t>表示法去產生</a:t>
            </a:r>
            <a:r>
              <a:rPr lang="en-US" altLang="zh-TW" dirty="0" smtClean="0"/>
              <a:t>Thread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73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甚麼是</a:t>
            </a:r>
            <a:r>
              <a:rPr lang="en-US" altLang="zh-TW" dirty="0"/>
              <a:t>lambda</a:t>
            </a:r>
            <a:r>
              <a:rPr lang="zh-TW" altLang="en-US" dirty="0"/>
              <a:t>表達式</a:t>
            </a:r>
            <a:r>
              <a:rPr lang="en-US" altLang="zh-TW" dirty="0"/>
              <a:t>(expression)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Java 8 </a:t>
            </a:r>
            <a:r>
              <a:rPr lang="zh-TW" altLang="en-US" b="1" dirty="0"/>
              <a:t>最重大的一個更新</a:t>
            </a:r>
            <a:r>
              <a:rPr lang="zh-TW" altLang="en-US" dirty="0"/>
              <a:t>，就是加入 </a:t>
            </a:r>
            <a:r>
              <a:rPr lang="en-US" altLang="zh-TW" dirty="0">
                <a:solidFill>
                  <a:srgbClr val="FF0000"/>
                </a:solidFill>
              </a:rPr>
              <a:t>Lambda </a:t>
            </a:r>
            <a:r>
              <a:rPr lang="zh-TW" altLang="en-US" dirty="0">
                <a:solidFill>
                  <a:srgbClr val="FF0000"/>
                </a:solidFill>
              </a:rPr>
              <a:t>表達式</a:t>
            </a:r>
            <a:r>
              <a:rPr lang="zh-TW" altLang="en-US" dirty="0"/>
              <a:t>，</a:t>
            </a:r>
            <a:r>
              <a:rPr lang="en-US" altLang="zh-TW" dirty="0"/>
              <a:t>Lambda </a:t>
            </a:r>
            <a:r>
              <a:rPr lang="zh-TW" altLang="en-US" dirty="0"/>
              <a:t>讓程式碼看起來</a:t>
            </a:r>
            <a:r>
              <a:rPr lang="zh-TW" altLang="en-US" b="1" dirty="0">
                <a:solidFill>
                  <a:srgbClr val="FF0000"/>
                </a:solidFill>
              </a:rPr>
              <a:t>更簡潔也提高執行效能</a:t>
            </a:r>
            <a:r>
              <a:rPr lang="zh-TW" altLang="en-US" dirty="0"/>
              <a:t>，原本可能需要寫很多行程式碼，可以縮減成</a:t>
            </a:r>
            <a:r>
              <a:rPr lang="zh-TW" altLang="en-US" dirty="0" smtClean="0"/>
              <a:t>一行</a:t>
            </a:r>
            <a:endParaRPr lang="en-US" altLang="zh-TW" dirty="0" smtClean="0"/>
          </a:p>
          <a:p>
            <a:r>
              <a:rPr lang="en-US" altLang="zh-TW" dirty="0"/>
              <a:t>Lambda</a:t>
            </a:r>
            <a:r>
              <a:rPr lang="zh-TW" altLang="en-US" dirty="0"/>
              <a:t>表達式（</a:t>
            </a:r>
            <a:r>
              <a:rPr lang="en-US" altLang="zh-TW" dirty="0"/>
              <a:t>lambda expression</a:t>
            </a:r>
            <a:r>
              <a:rPr lang="zh-TW" altLang="en-US" dirty="0"/>
              <a:t>）是一個</a:t>
            </a:r>
            <a:r>
              <a:rPr lang="zh-TW" altLang="en-US" b="1" dirty="0">
                <a:solidFill>
                  <a:srgbClr val="FF0000"/>
                </a:solidFill>
              </a:rPr>
              <a:t>匿名函數</a:t>
            </a:r>
            <a:r>
              <a:rPr lang="zh-TW" altLang="en-US" dirty="0"/>
              <a:t>，由數學中的</a:t>
            </a:r>
            <a:r>
              <a:rPr lang="en-US" altLang="zh-TW" dirty="0"/>
              <a:t>λ</a:t>
            </a:r>
            <a:r>
              <a:rPr lang="zh-TW" altLang="en-US" dirty="0"/>
              <a:t>演算而得名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/>
              <a:t>Java 8</a:t>
            </a:r>
            <a:r>
              <a:rPr lang="zh-TW" altLang="en-US" dirty="0"/>
              <a:t>中可以把</a:t>
            </a:r>
            <a:r>
              <a:rPr lang="en-US" altLang="zh-TW" dirty="0"/>
              <a:t>Lambda</a:t>
            </a:r>
            <a:r>
              <a:rPr lang="zh-TW" altLang="en-US" dirty="0"/>
              <a:t>表達式理解為匿名函數，它</a:t>
            </a:r>
            <a:r>
              <a:rPr lang="zh-TW" altLang="en-US" b="1" dirty="0">
                <a:solidFill>
                  <a:srgbClr val="0000FF"/>
                </a:solidFill>
              </a:rPr>
              <a:t>沒有名稱</a:t>
            </a:r>
            <a:r>
              <a:rPr lang="zh-TW" altLang="en-US" dirty="0"/>
              <a:t>，但是</a:t>
            </a:r>
            <a:r>
              <a:rPr lang="zh-TW" altLang="en-US" b="1" dirty="0">
                <a:solidFill>
                  <a:srgbClr val="0000FF"/>
                </a:solidFill>
              </a:rPr>
              <a:t>有參數列表</a:t>
            </a:r>
            <a:r>
              <a:rPr lang="zh-TW" altLang="en-US" dirty="0"/>
              <a:t>、</a:t>
            </a:r>
            <a:r>
              <a:rPr lang="zh-TW" altLang="en-US" b="1" dirty="0">
                <a:solidFill>
                  <a:srgbClr val="0000FF"/>
                </a:solidFill>
              </a:rPr>
              <a:t>函數主體</a:t>
            </a:r>
            <a:r>
              <a:rPr lang="zh-TW" altLang="en-US" dirty="0"/>
              <a:t>、</a:t>
            </a:r>
            <a:r>
              <a:rPr lang="zh-TW" altLang="en-US" b="1" dirty="0">
                <a:solidFill>
                  <a:srgbClr val="0000FF"/>
                </a:solidFill>
              </a:rPr>
              <a:t>返回類型</a:t>
            </a:r>
            <a:r>
              <a:rPr lang="zh-TW" altLang="en-US" dirty="0"/>
              <a:t>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Lambda</a:t>
            </a:r>
            <a:r>
              <a:rPr lang="zh-TW" altLang="en-US" dirty="0"/>
              <a:t>表達式是為了</a:t>
            </a:r>
            <a:r>
              <a:rPr lang="zh-TW" altLang="en-US" b="1" dirty="0"/>
              <a:t>簡化</a:t>
            </a:r>
            <a:r>
              <a:rPr lang="zh-TW" altLang="en-US" b="1" dirty="0">
                <a:solidFill>
                  <a:srgbClr val="7030A0"/>
                </a:solidFill>
              </a:rPr>
              <a:t>內</a:t>
            </a:r>
            <a:r>
              <a:rPr lang="zh-TW" altLang="en-US" b="1" dirty="0" smtClean="0">
                <a:solidFill>
                  <a:srgbClr val="7030A0"/>
                </a:solidFill>
              </a:rPr>
              <a:t>部類</a:t>
            </a:r>
            <a:r>
              <a:rPr lang="en-US" altLang="zh-TW" b="1" dirty="0" smtClean="0">
                <a:solidFill>
                  <a:srgbClr val="7030A0"/>
                </a:solidFill>
              </a:rPr>
              <a:t>(internal class)</a:t>
            </a:r>
            <a:r>
              <a:rPr lang="zh-TW" altLang="en-US" dirty="0" smtClean="0"/>
              <a:t>的</a:t>
            </a:r>
            <a:r>
              <a:rPr lang="zh-TW" altLang="en-US" dirty="0"/>
              <a:t>，你可以把它當成是內部類的一種簡寫方式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三個基本型態：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983197" y="4917686"/>
            <a:ext cx="5200683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(0</a:t>
            </a:r>
            <a:r>
              <a:rPr lang="zh-TW" altLang="en-US" dirty="0">
                <a:solidFill>
                  <a:schemeClr val="bg1"/>
                </a:solidFill>
              </a:rPr>
              <a:t>個以上參數</a:t>
            </a:r>
            <a:r>
              <a:rPr lang="en-US" altLang="zh-TW" dirty="0">
                <a:solidFill>
                  <a:schemeClr val="bg1"/>
                </a:solidFill>
              </a:rPr>
              <a:t>) -&gt; </a:t>
            </a:r>
            <a:r>
              <a:rPr lang="zh-TW" altLang="en-US" dirty="0" smtClean="0">
                <a:solidFill>
                  <a:schemeClr val="bg1"/>
                </a:solidFill>
              </a:rPr>
              <a:t>單行</a:t>
            </a:r>
            <a:r>
              <a:rPr lang="zh-TW" altLang="en-US" dirty="0">
                <a:solidFill>
                  <a:schemeClr val="bg1"/>
                </a:solidFill>
              </a:rPr>
              <a:t>指令</a:t>
            </a:r>
            <a:r>
              <a:rPr lang="en-US" altLang="zh-TW" dirty="0">
                <a:solidFill>
                  <a:schemeClr val="bg1"/>
                </a:solidFill>
              </a:rPr>
              <a:t>; </a:t>
            </a:r>
            <a:endParaRPr lang="zh-TW" altLang="en-US" dirty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(0</a:t>
            </a:r>
            <a:r>
              <a:rPr lang="zh-TW" altLang="en-US" dirty="0" smtClean="0">
                <a:solidFill>
                  <a:schemeClr val="bg1"/>
                </a:solidFill>
              </a:rPr>
              <a:t>個以上參數</a:t>
            </a:r>
            <a:r>
              <a:rPr lang="en-US" altLang="zh-TW" dirty="0" smtClean="0">
                <a:solidFill>
                  <a:schemeClr val="bg1"/>
                </a:solidFill>
              </a:rPr>
              <a:t>) </a:t>
            </a:r>
            <a:r>
              <a:rPr lang="en-US" altLang="zh-TW" dirty="0">
                <a:solidFill>
                  <a:schemeClr val="bg1"/>
                </a:solidFill>
              </a:rPr>
              <a:t>-&gt; { </a:t>
            </a:r>
            <a:r>
              <a:rPr lang="zh-TW" altLang="en-US" dirty="0" smtClean="0">
                <a:solidFill>
                  <a:schemeClr val="bg1"/>
                </a:solidFill>
              </a:rPr>
              <a:t>多行指令</a:t>
            </a:r>
            <a:r>
              <a:rPr lang="en-US" altLang="zh-TW" dirty="0" smtClean="0">
                <a:solidFill>
                  <a:schemeClr val="bg1"/>
                </a:solidFill>
              </a:rPr>
              <a:t>; }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(0</a:t>
            </a:r>
            <a:r>
              <a:rPr lang="zh-TW" altLang="en-US" dirty="0">
                <a:solidFill>
                  <a:schemeClr val="bg1"/>
                </a:solidFill>
              </a:rPr>
              <a:t>個以上參數</a:t>
            </a:r>
            <a:r>
              <a:rPr lang="en-US" altLang="zh-TW" dirty="0">
                <a:solidFill>
                  <a:schemeClr val="bg1"/>
                </a:solidFill>
              </a:rPr>
              <a:t>) -&gt; { </a:t>
            </a:r>
            <a:r>
              <a:rPr lang="zh-TW" altLang="en-US" dirty="0">
                <a:solidFill>
                  <a:schemeClr val="bg1"/>
                </a:solidFill>
              </a:rPr>
              <a:t>多行指令</a:t>
            </a:r>
            <a:r>
              <a:rPr lang="en-US" altLang="zh-TW" dirty="0">
                <a:solidFill>
                  <a:schemeClr val="bg1"/>
                </a:solidFill>
              </a:rPr>
              <a:t>; 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return </a:t>
            </a:r>
            <a:r>
              <a:rPr lang="zh-TW" altLang="en-US" dirty="0" smtClean="0">
                <a:solidFill>
                  <a:schemeClr val="bg1"/>
                </a:solidFill>
              </a:rPr>
              <a:t>傳回值</a:t>
            </a:r>
            <a:r>
              <a:rPr lang="en-US" altLang="zh-TW" dirty="0" smtClean="0">
                <a:solidFill>
                  <a:schemeClr val="bg1"/>
                </a:solidFill>
              </a:rPr>
              <a:t>;}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右大括弧 5"/>
          <p:cNvSpPr/>
          <p:nvPr/>
        </p:nvSpPr>
        <p:spPr>
          <a:xfrm>
            <a:off x="6547311" y="5029200"/>
            <a:ext cx="265176" cy="740664"/>
          </a:xfrm>
          <a:prstGeom prst="rightBrac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798771" y="52148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無回傳值</a:t>
            </a:r>
            <a:endParaRPr lang="zh-TW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左大括弧 7"/>
          <p:cNvSpPr/>
          <p:nvPr/>
        </p:nvSpPr>
        <p:spPr>
          <a:xfrm>
            <a:off x="2834640" y="5660136"/>
            <a:ext cx="228600" cy="577948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787547" y="57698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多行指令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7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甚麼時候用？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只要是有</a:t>
            </a:r>
            <a:r>
              <a:rPr lang="zh-TW" altLang="en-US" b="1" dirty="0">
                <a:solidFill>
                  <a:srgbClr val="7030A0"/>
                </a:solidFill>
              </a:rPr>
              <a:t>內</a:t>
            </a:r>
            <a:r>
              <a:rPr lang="zh-TW" altLang="en-US" b="1" dirty="0" smtClean="0">
                <a:solidFill>
                  <a:srgbClr val="7030A0"/>
                </a:solidFill>
              </a:rPr>
              <a:t>部類</a:t>
            </a:r>
            <a:r>
              <a:rPr lang="en-US" altLang="zh-TW" b="1" dirty="0" smtClean="0">
                <a:solidFill>
                  <a:srgbClr val="7030A0"/>
                </a:solidFill>
              </a:rPr>
              <a:t>(internal class)</a:t>
            </a:r>
            <a:r>
              <a:rPr lang="zh-TW" altLang="en-US" dirty="0" smtClean="0"/>
              <a:t>的</a:t>
            </a:r>
            <a:r>
              <a:rPr lang="zh-TW" altLang="en-US" dirty="0"/>
              <a:t>程式碼塊，都可以轉化成</a:t>
            </a:r>
            <a:r>
              <a:rPr lang="en-US" altLang="zh-TW" dirty="0"/>
              <a:t>Lambda</a:t>
            </a:r>
            <a:r>
              <a:rPr lang="zh-TW" altLang="en-US" dirty="0"/>
              <a:t>表達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r>
              <a:rPr lang="zh-TW" altLang="en-US" dirty="0" smtClean="0"/>
              <a:t>例如：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23288" y="2624757"/>
            <a:ext cx="7220712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Comparator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排序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80F2F6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Arrays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asList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sort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Comparator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i="1" dirty="0">
                <a:solidFill>
                  <a:srgbClr val="A0A0A0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compare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o1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o2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o1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compareTo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o2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使用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Lambda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表達式簡化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sort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((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o1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o2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o1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compareTo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o2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  <p:sp>
        <p:nvSpPr>
          <p:cNvPr id="6" name="手繪多邊形 5"/>
          <p:cNvSpPr/>
          <p:nvPr/>
        </p:nvSpPr>
        <p:spPr>
          <a:xfrm>
            <a:off x="2432304" y="3246120"/>
            <a:ext cx="6163056" cy="1655064"/>
          </a:xfrm>
          <a:custGeom>
            <a:avLst/>
            <a:gdLst>
              <a:gd name="connsiteX0" fmla="*/ 1316736 w 6163056"/>
              <a:gd name="connsiteY0" fmla="*/ 9144 h 1655064"/>
              <a:gd name="connsiteX1" fmla="*/ 4818888 w 6163056"/>
              <a:gd name="connsiteY1" fmla="*/ 0 h 1655064"/>
              <a:gd name="connsiteX2" fmla="*/ 4818888 w 6163056"/>
              <a:gd name="connsiteY2" fmla="*/ 320040 h 1655064"/>
              <a:gd name="connsiteX3" fmla="*/ 1792224 w 6163056"/>
              <a:gd name="connsiteY3" fmla="*/ 310896 h 1655064"/>
              <a:gd name="connsiteX4" fmla="*/ 1792224 w 6163056"/>
              <a:gd name="connsiteY4" fmla="*/ 539496 h 1655064"/>
              <a:gd name="connsiteX5" fmla="*/ 6163056 w 6163056"/>
              <a:gd name="connsiteY5" fmla="*/ 530352 h 1655064"/>
              <a:gd name="connsiteX6" fmla="*/ 6153912 w 6163056"/>
              <a:gd name="connsiteY6" fmla="*/ 841248 h 1655064"/>
              <a:gd name="connsiteX7" fmla="*/ 4169664 w 6163056"/>
              <a:gd name="connsiteY7" fmla="*/ 841248 h 1655064"/>
              <a:gd name="connsiteX8" fmla="*/ 4169664 w 6163056"/>
              <a:gd name="connsiteY8" fmla="*/ 1115568 h 1655064"/>
              <a:gd name="connsiteX9" fmla="*/ 804672 w 6163056"/>
              <a:gd name="connsiteY9" fmla="*/ 1088136 h 1655064"/>
              <a:gd name="connsiteX10" fmla="*/ 804672 w 6163056"/>
              <a:gd name="connsiteY10" fmla="*/ 1371600 h 1655064"/>
              <a:gd name="connsiteX11" fmla="*/ 210312 w 6163056"/>
              <a:gd name="connsiteY11" fmla="*/ 1353312 h 1655064"/>
              <a:gd name="connsiteX12" fmla="*/ 210312 w 6163056"/>
              <a:gd name="connsiteY12" fmla="*/ 1655064 h 1655064"/>
              <a:gd name="connsiteX13" fmla="*/ 0 w 6163056"/>
              <a:gd name="connsiteY13" fmla="*/ 1655064 h 1655064"/>
              <a:gd name="connsiteX14" fmla="*/ 0 w 6163056"/>
              <a:gd name="connsiteY14" fmla="*/ 246888 h 1655064"/>
              <a:gd name="connsiteX15" fmla="*/ 1335024 w 6163056"/>
              <a:gd name="connsiteY15" fmla="*/ 256032 h 1655064"/>
              <a:gd name="connsiteX16" fmla="*/ 1316736 w 6163056"/>
              <a:gd name="connsiteY16" fmla="*/ 9144 h 165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63056" h="1655064">
                <a:moveTo>
                  <a:pt x="1316736" y="9144"/>
                </a:moveTo>
                <a:lnTo>
                  <a:pt x="4818888" y="0"/>
                </a:lnTo>
                <a:lnTo>
                  <a:pt x="4818888" y="320040"/>
                </a:lnTo>
                <a:lnTo>
                  <a:pt x="1792224" y="310896"/>
                </a:lnTo>
                <a:lnTo>
                  <a:pt x="1792224" y="539496"/>
                </a:lnTo>
                <a:lnTo>
                  <a:pt x="6163056" y="530352"/>
                </a:lnTo>
                <a:lnTo>
                  <a:pt x="6153912" y="841248"/>
                </a:lnTo>
                <a:lnTo>
                  <a:pt x="4169664" y="841248"/>
                </a:lnTo>
                <a:lnTo>
                  <a:pt x="4169664" y="1115568"/>
                </a:lnTo>
                <a:lnTo>
                  <a:pt x="804672" y="1088136"/>
                </a:lnTo>
                <a:lnTo>
                  <a:pt x="804672" y="1371600"/>
                </a:lnTo>
                <a:lnTo>
                  <a:pt x="210312" y="1353312"/>
                </a:lnTo>
                <a:lnTo>
                  <a:pt x="210312" y="1655064"/>
                </a:lnTo>
                <a:lnTo>
                  <a:pt x="0" y="1655064"/>
                </a:lnTo>
                <a:lnTo>
                  <a:pt x="0" y="246888"/>
                </a:lnTo>
                <a:lnTo>
                  <a:pt x="1335024" y="256032"/>
                </a:lnTo>
                <a:lnTo>
                  <a:pt x="1316736" y="9144"/>
                </a:lnTo>
                <a:close/>
              </a:path>
            </a:pathLst>
          </a:custGeom>
          <a:solidFill>
            <a:srgbClr val="666699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776472" y="5422392"/>
            <a:ext cx="3520440" cy="341686"/>
          </a:xfrm>
          <a:prstGeom prst="rect">
            <a:avLst/>
          </a:prstGeom>
          <a:solidFill>
            <a:srgbClr val="666699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>
            <a:off x="3675888" y="4709160"/>
            <a:ext cx="1271016" cy="40233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57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另一個例子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也是這單元要說的第三種開啟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的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原函式定義：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00328" y="2474214"/>
            <a:ext cx="8903208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Runnable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程式碼塊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Runnable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@</a:t>
            </a:r>
            <a:r>
              <a:rPr lang="en-US" altLang="zh-TW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"Hello Man!"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})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使用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Lambda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表達式簡化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 err="1">
                <a:solidFill>
                  <a:srgbClr val="F2F200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>
                <a:solidFill>
                  <a:srgbClr val="A7EC21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u="sng" dirty="0">
                <a:solidFill>
                  <a:srgbClr val="F9FAF4"/>
                </a:solidFill>
                <a:latin typeface="Consolas" panose="020B0609020204030204" pitchFamily="49" charset="0"/>
              </a:rPr>
              <a:t>(()</a:t>
            </a:r>
            <a:r>
              <a:rPr lang="en-US" altLang="zh-TW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u="sng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u="sng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u="sng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u="sng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u="sng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u="sng" dirty="0">
                <a:solidFill>
                  <a:srgbClr val="17C6A3"/>
                </a:solidFill>
                <a:latin typeface="Consolas" panose="020B0609020204030204" pitchFamily="49" charset="0"/>
              </a:rPr>
              <a:t>"Hello Man!"</a:t>
            </a:r>
            <a:r>
              <a:rPr lang="en-US" altLang="zh-TW" b="1" i="1" u="sng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b="1" i="1" u="sng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  <p:sp>
        <p:nvSpPr>
          <p:cNvPr id="5" name="手繪多邊形 4"/>
          <p:cNvSpPr/>
          <p:nvPr/>
        </p:nvSpPr>
        <p:spPr>
          <a:xfrm>
            <a:off x="1143000" y="2814116"/>
            <a:ext cx="5550408" cy="1664208"/>
          </a:xfrm>
          <a:custGeom>
            <a:avLst/>
            <a:gdLst>
              <a:gd name="connsiteX0" fmla="*/ 3429000 w 5550408"/>
              <a:gd name="connsiteY0" fmla="*/ 9144 h 1664208"/>
              <a:gd name="connsiteX1" fmla="*/ 5550408 w 5550408"/>
              <a:gd name="connsiteY1" fmla="*/ 0 h 1664208"/>
              <a:gd name="connsiteX2" fmla="*/ 5550408 w 5550408"/>
              <a:gd name="connsiteY2" fmla="*/ 1124712 h 1664208"/>
              <a:gd name="connsiteX3" fmla="*/ 795528 w 5550408"/>
              <a:gd name="connsiteY3" fmla="*/ 1097280 h 1664208"/>
              <a:gd name="connsiteX4" fmla="*/ 777240 w 5550408"/>
              <a:gd name="connsiteY4" fmla="*/ 1399032 h 1664208"/>
              <a:gd name="connsiteX5" fmla="*/ 173736 w 5550408"/>
              <a:gd name="connsiteY5" fmla="*/ 1389888 h 1664208"/>
              <a:gd name="connsiteX6" fmla="*/ 173736 w 5550408"/>
              <a:gd name="connsiteY6" fmla="*/ 1664208 h 1664208"/>
              <a:gd name="connsiteX7" fmla="*/ 0 w 5550408"/>
              <a:gd name="connsiteY7" fmla="*/ 1664208 h 1664208"/>
              <a:gd name="connsiteX8" fmla="*/ 0 w 5550408"/>
              <a:gd name="connsiteY8" fmla="*/ 256032 h 1664208"/>
              <a:gd name="connsiteX9" fmla="*/ 3410712 w 5550408"/>
              <a:gd name="connsiteY9" fmla="*/ 283464 h 1664208"/>
              <a:gd name="connsiteX10" fmla="*/ 3429000 w 5550408"/>
              <a:gd name="connsiteY10" fmla="*/ 9144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50408" h="1664208">
                <a:moveTo>
                  <a:pt x="3429000" y="9144"/>
                </a:moveTo>
                <a:lnTo>
                  <a:pt x="5550408" y="0"/>
                </a:lnTo>
                <a:lnTo>
                  <a:pt x="5550408" y="1124712"/>
                </a:lnTo>
                <a:lnTo>
                  <a:pt x="795528" y="1097280"/>
                </a:lnTo>
                <a:lnTo>
                  <a:pt x="777240" y="1399032"/>
                </a:lnTo>
                <a:lnTo>
                  <a:pt x="173736" y="1389888"/>
                </a:lnTo>
                <a:lnTo>
                  <a:pt x="173736" y="1664208"/>
                </a:lnTo>
                <a:lnTo>
                  <a:pt x="0" y="1664208"/>
                </a:lnTo>
                <a:lnTo>
                  <a:pt x="0" y="256032"/>
                </a:lnTo>
                <a:lnTo>
                  <a:pt x="3410712" y="283464"/>
                </a:lnTo>
                <a:lnTo>
                  <a:pt x="3429000" y="9144"/>
                </a:lnTo>
                <a:close/>
              </a:path>
            </a:pathLst>
          </a:custGeom>
          <a:solidFill>
            <a:srgbClr val="A6A6A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581144" y="4999532"/>
            <a:ext cx="4784298" cy="337004"/>
          </a:xfrm>
          <a:prstGeom prst="rect">
            <a:avLst/>
          </a:prstGeom>
          <a:solidFill>
            <a:srgbClr val="A6A6A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143000" y="5672030"/>
            <a:ext cx="8500872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b="1" dirty="0" err="1">
                <a:solidFill>
                  <a:schemeClr val="bg1"/>
                </a:solidFill>
                <a:hlinkClick r:id="rId2"/>
              </a:rPr>
              <a:t>java</a:t>
            </a:r>
            <a:r>
              <a:rPr lang="en-US" altLang="zh-TW" b="1" dirty="0" err="1">
                <a:solidFill>
                  <a:schemeClr val="bg1"/>
                </a:solidFill>
              </a:rPr>
              <a:t>.</a:t>
            </a:r>
            <a:r>
              <a:rPr lang="en-US" altLang="zh-TW" b="1" dirty="0" err="1">
                <a:solidFill>
                  <a:schemeClr val="bg1"/>
                </a:solidFill>
                <a:hlinkClick r:id="rId3"/>
              </a:rPr>
              <a:t>lang</a:t>
            </a:r>
            <a:r>
              <a:rPr lang="en-US" altLang="zh-TW" b="1" dirty="0" err="1">
                <a:solidFill>
                  <a:schemeClr val="bg1"/>
                </a:solidFill>
              </a:rPr>
              <a:t>.</a:t>
            </a:r>
            <a:r>
              <a:rPr lang="en-US" altLang="zh-TW" b="1" dirty="0" err="1">
                <a:solidFill>
                  <a:schemeClr val="bg1"/>
                </a:solidFill>
                <a:hlinkClick r:id="rId4"/>
              </a:rPr>
              <a:t>Thread</a:t>
            </a:r>
            <a:r>
              <a:rPr lang="en-US" altLang="zh-TW" b="1" dirty="0" err="1">
                <a:solidFill>
                  <a:schemeClr val="bg1"/>
                </a:solidFill>
              </a:rPr>
              <a:t>.Thread</a:t>
            </a:r>
            <a:r>
              <a:rPr lang="en-US" altLang="zh-TW" b="1" dirty="0">
                <a:solidFill>
                  <a:schemeClr val="bg1"/>
                </a:solidFill>
              </a:rPr>
              <a:t>(</a:t>
            </a:r>
            <a:r>
              <a:rPr lang="en-US" altLang="zh-TW" b="1" dirty="0" err="1">
                <a:solidFill>
                  <a:schemeClr val="bg1"/>
                </a:solidFill>
                <a:hlinkClick r:id="rId5" tooltip="in java.lang"/>
              </a:rPr>
              <a:t>ThreadGroup</a:t>
            </a:r>
            <a:r>
              <a:rPr lang="en-US" altLang="zh-TW" b="1" dirty="0">
                <a:solidFill>
                  <a:schemeClr val="bg1"/>
                </a:solidFill>
              </a:rPr>
              <a:t> group, </a:t>
            </a:r>
            <a:r>
              <a:rPr lang="en-US" altLang="zh-TW" b="1" dirty="0">
                <a:solidFill>
                  <a:schemeClr val="bg1"/>
                </a:solidFill>
                <a:hlinkClick r:id="rId6" tooltip="in java.lang"/>
              </a:rPr>
              <a:t>Runnable</a:t>
            </a:r>
            <a:r>
              <a:rPr lang="en-US" altLang="zh-TW" b="1" dirty="0">
                <a:solidFill>
                  <a:schemeClr val="bg1"/>
                </a:solidFill>
              </a:rPr>
              <a:t> target, </a:t>
            </a:r>
            <a:r>
              <a:rPr lang="en-US" altLang="zh-TW" b="1" dirty="0">
                <a:solidFill>
                  <a:schemeClr val="bg1"/>
                </a:solidFill>
                <a:hlinkClick r:id="rId7" tooltip="in java.lang"/>
              </a:rPr>
              <a:t>String</a:t>
            </a:r>
            <a:r>
              <a:rPr lang="en-US" altLang="zh-TW" b="1" dirty="0">
                <a:solidFill>
                  <a:schemeClr val="bg1"/>
                </a:solidFill>
              </a:rPr>
              <a:t> name)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62472" y="5550408"/>
            <a:ext cx="1938528" cy="6217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742432" y="616298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這邊要給可執行的類別程式碼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29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完整</a:t>
            </a:r>
            <a:r>
              <a:rPr lang="en-US" altLang="zh-TW" dirty="0" smtClean="0"/>
              <a:t>main()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77334" y="2160589"/>
            <a:ext cx="4144602" cy="3880773"/>
          </a:xfrm>
        </p:spPr>
        <p:txBody>
          <a:bodyPr/>
          <a:lstStyle/>
          <a:p>
            <a:r>
              <a:rPr lang="zh-TW" altLang="en-US" dirty="0" smtClean="0"/>
              <a:t>紅框即是採用</a:t>
            </a:r>
            <a:r>
              <a:rPr lang="en-US" altLang="zh-TW" dirty="0" smtClean="0"/>
              <a:t>lambda</a:t>
            </a:r>
            <a:r>
              <a:rPr lang="zh-TW" altLang="en-US" dirty="0" smtClean="0"/>
              <a:t>表示法的多執行緒程式碼。</a:t>
            </a:r>
            <a:endParaRPr lang="en-US" altLang="zh-TW" dirty="0" smtClean="0"/>
          </a:p>
          <a:p>
            <a:r>
              <a:rPr lang="zh-TW" altLang="en-US" dirty="0"/>
              <a:t>好處是可以隨時把想要多執行緒的程式碼</a:t>
            </a:r>
            <a:r>
              <a:rPr lang="zh-TW" altLang="en-US" dirty="0" smtClean="0"/>
              <a:t>放在任何位置。不必再開新的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。這樣容易找到相關</a:t>
            </a:r>
            <a:r>
              <a:rPr lang="zh-TW" altLang="en-US" dirty="0"/>
              <a:t>聯</a:t>
            </a:r>
            <a:r>
              <a:rPr lang="zh-TW" altLang="en-US" dirty="0" smtClean="0"/>
              <a:t>的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適合較短的</a:t>
            </a:r>
            <a:r>
              <a:rPr lang="en-US" altLang="zh-TW" dirty="0" smtClean="0"/>
              <a:t>multi-thread</a:t>
            </a:r>
            <a:r>
              <a:rPr lang="zh-TW" altLang="en-US" dirty="0" smtClean="0"/>
              <a:t>程式。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右邊</a:t>
            </a:r>
            <a:r>
              <a:rPr lang="zh-TW" altLang="en-US" dirty="0"/>
              <a:t>紅框</a:t>
            </a:r>
            <a:r>
              <a:rPr lang="zh-TW" altLang="en-US" dirty="0" smtClean="0"/>
              <a:t>的</a:t>
            </a:r>
            <a:r>
              <a:rPr lang="zh-TW" altLang="en-US" dirty="0"/>
              <a:t>程式碼是直接從</a:t>
            </a:r>
            <a:r>
              <a:rPr lang="en-US" altLang="zh-TW" dirty="0"/>
              <a:t>Horse class</a:t>
            </a:r>
            <a:r>
              <a:rPr lang="zh-TW" altLang="en-US" dirty="0"/>
              <a:t>照搬過來的。</a:t>
            </a:r>
          </a:p>
        </p:txBody>
      </p:sp>
      <p:sp>
        <p:nvSpPr>
          <p:cNvPr id="5" name="矩形 4"/>
          <p:cNvSpPr/>
          <p:nvPr/>
        </p:nvSpPr>
        <p:spPr>
          <a:xfrm>
            <a:off x="5123010" y="820038"/>
            <a:ext cx="6763512" cy="50167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RaceHorse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distance1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new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 Lambda Expression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distance2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5000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distance2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"----H2:"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F3EC79"/>
                </a:solidFill>
                <a:latin typeface="Consolas" panose="020B0609020204030204" pitchFamily="49" charset="0"/>
              </a:rPr>
              <a:t>distance2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		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5000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distance1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"H1:"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F3EC79"/>
                </a:solidFill>
                <a:latin typeface="Consolas" panose="020B0609020204030204" pitchFamily="49" charset="0"/>
              </a:rPr>
              <a:t>distance1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5950734" y="2247909"/>
            <a:ext cx="5718048" cy="1903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5791560" y="4248964"/>
            <a:ext cx="6094962" cy="23391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t2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 Lambda Expression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distance2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5000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distance2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"----H2:"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F3EC79"/>
                </a:solidFill>
                <a:latin typeface="Consolas" panose="020B0609020204030204" pitchFamily="49" charset="0"/>
              </a:rPr>
              <a:t>distance2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sz="1600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t2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 err="1">
                <a:solidFill>
                  <a:srgbClr val="EEEEEE"/>
                </a:solidFill>
                <a:hlinkClick r:id="rId2"/>
              </a:rPr>
              <a:t>java</a:t>
            </a:r>
            <a:r>
              <a:rPr lang="en-US" altLang="zh-TW" b="1" dirty="0" err="1"/>
              <a:t>.</a:t>
            </a:r>
            <a:r>
              <a:rPr lang="en-US" altLang="zh-TW" b="1" dirty="0" err="1">
                <a:solidFill>
                  <a:srgbClr val="EEEEEE"/>
                </a:solidFill>
                <a:hlinkClick r:id="rId3"/>
              </a:rPr>
              <a:t>lang</a:t>
            </a:r>
            <a:r>
              <a:rPr lang="en-US" altLang="zh-TW" b="1" dirty="0" err="1"/>
              <a:t>.</a:t>
            </a:r>
            <a:r>
              <a:rPr lang="en-US" altLang="zh-TW" b="1" dirty="0" err="1">
                <a:solidFill>
                  <a:srgbClr val="EEEEEE"/>
                </a:solidFill>
                <a:hlinkClick r:id="rId4"/>
              </a:rPr>
              <a:t>Thread</a:t>
            </a:r>
            <a:r>
              <a:rPr lang="en-US" altLang="zh-TW" b="1" dirty="0" err="1"/>
              <a:t>.Thread</a:t>
            </a:r>
            <a:r>
              <a:rPr lang="en-US" altLang="zh-TW" b="1" dirty="0"/>
              <a:t>(</a:t>
            </a:r>
            <a:r>
              <a:rPr lang="en-US" altLang="zh-TW" b="1" dirty="0" err="1">
                <a:solidFill>
                  <a:srgbClr val="EEEEEE"/>
                </a:solidFill>
                <a:hlinkClick r:id="rId5" tooltip="in java.lang"/>
              </a:rPr>
              <a:t>ThreadGroup</a:t>
            </a:r>
            <a:r>
              <a:rPr lang="en-US" altLang="zh-TW" b="1" dirty="0"/>
              <a:t> group, </a:t>
            </a:r>
            <a:r>
              <a:rPr lang="en-US" altLang="zh-TW" b="1" dirty="0">
                <a:solidFill>
                  <a:srgbClr val="EEEEEE"/>
                </a:solidFill>
                <a:hlinkClick r:id="rId6" tooltip="in java.lang"/>
              </a:rPr>
              <a:t>Runnable</a:t>
            </a:r>
            <a:r>
              <a:rPr lang="en-US" altLang="zh-TW" b="1" dirty="0"/>
              <a:t> target, </a:t>
            </a:r>
            <a:r>
              <a:rPr lang="en-US" altLang="zh-TW" b="1" dirty="0">
                <a:solidFill>
                  <a:srgbClr val="EEEEEE"/>
                </a:solidFill>
                <a:hlinkClick r:id="rId7" tooltip="in java.lang"/>
              </a:rPr>
              <a:t>String</a:t>
            </a:r>
            <a:r>
              <a:rPr lang="en-US" altLang="zh-TW" b="1" dirty="0"/>
              <a:t> name)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994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先認識執行緒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5903241" cy="3880773"/>
          </a:xfrm>
        </p:spPr>
        <p:txBody>
          <a:bodyPr/>
          <a:lstStyle/>
          <a:p>
            <a:r>
              <a:rPr lang="zh-TW" altLang="en-US" dirty="0"/>
              <a:t>一個可以執行的 </a:t>
            </a:r>
            <a:r>
              <a:rPr lang="en-US" altLang="zh-TW" dirty="0"/>
              <a:t>Java </a:t>
            </a:r>
            <a:r>
              <a:rPr lang="zh-TW" altLang="en-US" dirty="0"/>
              <a:t>類別，在 </a:t>
            </a:r>
            <a:r>
              <a:rPr lang="en-US" altLang="zh-TW" dirty="0"/>
              <a:t>main </a:t>
            </a:r>
            <a:r>
              <a:rPr lang="zh-TW" altLang="en-US" dirty="0"/>
              <a:t>這個特別的方法被執行時，也就擁有了作業系統的一個</a:t>
            </a:r>
            <a:r>
              <a:rPr lang="zh-TW" altLang="en-US" b="1" dirty="0">
                <a:solidFill>
                  <a:srgbClr val="0000FF"/>
                </a:solidFill>
              </a:rPr>
              <a:t>執行緒</a:t>
            </a:r>
            <a:r>
              <a:rPr lang="zh-TW" altLang="en-US" dirty="0"/>
              <a:t>，</a:t>
            </a:r>
            <a:r>
              <a:rPr lang="zh-TW" altLang="en-US" b="1" dirty="0">
                <a:solidFill>
                  <a:schemeClr val="accent5">
                    <a:lumMod val="50000"/>
                  </a:schemeClr>
                </a:solidFill>
              </a:rPr>
              <a:t>由 </a:t>
            </a:r>
            <a:r>
              <a:rPr lang="en-US" altLang="zh-TW" b="1" dirty="0">
                <a:solidFill>
                  <a:schemeClr val="accent5">
                    <a:lumMod val="50000"/>
                  </a:schemeClr>
                </a:solidFill>
              </a:rPr>
              <a:t>main </a:t>
            </a:r>
            <a:r>
              <a:rPr lang="zh-TW" altLang="en-US" b="1" dirty="0">
                <a:solidFill>
                  <a:schemeClr val="accent5">
                    <a:lumMod val="50000"/>
                  </a:schemeClr>
                </a:solidFill>
              </a:rPr>
              <a:t>方法的開始到結束，都使用這個單一執行緒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目前為止學到的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程式都是在單一執行緒的情況下執行。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968869" y="2160589"/>
            <a:ext cx="1922107" cy="37762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7646126" y="2978601"/>
            <a:ext cx="517165" cy="1102921"/>
            <a:chOff x="1472184" y="3312366"/>
            <a:chExt cx="517165" cy="1102921"/>
          </a:xfrm>
        </p:grpSpPr>
        <p:sp>
          <p:nvSpPr>
            <p:cNvPr id="6" name="矩形 5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7308260" y="21750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單一執行緒</a:t>
            </a:r>
            <a:endParaRPr lang="zh-TW" altLang="en-US" b="1" dirty="0"/>
          </a:p>
        </p:txBody>
      </p:sp>
      <p:grpSp>
        <p:nvGrpSpPr>
          <p:cNvPr id="14" name="群組 13"/>
          <p:cNvGrpSpPr/>
          <p:nvPr/>
        </p:nvGrpSpPr>
        <p:grpSpPr>
          <a:xfrm>
            <a:off x="7646126" y="4181311"/>
            <a:ext cx="517165" cy="1102921"/>
            <a:chOff x="1472184" y="3312366"/>
            <a:chExt cx="517165" cy="1102921"/>
          </a:xfrm>
        </p:grpSpPr>
        <p:sp>
          <p:nvSpPr>
            <p:cNvPr id="15" name="矩形 14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7646126" y="5387482"/>
            <a:ext cx="517165" cy="232327"/>
            <a:chOff x="2639568" y="3312366"/>
            <a:chExt cx="517165" cy="232327"/>
          </a:xfrm>
        </p:grpSpPr>
        <p:sp>
          <p:nvSpPr>
            <p:cNvPr id="23" name="矩形 22"/>
            <p:cNvSpPr/>
            <p:nvPr/>
          </p:nvSpPr>
          <p:spPr>
            <a:xfrm>
              <a:off x="2639568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2639568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5" name="向下箭號 24"/>
          <p:cNvSpPr/>
          <p:nvPr/>
        </p:nvSpPr>
        <p:spPr>
          <a:xfrm>
            <a:off x="7808753" y="2853582"/>
            <a:ext cx="168921" cy="30377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63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再舉一個例子說</a:t>
            </a:r>
            <a:r>
              <a:rPr lang="en-US" altLang="zh-TW" dirty="0" smtClean="0"/>
              <a:t>Lambda</a:t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--</a:t>
            </a:r>
            <a:r>
              <a:rPr lang="zh-TW" altLang="en-US" dirty="0" smtClean="0"/>
              <a:t>物件導向寫法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用</a:t>
            </a:r>
            <a:r>
              <a:rPr lang="en-US" altLang="zh-TW" dirty="0" smtClean="0"/>
              <a:t>internal class)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</a:t>
            </a:r>
            <a:r>
              <a:rPr lang="en-US" altLang="zh-TW" dirty="0" smtClean="0"/>
              <a:t>interface </a:t>
            </a:r>
            <a:r>
              <a:rPr lang="zh-TW" altLang="en-US" dirty="0" smtClean="0"/>
              <a:t>叫做</a:t>
            </a:r>
            <a:r>
              <a:rPr lang="en-US" altLang="zh-TW" dirty="0" err="1" smtClean="0"/>
              <a:t>MyCal</a:t>
            </a:r>
            <a:r>
              <a:rPr lang="zh-TW" altLang="en-US" dirty="0" smtClean="0"/>
              <a:t>如下：</a:t>
            </a:r>
            <a:r>
              <a:rPr lang="en-US" altLang="zh-TW" dirty="0" smtClean="0"/>
              <a:t>(</a:t>
            </a:r>
            <a:r>
              <a:rPr lang="zh-TW" altLang="en-US" dirty="0" smtClean="0"/>
              <a:t>只定義介面不實作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主程式</a:t>
            </a:r>
            <a:r>
              <a:rPr lang="zh-TW" altLang="en-US" dirty="0"/>
              <a:t>這邊這樣用：</a:t>
            </a:r>
          </a:p>
        </p:txBody>
      </p:sp>
      <p:sp>
        <p:nvSpPr>
          <p:cNvPr id="6" name="矩形 5"/>
          <p:cNvSpPr/>
          <p:nvPr/>
        </p:nvSpPr>
        <p:spPr>
          <a:xfrm>
            <a:off x="1018032" y="2508796"/>
            <a:ext cx="60960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sz="1600" i="1" dirty="0">
                <a:solidFill>
                  <a:srgbClr val="A0A0A0"/>
                </a:solidFill>
                <a:latin typeface="Consolas" panose="020B0609020204030204" pitchFamily="49" charset="0"/>
              </a:rPr>
              <a:t>@</a:t>
            </a:r>
            <a:r>
              <a:rPr lang="en-US" altLang="zh-TW" sz="1600" i="1" dirty="0" err="1">
                <a:solidFill>
                  <a:srgbClr val="A0A0A0"/>
                </a:solidFill>
                <a:latin typeface="Consolas" panose="020B0609020204030204" pitchFamily="49" charset="0"/>
              </a:rPr>
              <a:t>FunctionalInterface</a:t>
            </a:r>
            <a:endParaRPr lang="en-US" altLang="zh-TW" sz="1600" i="1" dirty="0">
              <a:solidFill>
                <a:srgbClr val="A0A0A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F2F6"/>
                </a:solidFill>
                <a:latin typeface="Consolas" panose="020B0609020204030204" pitchFamily="49" charset="0"/>
              </a:rPr>
              <a:t>MyCal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1018032" y="4081770"/>
            <a:ext cx="6973824" cy="26161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80F2F6"/>
                </a:solidFill>
                <a:latin typeface="Consolas" panose="020B0609020204030204" pitchFamily="49" charset="0"/>
              </a:rPr>
              <a:t>MyCal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cal1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MyCal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		@</a:t>
            </a:r>
            <a:r>
              <a:rPr lang="en-US" altLang="zh-TW" sz="1600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"calc1: "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79ABFF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sz="1600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600" u="sng" dirty="0" smtClean="0">
                <a:solidFill>
                  <a:srgbClr val="66AFF9"/>
                </a:solidFill>
                <a:latin typeface="Consolas" panose="020B0609020204030204" pitchFamily="49" charset="0"/>
              </a:rPr>
              <a:t>cal1</a:t>
            </a:r>
            <a:r>
              <a:rPr lang="en-US" altLang="zh-TW" sz="1600" u="sng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u="sng" dirty="0" smtClean="0">
                <a:solidFill>
                  <a:srgbClr val="80F6A7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1600" u="sng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u="sng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u="sng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u="sng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600" u="sng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u="sng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8807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改成用</a:t>
            </a:r>
            <a:r>
              <a:rPr lang="en-US" altLang="zh-TW" dirty="0" smtClean="0"/>
              <a:t>lambda</a:t>
            </a:r>
            <a:r>
              <a:rPr lang="zh-TW" altLang="en-US" dirty="0" smtClean="0"/>
              <a:t>的方式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</a:t>
            </a:r>
            <a:r>
              <a:rPr lang="en-US" altLang="zh-TW" dirty="0"/>
              <a:t>interface </a:t>
            </a:r>
            <a:r>
              <a:rPr lang="zh-TW" altLang="en-US" dirty="0"/>
              <a:t>叫做</a:t>
            </a:r>
            <a:r>
              <a:rPr lang="en-US" altLang="zh-TW" dirty="0" err="1"/>
              <a:t>MyCal</a:t>
            </a:r>
            <a:r>
              <a:rPr lang="zh-TW" altLang="en-US" dirty="0"/>
              <a:t>如下：</a:t>
            </a:r>
            <a:r>
              <a:rPr lang="en-US" altLang="zh-TW" dirty="0"/>
              <a:t>(</a:t>
            </a:r>
            <a:r>
              <a:rPr lang="zh-TW" altLang="en-US" dirty="0"/>
              <a:t>只定義介面不實</a:t>
            </a:r>
            <a:r>
              <a:rPr lang="zh-TW" altLang="en-US" dirty="0" smtClean="0"/>
              <a:t>作，跟前頁一樣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但是</a:t>
            </a:r>
            <a:r>
              <a:rPr lang="en-US" altLang="zh-TW" dirty="0" smtClean="0"/>
              <a:t>main()</a:t>
            </a:r>
            <a:r>
              <a:rPr lang="zh-TW" altLang="en-US" dirty="0" smtClean="0"/>
              <a:t>內寫法為：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18032" y="4100975"/>
            <a:ext cx="9058656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//===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Lambda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寫法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===</a:t>
            </a:r>
          </a:p>
          <a:p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80F2F6"/>
                </a:solidFill>
                <a:latin typeface="Consolas" panose="020B0609020204030204" pitchFamily="49" charset="0"/>
              </a:rPr>
              <a:t>MyCal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cal2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"calc2: "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b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cal2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80F6A7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18032" y="2508796"/>
            <a:ext cx="60960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sz="1600" i="1" dirty="0">
                <a:solidFill>
                  <a:srgbClr val="A0A0A0"/>
                </a:solidFill>
                <a:latin typeface="Consolas" panose="020B0609020204030204" pitchFamily="49" charset="0"/>
              </a:rPr>
              <a:t>@</a:t>
            </a:r>
            <a:r>
              <a:rPr lang="en-US" altLang="zh-TW" sz="1600" i="1" dirty="0" err="1">
                <a:solidFill>
                  <a:srgbClr val="A0A0A0"/>
                </a:solidFill>
                <a:latin typeface="Consolas" panose="020B0609020204030204" pitchFamily="49" charset="0"/>
              </a:rPr>
              <a:t>FunctionalInterface</a:t>
            </a:r>
            <a:endParaRPr lang="en-US" altLang="zh-TW" sz="1600" i="1" dirty="0">
              <a:solidFill>
                <a:srgbClr val="A0A0A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F2F6"/>
                </a:solidFill>
                <a:latin typeface="Consolas" panose="020B0609020204030204" pitchFamily="49" charset="0"/>
              </a:rPr>
              <a:t>MyCal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1626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Thread</a:t>
            </a:r>
            <a:r>
              <a:rPr lang="zh-TW" altLang="en-US" dirty="0" smtClean="0"/>
              <a:t>的生命週期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Thread</a:t>
            </a:r>
            <a:r>
              <a:rPr lang="zh-TW" altLang="en-US" dirty="0" smtClean="0"/>
              <a:t>的五種狀態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694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Thread</a:t>
            </a:r>
            <a:r>
              <a:rPr lang="zh-TW" altLang="en-US" dirty="0" smtClean="0"/>
              <a:t>的五種狀態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033272" y="1930400"/>
            <a:ext cx="1655064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Created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877312" y="3079496"/>
            <a:ext cx="165506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Ready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361432" y="3079496"/>
            <a:ext cx="165506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Running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4148136" y="5005832"/>
            <a:ext cx="165506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Waiting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7315200" y="1930400"/>
            <a:ext cx="1837944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Terminate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5" idx="5"/>
            <a:endCxn id="6" idx="1"/>
          </p:cNvCxnSpPr>
          <p:nvPr/>
        </p:nvCxnSpPr>
        <p:spPr>
          <a:xfrm>
            <a:off x="2445957" y="2710889"/>
            <a:ext cx="673734" cy="502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7" idx="7"/>
            <a:endCxn id="9" idx="3"/>
          </p:cNvCxnSpPr>
          <p:nvPr/>
        </p:nvCxnSpPr>
        <p:spPr>
          <a:xfrm flipV="1">
            <a:off x="6774117" y="2710889"/>
            <a:ext cx="810244" cy="502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弧形 15"/>
          <p:cNvSpPr/>
          <p:nvPr/>
        </p:nvSpPr>
        <p:spPr>
          <a:xfrm>
            <a:off x="4148136" y="2993644"/>
            <a:ext cx="1551240" cy="368607"/>
          </a:xfrm>
          <a:prstGeom prst="arc">
            <a:avLst>
              <a:gd name="adj1" fmla="val 10995490"/>
              <a:gd name="adj2" fmla="val 0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弧形 16"/>
          <p:cNvSpPr/>
          <p:nvPr/>
        </p:nvSpPr>
        <p:spPr>
          <a:xfrm flipV="1">
            <a:off x="4058977" y="3690112"/>
            <a:ext cx="1551240" cy="389636"/>
          </a:xfrm>
          <a:prstGeom prst="arc">
            <a:avLst>
              <a:gd name="adj1" fmla="val 10995490"/>
              <a:gd name="adj2" fmla="val 0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>
            <a:stCxn id="7" idx="4"/>
            <a:endCxn id="8" idx="7"/>
          </p:cNvCxnSpPr>
          <p:nvPr/>
        </p:nvCxnSpPr>
        <p:spPr>
          <a:xfrm flipH="1">
            <a:off x="5560821" y="3993896"/>
            <a:ext cx="628143" cy="11458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8" idx="1"/>
            <a:endCxn id="6" idx="4"/>
          </p:cNvCxnSpPr>
          <p:nvPr/>
        </p:nvCxnSpPr>
        <p:spPr>
          <a:xfrm flipH="1" flipV="1">
            <a:off x="3704844" y="3993896"/>
            <a:ext cx="685671" cy="11458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4277585" y="2612120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分配到</a:t>
            </a:r>
            <a:r>
              <a:rPr lang="en-US" altLang="zh-TW" dirty="0" smtClean="0"/>
              <a:t>CPU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390515" y="4044897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釋放</a:t>
            </a:r>
            <a:r>
              <a:rPr lang="en-US" altLang="zh-TW" dirty="0" smtClean="0"/>
              <a:t>CPU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 rot="18538828">
            <a:off x="5634965" y="45253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因故等待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 rot="3263818">
            <a:off x="2852608" y="4486685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等待結束</a:t>
            </a:r>
            <a:r>
              <a:rPr lang="en-US" altLang="zh-TW" dirty="0" smtClean="0"/>
              <a:t>(</a:t>
            </a:r>
            <a:r>
              <a:rPr lang="zh-TW" altLang="en-US" dirty="0" smtClean="0"/>
              <a:t>完成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0" name="圓角矩形圖說文字 29"/>
          <p:cNvSpPr/>
          <p:nvPr/>
        </p:nvSpPr>
        <p:spPr>
          <a:xfrm>
            <a:off x="787668" y="4521543"/>
            <a:ext cx="1920424" cy="735309"/>
          </a:xfrm>
          <a:prstGeom prst="wedgeRoundRectCallout">
            <a:avLst>
              <a:gd name="adj1" fmla="val 64929"/>
              <a:gd name="adj2" fmla="val -151761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</a:rPr>
              <a:t>一堆的</a:t>
            </a:r>
            <a:r>
              <a:rPr lang="en-US" altLang="zh-TW" sz="1600" dirty="0" smtClean="0">
                <a:solidFill>
                  <a:schemeClr val="bg1"/>
                </a:solidFill>
              </a:rPr>
              <a:t>Thread</a:t>
            </a:r>
            <a:r>
              <a:rPr lang="zh-TW" altLang="en-US" sz="1600" dirty="0" smtClean="0">
                <a:solidFill>
                  <a:schemeClr val="bg1"/>
                </a:solidFill>
              </a:rPr>
              <a:t>在等著分配</a:t>
            </a:r>
            <a:r>
              <a:rPr lang="en-US" altLang="zh-TW" sz="1600" dirty="0" smtClean="0">
                <a:solidFill>
                  <a:schemeClr val="bg1"/>
                </a:solidFill>
              </a:rPr>
              <a:t>CPU</a:t>
            </a:r>
            <a:r>
              <a:rPr lang="zh-TW" altLang="en-US" sz="1600" dirty="0" smtClean="0">
                <a:solidFill>
                  <a:schemeClr val="bg1"/>
                </a:solidFill>
              </a:rPr>
              <a:t>執行。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圓角矩形圖說文字 30"/>
          <p:cNvSpPr/>
          <p:nvPr/>
        </p:nvSpPr>
        <p:spPr>
          <a:xfrm>
            <a:off x="7495364" y="4566819"/>
            <a:ext cx="1920424" cy="735309"/>
          </a:xfrm>
          <a:prstGeom prst="wedgeRoundRectCallout">
            <a:avLst>
              <a:gd name="adj1" fmla="val -84104"/>
              <a:gd name="adj2" fmla="val -157979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</a:rPr>
              <a:t>只有一個</a:t>
            </a:r>
            <a:r>
              <a:rPr lang="en-US" altLang="zh-TW" sz="1600" dirty="0" smtClean="0">
                <a:solidFill>
                  <a:schemeClr val="bg1"/>
                </a:solidFill>
              </a:rPr>
              <a:t>Thread</a:t>
            </a:r>
            <a:r>
              <a:rPr lang="zh-TW" altLang="en-US" sz="1600" dirty="0" smtClean="0">
                <a:solidFill>
                  <a:schemeClr val="bg1"/>
                </a:solidFill>
              </a:rPr>
              <a:t>占用</a:t>
            </a:r>
            <a:r>
              <a:rPr lang="en-US" altLang="zh-TW" sz="1600" dirty="0" smtClean="0">
                <a:solidFill>
                  <a:schemeClr val="bg1"/>
                </a:solidFill>
              </a:rPr>
              <a:t>CPU</a:t>
            </a:r>
            <a:r>
              <a:rPr lang="zh-TW" altLang="en-US" sz="1600" dirty="0" smtClean="0">
                <a:solidFill>
                  <a:schemeClr val="bg1"/>
                </a:solidFill>
              </a:rPr>
              <a:t>執行。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圓角矩形圖說文字 31"/>
          <p:cNvSpPr/>
          <p:nvPr/>
        </p:nvSpPr>
        <p:spPr>
          <a:xfrm>
            <a:off x="6535152" y="5611517"/>
            <a:ext cx="2983752" cy="1127611"/>
          </a:xfrm>
          <a:prstGeom prst="wedgeRoundRectCallout">
            <a:avLst>
              <a:gd name="adj1" fmla="val -75404"/>
              <a:gd name="adj2" fmla="val -45089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1.</a:t>
            </a:r>
            <a:r>
              <a:rPr lang="zh-TW" altLang="en-US" sz="1600" dirty="0" smtClean="0">
                <a:solidFill>
                  <a:schemeClr val="bg1"/>
                </a:solidFill>
              </a:rPr>
              <a:t>等別的</a:t>
            </a:r>
            <a:r>
              <a:rPr lang="en-US" altLang="zh-TW" sz="1600" dirty="0" smtClean="0">
                <a:solidFill>
                  <a:schemeClr val="bg1"/>
                </a:solidFill>
              </a:rPr>
              <a:t>Thread</a:t>
            </a:r>
            <a:r>
              <a:rPr lang="zh-TW" altLang="en-US" sz="1600" dirty="0" smtClean="0">
                <a:solidFill>
                  <a:schemeClr val="bg1"/>
                </a:solidFill>
              </a:rPr>
              <a:t>事情完成，釋放出資源</a:t>
            </a:r>
            <a:r>
              <a:rPr lang="en-US" altLang="zh-TW" sz="1600" dirty="0" smtClean="0">
                <a:solidFill>
                  <a:srgbClr val="0000FF"/>
                </a:solidFill>
              </a:rPr>
              <a:t>notify()</a:t>
            </a:r>
            <a:r>
              <a:rPr lang="zh-TW" altLang="en-US" sz="1600" dirty="0" smtClean="0">
                <a:solidFill>
                  <a:schemeClr val="bg1"/>
                </a:solidFill>
              </a:rPr>
              <a:t>它。</a:t>
            </a:r>
            <a:endParaRPr lang="en-US" altLang="zh-TW" sz="1600" dirty="0">
              <a:solidFill>
                <a:schemeClr val="bg1"/>
              </a:solidFill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</a:rPr>
              <a:t>2.</a:t>
            </a:r>
            <a:r>
              <a:rPr lang="zh-TW" altLang="en-US" sz="1600" dirty="0" smtClean="0">
                <a:solidFill>
                  <a:schemeClr val="bg1"/>
                </a:solidFill>
              </a:rPr>
              <a:t>或是</a:t>
            </a:r>
            <a:r>
              <a:rPr lang="en-US" altLang="zh-TW" sz="1600" dirty="0" smtClean="0">
                <a:solidFill>
                  <a:schemeClr val="bg1"/>
                </a:solidFill>
              </a:rPr>
              <a:t>sleep</a:t>
            </a:r>
            <a:r>
              <a:rPr lang="zh-TW" altLang="en-US" sz="1600" dirty="0" smtClean="0">
                <a:solidFill>
                  <a:schemeClr val="bg1"/>
                </a:solidFill>
              </a:rPr>
              <a:t>到時間到被叫醒。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564788" y="2525861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0000FF"/>
                </a:solidFill>
              </a:rPr>
              <a:t>X.start</a:t>
            </a:r>
            <a:r>
              <a:rPr lang="en-US" altLang="zh-TW" dirty="0" smtClean="0">
                <a:solidFill>
                  <a:srgbClr val="0000FF"/>
                </a:solidFill>
              </a:rPr>
              <a:t>();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 rot="18630739">
            <a:off x="6057657" y="4564197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wait();</a:t>
            </a:r>
          </a:p>
          <a:p>
            <a:r>
              <a:rPr lang="en-US" altLang="zh-TW" dirty="0" smtClean="0">
                <a:solidFill>
                  <a:srgbClr val="0000FF"/>
                </a:solidFill>
              </a:rPr>
              <a:t>sleep();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1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Thread</a:t>
            </a:r>
            <a:r>
              <a:rPr lang="zh-TW" altLang="en-US" dirty="0" smtClean="0"/>
              <a:t>的狀態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嚴格說應該只有</a:t>
            </a:r>
            <a:r>
              <a:rPr lang="en-US" altLang="zh-TW" dirty="0" smtClean="0"/>
              <a:t>3+1</a:t>
            </a:r>
            <a:r>
              <a:rPr lang="zh-TW" altLang="en-US" dirty="0" smtClean="0"/>
              <a:t>種狀態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+1</a:t>
            </a:r>
            <a:r>
              <a:rPr lang="zh-TW" altLang="en-US" dirty="0" smtClean="0"/>
              <a:t>是</a:t>
            </a:r>
            <a:r>
              <a:rPr lang="en-US" altLang="zh-TW" dirty="0" smtClean="0"/>
              <a:t>Create</a:t>
            </a:r>
            <a:r>
              <a:rPr lang="zh-TW" altLang="en-US" dirty="0" smtClean="0"/>
              <a:t>狀態：這是指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被</a:t>
            </a:r>
            <a:r>
              <a:rPr lang="en-US" altLang="zh-TW" dirty="0" smtClean="0"/>
              <a:t>new</a:t>
            </a:r>
            <a:r>
              <a:rPr lang="zh-TW" altLang="en-US" dirty="0" smtClean="0"/>
              <a:t>出來但是還沒</a:t>
            </a:r>
            <a:r>
              <a:rPr lang="en-US" altLang="zh-TW" dirty="0" smtClean="0"/>
              <a:t>start()</a:t>
            </a:r>
            <a:r>
              <a:rPr lang="zh-TW" altLang="en-US" dirty="0" smtClean="0"/>
              <a:t>的短暫狀態。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terminate</a:t>
            </a:r>
            <a:r>
              <a:rPr lang="zh-TW" altLang="en-US" dirty="0" smtClean="0"/>
              <a:t>狀態是指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已經執行完畢，釋放所有資源。</a:t>
            </a:r>
            <a:endParaRPr lang="en-US" altLang="zh-TW" dirty="0" smtClean="0"/>
          </a:p>
          <a:p>
            <a:pPr lvl="2"/>
            <a:r>
              <a:rPr lang="zh-TW" altLang="en-US" dirty="0"/>
              <a:t>這個是作業系統的事</a:t>
            </a:r>
            <a:r>
              <a:rPr lang="zh-TW" altLang="en-US" dirty="0" smtClean="0"/>
              <a:t>，就是使用者歸還給作業系統，作業系統在做收尾的動作。</a:t>
            </a:r>
            <a:endParaRPr lang="en-US" altLang="zh-TW" dirty="0" smtClean="0"/>
          </a:p>
          <a:p>
            <a:pPr lvl="2"/>
            <a:r>
              <a:rPr lang="zh-TW" altLang="en-US" dirty="0"/>
              <a:t>對程式設計師來說是沒意義的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Thread</a:t>
            </a:r>
            <a:r>
              <a:rPr lang="zh-TW" altLang="en-US" dirty="0" smtClean="0"/>
              <a:t>會因為</a:t>
            </a:r>
            <a:r>
              <a:rPr lang="en-US" altLang="zh-TW" b="1" dirty="0" smtClean="0">
                <a:solidFill>
                  <a:srgbClr val="0000FF"/>
                </a:solidFill>
              </a:rPr>
              <a:t>start(), sleep(), wait(), notify(),join() </a:t>
            </a:r>
            <a:r>
              <a:rPr lang="zh-TW" altLang="en-US" dirty="0" smtClean="0"/>
              <a:t>而改變狀態。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527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先從</a:t>
            </a:r>
            <a:r>
              <a:rPr lang="en-US" altLang="zh-TW" dirty="0" smtClean="0"/>
              <a:t>sleep()</a:t>
            </a:r>
            <a:r>
              <a:rPr lang="zh-TW" altLang="en-US" dirty="0" smtClean="0"/>
              <a:t>玩起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24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關於</a:t>
            </a:r>
            <a:r>
              <a:rPr lang="en-US" altLang="zh-TW" dirty="0" smtClean="0"/>
              <a:t>sleep()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sleep() </a:t>
            </a:r>
            <a:r>
              <a:rPr lang="zh-TW" altLang="en-US" dirty="0"/>
              <a:t>函數，可用來設定睡眠</a:t>
            </a:r>
            <a:r>
              <a:rPr lang="zh-TW" altLang="en-US" dirty="0" smtClean="0"/>
              <a:t>時間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sleep(long </a:t>
            </a:r>
            <a:r>
              <a:rPr lang="en-US" altLang="zh-TW" dirty="0" err="1"/>
              <a:t>millis</a:t>
            </a:r>
            <a:r>
              <a:rPr lang="en-US" altLang="zh-TW" dirty="0"/>
              <a:t>)</a:t>
            </a:r>
            <a:r>
              <a:rPr lang="zh-TW" altLang="en-US" dirty="0"/>
              <a:t>。毫秒（千分之一秒）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Sleep(1000)</a:t>
            </a:r>
            <a:r>
              <a:rPr lang="zh-TW" altLang="en-US" dirty="0" smtClean="0"/>
              <a:t>即是睡</a:t>
            </a:r>
            <a:r>
              <a:rPr lang="en-US" altLang="zh-TW" dirty="0" smtClean="0"/>
              <a:t>1</a:t>
            </a:r>
            <a:r>
              <a:rPr lang="zh-TW" altLang="en-US" dirty="0" smtClean="0"/>
              <a:t>秒鐘後會醒來。</a:t>
            </a:r>
            <a:endParaRPr lang="en-US" altLang="zh-TW" dirty="0" smtClean="0"/>
          </a:p>
          <a:p>
            <a:pPr lvl="1"/>
            <a:r>
              <a:rPr lang="en-US" altLang="zh-TW" dirty="0"/>
              <a:t>sleep() </a:t>
            </a:r>
            <a:r>
              <a:rPr lang="zh-TW" altLang="en-US" dirty="0"/>
              <a:t>可能會拋出 </a:t>
            </a:r>
            <a:r>
              <a:rPr lang="en-US" altLang="zh-TW" b="1" dirty="0" err="1"/>
              <a:t>InterruptedException</a:t>
            </a:r>
            <a:r>
              <a:rPr lang="en-US" altLang="zh-TW" b="1" dirty="0"/>
              <a:t> </a:t>
            </a:r>
            <a:r>
              <a:rPr lang="zh-TW" altLang="en-US" b="1" dirty="0"/>
              <a:t>例外</a:t>
            </a:r>
            <a:r>
              <a:rPr lang="zh-TW" altLang="en-US" dirty="0"/>
              <a:t>，所以</a:t>
            </a:r>
            <a:r>
              <a:rPr lang="zh-TW" altLang="en-US" dirty="0" smtClean="0"/>
              <a:t>我們應該將 </a:t>
            </a:r>
            <a:r>
              <a:rPr lang="en-US" altLang="zh-TW" dirty="0"/>
              <a:t>sleep</a:t>
            </a:r>
            <a:r>
              <a:rPr lang="en-US" altLang="zh-TW" dirty="0" smtClean="0"/>
              <a:t>()</a:t>
            </a:r>
            <a:br>
              <a:rPr lang="en-US" altLang="zh-TW" dirty="0" smtClean="0"/>
            </a:br>
            <a:r>
              <a:rPr lang="zh-TW" altLang="en-US" b="1" dirty="0" smtClean="0">
                <a:solidFill>
                  <a:srgbClr val="FF0000"/>
                </a:solidFill>
              </a:rPr>
              <a:t>撰寫</a:t>
            </a:r>
            <a:r>
              <a:rPr lang="zh-TW" altLang="en-US" b="1" dirty="0">
                <a:solidFill>
                  <a:srgbClr val="FF0000"/>
                </a:solidFill>
              </a:rPr>
              <a:t>在 </a:t>
            </a:r>
            <a:r>
              <a:rPr lang="en-US" altLang="zh-TW" b="1" dirty="0">
                <a:solidFill>
                  <a:srgbClr val="FF0000"/>
                </a:solidFill>
              </a:rPr>
              <a:t>try-catch </a:t>
            </a:r>
            <a:r>
              <a:rPr lang="zh-TW" altLang="en-US" b="1" dirty="0">
                <a:solidFill>
                  <a:srgbClr val="FF0000"/>
                </a:solidFill>
              </a:rPr>
              <a:t>區塊內。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很</a:t>
            </a:r>
            <a:r>
              <a:rPr lang="zh-TW" altLang="en-US" dirty="0"/>
              <a:t>適合用來</a:t>
            </a:r>
            <a:r>
              <a:rPr lang="zh-TW" altLang="en-US" dirty="0" smtClean="0"/>
              <a:t>做固定週期性工作</a:t>
            </a:r>
            <a:endParaRPr lang="en-US" altLang="zh-TW" dirty="0" smtClean="0"/>
          </a:p>
          <a:p>
            <a:pPr lvl="1"/>
            <a:r>
              <a:rPr lang="zh-TW" altLang="en-US" dirty="0"/>
              <a:t>例如顯示時間</a:t>
            </a:r>
            <a:r>
              <a:rPr lang="zh-TW" altLang="en-US" dirty="0" smtClean="0"/>
              <a:t>，每秒更新一次畫面。</a:t>
            </a:r>
            <a:endParaRPr lang="en-US" altLang="zh-TW" dirty="0" smtClean="0"/>
          </a:p>
          <a:p>
            <a:r>
              <a:rPr lang="zh-TW" altLang="en-US" dirty="0"/>
              <a:t>注意</a:t>
            </a:r>
            <a:r>
              <a:rPr lang="zh-TW" altLang="en-US" dirty="0" smtClean="0"/>
              <a:t>！</a:t>
            </a:r>
            <a:r>
              <a:rPr lang="en-US" altLang="zh-TW" dirty="0" smtClean="0"/>
              <a:t>Sleep</a:t>
            </a:r>
            <a:r>
              <a:rPr lang="zh-TW" altLang="en-US" dirty="0" smtClean="0"/>
              <a:t>醒來不一定會立刻馬上瞬間執行到！可能會延後一點點才重新取得執行權。</a:t>
            </a:r>
            <a:endParaRPr lang="en-US" altLang="zh-TW" dirty="0" smtClean="0"/>
          </a:p>
          <a:p>
            <a:pPr lvl="1"/>
            <a:r>
              <a:rPr lang="zh-TW" altLang="en-US" dirty="0"/>
              <a:t>所以用</a:t>
            </a:r>
            <a:r>
              <a:rPr lang="en-US" altLang="zh-TW" dirty="0" smtClean="0"/>
              <a:t>sleep(1000)</a:t>
            </a:r>
            <a:r>
              <a:rPr lang="zh-TW" altLang="en-US" dirty="0" smtClean="0"/>
              <a:t>不要期待剛剛好</a:t>
            </a:r>
            <a:r>
              <a:rPr lang="en-US" altLang="zh-TW" dirty="0" smtClean="0"/>
              <a:t>1sec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可以每次醒來抓系統時間</a:t>
            </a:r>
            <a:r>
              <a:rPr lang="zh-TW" altLang="en-US" dirty="0" smtClean="0"/>
              <a:t>，算算下次該睡多久，這樣才不會累積時間差。不過要精準時間的話不建議用這招。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863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dirty="0" smtClean="0"/>
              <a:t>每秒顯示一次時間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讓程式每一秒鐘顯示一次時間，順便顯示</a:t>
            </a:r>
            <a:r>
              <a:rPr lang="zh-TW" altLang="en-US" dirty="0"/>
              <a:t>系統的</a:t>
            </a:r>
            <a:r>
              <a:rPr lang="zh-TW" altLang="en-US" dirty="0" smtClean="0"/>
              <a:t>時間的</a:t>
            </a:r>
            <a:r>
              <a:rPr lang="en-US" altLang="zh-TW" dirty="0" smtClean="0"/>
              <a:t>millisecond(</a:t>
            </a:r>
            <a:r>
              <a:rPr lang="zh-TW" altLang="en-US" dirty="0" smtClean="0"/>
              <a:t>就是從</a:t>
            </a:r>
            <a:r>
              <a:rPr lang="en-US" altLang="zh-TW" dirty="0"/>
              <a:t>1970</a:t>
            </a:r>
            <a:r>
              <a:rPr lang="zh-TW" altLang="en-US" dirty="0"/>
              <a:t>年</a:t>
            </a:r>
            <a:r>
              <a:rPr lang="en-US" altLang="zh-TW" dirty="0"/>
              <a:t>1</a:t>
            </a:r>
            <a:r>
              <a:rPr lang="zh-TW" altLang="en-US" dirty="0"/>
              <a:t>月</a:t>
            </a:r>
            <a:r>
              <a:rPr lang="en-US" altLang="zh-TW" dirty="0"/>
              <a:t>1</a:t>
            </a:r>
            <a:r>
              <a:rPr lang="zh-TW" altLang="en-US" dirty="0" smtClean="0"/>
              <a:t>日開始的毫秒數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每一秒鐘顯示</a:t>
            </a:r>
            <a:r>
              <a:rPr lang="zh-TW" altLang="en-US" dirty="0" smtClean="0"/>
              <a:t>一次</a:t>
            </a:r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en-US" altLang="zh-TW" dirty="0"/>
              <a:t>Thread</a:t>
            </a:r>
            <a:r>
              <a:rPr lang="zh-TW" altLang="en-US" dirty="0" smtClean="0"/>
              <a:t>，</a:t>
            </a:r>
            <a:r>
              <a:rPr lang="zh-TW" altLang="en-US" dirty="0"/>
              <a:t>用</a:t>
            </a:r>
            <a:r>
              <a:rPr lang="en-US" altLang="zh-TW" dirty="0" smtClean="0"/>
              <a:t>sleep</a:t>
            </a:r>
          </a:p>
          <a:p>
            <a:r>
              <a:rPr lang="zh-TW" altLang="en-US" dirty="0" smtClean="0"/>
              <a:t>下面範例程式碼</a:t>
            </a:r>
            <a:r>
              <a:rPr lang="zh-TW" altLang="en-US" dirty="0"/>
              <a:t>用第一種方式</a:t>
            </a:r>
            <a:r>
              <a:rPr lang="zh-TW" altLang="en-US" dirty="0" smtClean="0"/>
              <a:t>寫。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834" y="2770632"/>
            <a:ext cx="5151214" cy="224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2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 </a:t>
            </a:r>
            <a:r>
              <a:rPr lang="en-US" altLang="zh-TW" dirty="0" smtClean="0"/>
              <a:t>1/2</a:t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MyTimer</a:t>
            </a:r>
            <a:r>
              <a:rPr lang="zh-TW" altLang="en-US" dirty="0" smtClean="0"/>
              <a:t>類別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2870538" cy="3880773"/>
          </a:xfrm>
        </p:spPr>
        <p:txBody>
          <a:bodyPr/>
          <a:lstStyle/>
          <a:p>
            <a:r>
              <a:rPr lang="zh-TW" altLang="en-US" dirty="0"/>
              <a:t>用第一種方式</a:t>
            </a:r>
            <a:r>
              <a:rPr lang="zh-TW" altLang="en-US" dirty="0" smtClean="0"/>
              <a:t>寫</a:t>
            </a:r>
            <a:endParaRPr lang="en-US" altLang="zh-TW" dirty="0" smtClean="0"/>
          </a:p>
          <a:p>
            <a:pPr lvl="1"/>
            <a:r>
              <a:rPr lang="zh-TW" altLang="en-US" dirty="0"/>
              <a:t>建立</a:t>
            </a:r>
            <a:r>
              <a:rPr lang="en-US" altLang="zh-TW" dirty="0" err="1"/>
              <a:t>MyTimer</a:t>
            </a:r>
            <a:r>
              <a:rPr lang="zh-TW" altLang="en-US" dirty="0"/>
              <a:t>類別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有計算每次該睡多久會對齊換秒時間。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47872" y="1782064"/>
            <a:ext cx="8513064" cy="47705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java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util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MyTimer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u="sng" dirty="0">
                <a:solidFill>
                  <a:srgbClr val="66E1F8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sz="16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u="sng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u="sng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u="sng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sz="1600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跑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20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秒就好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   	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20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 :: "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%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try</a:t>
            </a:r>
            <a:r>
              <a:rPr lang="zh-TW" altLang="en-US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TW" sz="1600" i="1" dirty="0">
                <a:solidFill>
                  <a:srgbClr val="96EC3F"/>
                </a:solidFill>
                <a:latin typeface="Consolas" panose="020B0609020204030204" pitchFamily="49" charset="0"/>
              </a:rPr>
              <a:t>sleep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66E1F8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255264" y="3712464"/>
            <a:ext cx="1720404" cy="9509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70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 smtClean="0"/>
              <a:t>2/2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	</a:t>
            </a:r>
            <a:r>
              <a:rPr lang="zh-TW" altLang="en-US" dirty="0" smtClean="0"/>
              <a:t>主程式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簡單的</a:t>
            </a:r>
            <a:r>
              <a:rPr lang="en-US" altLang="zh-TW" dirty="0" smtClean="0"/>
              <a:t>new</a:t>
            </a:r>
            <a:r>
              <a:rPr lang="zh-TW" altLang="en-US" dirty="0" smtClean="0"/>
              <a:t>物件，然後啟動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57728" y="2808313"/>
            <a:ext cx="6653784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Thread_Sleep_Test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MyTimer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timer1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MyTimer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timer1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809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多執行緒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855719" cy="3880773"/>
          </a:xfrm>
        </p:spPr>
        <p:txBody>
          <a:bodyPr/>
          <a:lstStyle/>
          <a:p>
            <a:r>
              <a:rPr lang="zh-TW" altLang="en-US" dirty="0"/>
              <a:t>一個具備</a:t>
            </a:r>
            <a:r>
              <a:rPr lang="zh-TW" altLang="en-US" dirty="0" smtClean="0"/>
              <a:t>單一</a:t>
            </a:r>
            <a:r>
              <a:rPr lang="en-US" altLang="zh-TW" dirty="0" smtClean="0"/>
              <a:t>CPU(</a:t>
            </a:r>
            <a:r>
              <a:rPr lang="zh-TW" altLang="en-US" dirty="0" smtClean="0"/>
              <a:t>單核心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</a:t>
            </a:r>
            <a:r>
              <a:rPr lang="zh-TW" altLang="en-US" dirty="0"/>
              <a:t>系統，事實上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</a:rPr>
              <a:t>同一時間只能執行一件事</a:t>
            </a:r>
            <a:r>
              <a:rPr lang="zh-TW" altLang="en-US" dirty="0"/>
              <a:t>，但如果將一個 </a:t>
            </a:r>
            <a:r>
              <a:rPr lang="en-US" altLang="zh-TW" dirty="0"/>
              <a:t>CPU </a:t>
            </a:r>
            <a:r>
              <a:rPr lang="zh-TW" altLang="en-US" dirty="0"/>
              <a:t>的執行時間切割為很小的單位，將這些單位分給多個行程去使用，就可以</a:t>
            </a:r>
            <a:r>
              <a:rPr lang="zh-TW" altLang="en-US" b="1" dirty="0">
                <a:solidFill>
                  <a:srgbClr val="FF0000"/>
                </a:solidFill>
              </a:rPr>
              <a:t>模擬</a:t>
            </a:r>
            <a:r>
              <a:rPr lang="zh-TW" altLang="en-US" dirty="0"/>
              <a:t>出多工（</a:t>
            </a:r>
            <a:r>
              <a:rPr lang="en-US" altLang="zh-TW" dirty="0"/>
              <a:t>multi-task</a:t>
            </a:r>
            <a:r>
              <a:rPr lang="zh-TW" altLang="en-US" dirty="0"/>
              <a:t>）的</a:t>
            </a:r>
            <a:r>
              <a:rPr lang="zh-TW" altLang="en-US" dirty="0" smtClean="0"/>
              <a:t>效果。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實際上</a:t>
            </a:r>
            <a:r>
              <a:rPr lang="zh-TW" altLang="en-US" dirty="0"/>
              <a:t>是</a:t>
            </a:r>
            <a:r>
              <a:rPr lang="en-US" altLang="zh-TW" dirty="0" smtClean="0"/>
              <a:t>T1,T2</a:t>
            </a:r>
            <a:r>
              <a:rPr lang="zh-TW" altLang="en-US" dirty="0" smtClean="0"/>
              <a:t>輪流執行。</a:t>
            </a:r>
            <a:endParaRPr lang="en-US" altLang="zh-TW" dirty="0" smtClean="0"/>
          </a:p>
          <a:p>
            <a:r>
              <a:rPr lang="zh-TW" altLang="en-US" dirty="0"/>
              <a:t>但是感覺上很像兩個都同時在執行</a:t>
            </a:r>
            <a:r>
              <a:rPr lang="zh-TW" altLang="en-US" dirty="0" smtClean="0"/>
              <a:t>，因為切換速度很快，讓人感覺不出是輪流。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7842070" y="2160589"/>
            <a:ext cx="2063693" cy="38762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5680661" y="2156048"/>
            <a:ext cx="1922107" cy="388077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6357918" y="2974060"/>
            <a:ext cx="517165" cy="1102921"/>
            <a:chOff x="1472184" y="3312366"/>
            <a:chExt cx="517165" cy="1102921"/>
          </a:xfrm>
        </p:grpSpPr>
        <p:sp>
          <p:nvSpPr>
            <p:cNvPr id="7" name="矩形 6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8140748" y="2962912"/>
            <a:ext cx="517165" cy="232327"/>
            <a:chOff x="2639568" y="3312366"/>
            <a:chExt cx="517165" cy="232327"/>
          </a:xfrm>
        </p:grpSpPr>
        <p:sp>
          <p:nvSpPr>
            <p:cNvPr id="15" name="矩形 14"/>
            <p:cNvSpPr/>
            <p:nvPr/>
          </p:nvSpPr>
          <p:spPr>
            <a:xfrm>
              <a:off x="2639568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639568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9106531" y="3311773"/>
            <a:ext cx="517165" cy="410960"/>
            <a:chOff x="3700272" y="3312366"/>
            <a:chExt cx="517165" cy="410960"/>
          </a:xfrm>
        </p:grpSpPr>
        <p:sp>
          <p:nvSpPr>
            <p:cNvPr id="18" name="矩形 17"/>
            <p:cNvSpPr/>
            <p:nvPr/>
          </p:nvSpPr>
          <p:spPr>
            <a:xfrm>
              <a:off x="3700272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700272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3700272" y="366155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6020052" y="21705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單一執行緒</a:t>
            </a:r>
            <a:endParaRPr lang="zh-TW" altLang="en-US" b="1" dirty="0"/>
          </a:p>
        </p:txBody>
      </p:sp>
      <p:grpSp>
        <p:nvGrpSpPr>
          <p:cNvPr id="22" name="群組 21"/>
          <p:cNvGrpSpPr/>
          <p:nvPr/>
        </p:nvGrpSpPr>
        <p:grpSpPr>
          <a:xfrm>
            <a:off x="6357918" y="4176770"/>
            <a:ext cx="517165" cy="1102921"/>
            <a:chOff x="1472184" y="3312366"/>
            <a:chExt cx="517165" cy="1102921"/>
          </a:xfrm>
        </p:grpSpPr>
        <p:sp>
          <p:nvSpPr>
            <p:cNvPr id="23" name="矩形 22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8140748" y="3832381"/>
            <a:ext cx="517165" cy="410960"/>
            <a:chOff x="3700272" y="3312366"/>
            <a:chExt cx="517165" cy="410960"/>
          </a:xfrm>
        </p:grpSpPr>
        <p:sp>
          <p:nvSpPr>
            <p:cNvPr id="31" name="矩形 30"/>
            <p:cNvSpPr/>
            <p:nvPr/>
          </p:nvSpPr>
          <p:spPr>
            <a:xfrm>
              <a:off x="3700272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700272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3700272" y="366155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9106530" y="4339093"/>
            <a:ext cx="517165" cy="410960"/>
            <a:chOff x="3700272" y="3312366"/>
            <a:chExt cx="517165" cy="410960"/>
          </a:xfrm>
        </p:grpSpPr>
        <p:sp>
          <p:nvSpPr>
            <p:cNvPr id="35" name="矩形 34"/>
            <p:cNvSpPr/>
            <p:nvPr/>
          </p:nvSpPr>
          <p:spPr>
            <a:xfrm>
              <a:off x="3700272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700272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700272" y="366155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8140747" y="5212160"/>
            <a:ext cx="517165" cy="410960"/>
            <a:chOff x="3700272" y="3312366"/>
            <a:chExt cx="517165" cy="410960"/>
          </a:xfrm>
        </p:grpSpPr>
        <p:sp>
          <p:nvSpPr>
            <p:cNvPr id="39" name="矩形 38"/>
            <p:cNvSpPr/>
            <p:nvPr/>
          </p:nvSpPr>
          <p:spPr>
            <a:xfrm>
              <a:off x="3700272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700272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700272" y="366155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9106529" y="4862085"/>
            <a:ext cx="517165" cy="232327"/>
            <a:chOff x="2639568" y="3312366"/>
            <a:chExt cx="517165" cy="232327"/>
          </a:xfrm>
        </p:grpSpPr>
        <p:sp>
          <p:nvSpPr>
            <p:cNvPr id="43" name="矩形 42"/>
            <p:cNvSpPr/>
            <p:nvPr/>
          </p:nvSpPr>
          <p:spPr>
            <a:xfrm>
              <a:off x="2639568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639568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6357918" y="5382941"/>
            <a:ext cx="517165" cy="232327"/>
            <a:chOff x="2639568" y="3312366"/>
            <a:chExt cx="517165" cy="232327"/>
          </a:xfrm>
        </p:grpSpPr>
        <p:sp>
          <p:nvSpPr>
            <p:cNvPr id="46" name="矩形 45"/>
            <p:cNvSpPr/>
            <p:nvPr/>
          </p:nvSpPr>
          <p:spPr>
            <a:xfrm>
              <a:off x="2639568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2639568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8" name="向下箭號 47"/>
          <p:cNvSpPr/>
          <p:nvPr/>
        </p:nvSpPr>
        <p:spPr>
          <a:xfrm>
            <a:off x="6520545" y="2849041"/>
            <a:ext cx="168921" cy="30377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8140747" y="21560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多執行緒</a:t>
            </a:r>
            <a:endParaRPr lang="zh-TW" altLang="en-US" b="1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8178756" y="255540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T1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9144538" y="25533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T2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52" name="向下箭號 51"/>
          <p:cNvSpPr/>
          <p:nvPr/>
        </p:nvSpPr>
        <p:spPr>
          <a:xfrm>
            <a:off x="8326364" y="2848751"/>
            <a:ext cx="168921" cy="30377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向下箭號 52"/>
          <p:cNvSpPr/>
          <p:nvPr/>
        </p:nvSpPr>
        <p:spPr>
          <a:xfrm>
            <a:off x="9297159" y="2842771"/>
            <a:ext cx="168921" cy="30377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9780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改用</a:t>
            </a:r>
            <a:r>
              <a:rPr lang="en-US" altLang="zh-TW" dirty="0" smtClean="0"/>
              <a:t>lambda</a:t>
            </a:r>
            <a:r>
              <a:rPr lang="zh-TW" altLang="en-US" dirty="0" smtClean="0"/>
              <a:t>表達式寫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53440" y="1354848"/>
            <a:ext cx="9973056" cy="48013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new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long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Date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跑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20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秒就好</a:t>
            </a: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20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zh-TW" altLang="en-US" dirty="0" smtClean="0">
                <a:solidFill>
                  <a:srgbClr val="E6E6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取得系統時間</a:t>
            </a:r>
            <a:endParaRPr lang="en-US" altLang="zh-TW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i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TW" i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 + " :: " + </a:t>
            </a:r>
            <a:r>
              <a:rPr lang="en-US" altLang="zh-TW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i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%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sleep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})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717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再來談談</a:t>
            </a:r>
            <a:r>
              <a:rPr lang="en-US" altLang="zh-TW" dirty="0" smtClean="0"/>
              <a:t>Join()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59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先觀察一下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77334" y="2160589"/>
            <a:ext cx="3894666" cy="3880773"/>
          </a:xfrm>
        </p:spPr>
        <p:txBody>
          <a:bodyPr/>
          <a:lstStyle/>
          <a:p>
            <a:r>
              <a:rPr lang="zh-TW" altLang="en-US" dirty="0"/>
              <a:t>如果把上面的範例加</a:t>
            </a:r>
            <a:r>
              <a:rPr lang="zh-TW" altLang="en-US" dirty="0" smtClean="0"/>
              <a:t>一行輸出在</a:t>
            </a:r>
            <a:r>
              <a:rPr lang="en-US" altLang="zh-TW" dirty="0" smtClean="0"/>
              <a:t>main()</a:t>
            </a:r>
            <a:r>
              <a:rPr lang="zh-TW" altLang="en-US" dirty="0" smtClean="0"/>
              <a:t>最後面。</a:t>
            </a:r>
            <a:endParaRPr lang="en-US" altLang="zh-TW" dirty="0" smtClean="0"/>
          </a:p>
          <a:p>
            <a:r>
              <a:rPr lang="zh-TW" altLang="en-US" dirty="0"/>
              <a:t>你會發現</a:t>
            </a:r>
            <a:r>
              <a:rPr lang="zh-TW" altLang="en-US" dirty="0" smtClean="0"/>
              <a:t>，主程式遠比上面的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早結束，甚至一開始就顯示結束了。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92624" y="1508760"/>
            <a:ext cx="7037832" cy="47705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new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long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Date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跑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20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秒就好</a:t>
            </a:r>
          </a:p>
          <a:p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20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zh-TW" altLang="en-US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取得系統時間</a:t>
            </a:r>
            <a:endParaRPr lang="en-US" altLang="zh-TW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i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TW" sz="1600" i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 + " :: “</a:t>
            </a:r>
          </a:p>
          <a:p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		 + </a:t>
            </a:r>
            <a:r>
              <a:rPr lang="en-US" altLang="zh-TW" sz="1600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i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%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sleep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System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主程式結束了！！！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sz="1600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5376672" y="5660136"/>
            <a:ext cx="4892040" cy="381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79" y="3890303"/>
            <a:ext cx="4183569" cy="23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4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為何要用</a:t>
            </a:r>
            <a:r>
              <a:rPr lang="en-US" altLang="zh-TW" dirty="0" smtClean="0"/>
              <a:t>join()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所以，如果我想在顯示時間的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結束後再做點事情，我就必須確實掌握它的結束這件事，而且必須等它結束</a:t>
            </a:r>
            <a:endParaRPr lang="en-US" altLang="zh-TW" dirty="0" smtClean="0"/>
          </a:p>
          <a:p>
            <a:r>
              <a:rPr lang="zh-TW" altLang="en-US" dirty="0"/>
              <a:t>執行緒與另一個執行緒 </a:t>
            </a:r>
            <a:r>
              <a:rPr lang="en-US" altLang="zh-TW" dirty="0"/>
              <a:t>join() </a:t>
            </a:r>
            <a:r>
              <a:rPr lang="zh-TW" altLang="en-US" dirty="0"/>
              <a:t>一起時：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</a:t>
            </a:r>
            <a:r>
              <a:rPr lang="zh-TW" altLang="en-US" dirty="0"/>
              <a:t>有其他執行緒</a:t>
            </a:r>
            <a:r>
              <a:rPr lang="zh-TW" altLang="en-US" dirty="0" smtClean="0"/>
              <a:t>呼叫 </a:t>
            </a:r>
            <a:r>
              <a:rPr lang="en-US" altLang="zh-TW" dirty="0"/>
              <a:t>join()</a:t>
            </a:r>
            <a:r>
              <a:rPr lang="zh-TW" altLang="en-US" dirty="0"/>
              <a:t>，原來正執行的執行緒（或程式碼）會先</a:t>
            </a:r>
            <a:r>
              <a:rPr lang="zh-TW" altLang="en-US" sz="2000" b="1" dirty="0">
                <a:solidFill>
                  <a:srgbClr val="FF0000"/>
                </a:solidFill>
              </a:rPr>
              <a:t>暫停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該執行緒結束</a:t>
            </a:r>
            <a:r>
              <a:rPr lang="zh-TW" altLang="en-US" dirty="0" smtClean="0"/>
              <a:t>後，呼叫</a:t>
            </a:r>
            <a:r>
              <a:rPr lang="en-US" altLang="zh-TW" dirty="0" smtClean="0"/>
              <a:t>join()</a:t>
            </a:r>
            <a:r>
              <a:rPr lang="zh-TW" altLang="en-US" dirty="0" smtClean="0"/>
              <a:t>的執行緒才會醒過來繼續執行。</a:t>
            </a:r>
            <a:endParaRPr lang="en-US" altLang="zh-TW" dirty="0" smtClean="0"/>
          </a:p>
          <a:p>
            <a:r>
              <a:rPr lang="zh-TW" altLang="en-US" dirty="0"/>
              <a:t>我們把上面的範例修改一下</a:t>
            </a:r>
            <a:r>
              <a:rPr lang="zh-TW" altLang="en-US" dirty="0" smtClean="0"/>
              <a:t>，見下頁。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849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修改後程式碼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77334" y="2160589"/>
            <a:ext cx="2897970" cy="3880773"/>
          </a:xfrm>
        </p:spPr>
        <p:txBody>
          <a:bodyPr/>
          <a:lstStyle/>
          <a:p>
            <a:r>
              <a:rPr lang="zh-TW" altLang="en-US" dirty="0" smtClean="0"/>
              <a:t>增加一個物件</a:t>
            </a:r>
            <a:r>
              <a:rPr lang="en-US" altLang="zh-TW" dirty="0" smtClean="0"/>
              <a:t>t1</a:t>
            </a:r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t1</a:t>
            </a:r>
            <a:r>
              <a:rPr lang="zh-TW" altLang="en-US" dirty="0" smtClean="0"/>
              <a:t>去</a:t>
            </a:r>
            <a:r>
              <a:rPr lang="en-US" altLang="zh-TW" dirty="0" smtClean="0"/>
              <a:t>start()</a:t>
            </a:r>
          </a:p>
          <a:p>
            <a:r>
              <a:rPr lang="zh-TW" altLang="en-US" dirty="0"/>
              <a:t>加一個</a:t>
            </a:r>
            <a:r>
              <a:rPr lang="en-US" altLang="zh-TW" dirty="0" smtClean="0"/>
              <a:t>t1.join()</a:t>
            </a:r>
            <a:r>
              <a:rPr lang="zh-TW" altLang="en-US" dirty="0" smtClean="0"/>
              <a:t>，但是注意要放在</a:t>
            </a:r>
            <a:r>
              <a:rPr lang="en-US" altLang="zh-TW" dirty="0" smtClean="0"/>
              <a:t>try-catch</a:t>
            </a:r>
            <a:r>
              <a:rPr lang="zh-TW" altLang="en-US" dirty="0" smtClean="0"/>
              <a:t>內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這樣子</a:t>
            </a:r>
            <a:r>
              <a:rPr lang="en-US" altLang="zh-TW" dirty="0" smtClean="0"/>
              <a:t>t1</a:t>
            </a:r>
            <a:r>
              <a:rPr lang="zh-TW" altLang="en-US" dirty="0" smtClean="0"/>
              <a:t>結束後，主程式的</a:t>
            </a:r>
            <a:r>
              <a:rPr lang="en-US" altLang="zh-TW" dirty="0" smtClean="0"/>
              <a:t>join</a:t>
            </a:r>
            <a:r>
              <a:rPr lang="zh-TW" altLang="en-US" dirty="0" smtClean="0"/>
              <a:t>才能過，確保了執行順序。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51504" y="679299"/>
            <a:ext cx="8357616" cy="57554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Thread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t1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long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Date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跑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10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秒就好</a:t>
            </a:r>
          </a:p>
          <a:p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 :: "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sleepTime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%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try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	Thread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sleep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	catch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sz="1600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t1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try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t1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smtClean="0">
                <a:solidFill>
                  <a:srgbClr val="A7EC21"/>
                </a:solidFill>
                <a:latin typeface="Consolas" panose="020B0609020204030204" pitchFamily="49" charset="0"/>
              </a:rPr>
              <a:t>join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catch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System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主程式結束了！！！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4114800" y="1197864"/>
            <a:ext cx="1389888" cy="26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114800" y="4623816"/>
            <a:ext cx="4069080" cy="1264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2791302" y="1463040"/>
            <a:ext cx="1323498" cy="863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2559654" y="2783840"/>
            <a:ext cx="1555146" cy="17698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2791302" y="3668776"/>
            <a:ext cx="1323498" cy="1259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18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同步處理 </a:t>
            </a:r>
            <a:r>
              <a:rPr lang="en-US" altLang="zh-TW" dirty="0" smtClean="0"/>
              <a:t>(Synchronized)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47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/>
              <a:t>synchronized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synchronized </a:t>
            </a:r>
            <a:r>
              <a:rPr lang="zh-TW" altLang="en-US" dirty="0" smtClean="0"/>
              <a:t>即「</a:t>
            </a:r>
            <a:r>
              <a:rPr lang="zh-TW" altLang="en-US" dirty="0"/>
              <a:t>同步」的</a:t>
            </a:r>
            <a:r>
              <a:rPr lang="zh-TW" altLang="en-US" dirty="0" smtClean="0"/>
              <a:t>意思</a:t>
            </a:r>
            <a:endParaRPr lang="en-US" altLang="zh-TW" dirty="0" smtClean="0"/>
          </a:p>
          <a:p>
            <a:r>
              <a:rPr lang="zh-TW" altLang="en-US" dirty="0"/>
              <a:t>在 </a:t>
            </a:r>
            <a:r>
              <a:rPr lang="en-US" altLang="zh-TW" dirty="0"/>
              <a:t>Java </a:t>
            </a:r>
            <a:r>
              <a:rPr lang="zh-TW" altLang="en-US" dirty="0"/>
              <a:t>中 這個關鍵字可以使各執行緒在時間上做</a:t>
            </a:r>
            <a:r>
              <a:rPr lang="zh-TW" altLang="en-US" dirty="0" smtClean="0"/>
              <a:t>協調</a:t>
            </a:r>
            <a:endParaRPr lang="en-US" altLang="zh-TW" dirty="0" smtClean="0"/>
          </a:p>
          <a:p>
            <a:r>
              <a:rPr lang="zh-TW" altLang="en-US" dirty="0"/>
              <a:t>當數個執行緒同時啟動，而且還</a:t>
            </a:r>
            <a:r>
              <a:rPr lang="zh-TW" altLang="en-US" b="1" dirty="0">
                <a:solidFill>
                  <a:srgbClr val="FF0000"/>
                </a:solidFill>
              </a:rPr>
              <a:t>共用</a:t>
            </a:r>
            <a:r>
              <a:rPr lang="zh-TW" altLang="en-US" sz="2400" b="1" dirty="0">
                <a:solidFill>
                  <a:srgbClr val="FF0000"/>
                </a:solidFill>
              </a:rPr>
              <a:t>同個變數</a:t>
            </a:r>
            <a:r>
              <a:rPr lang="zh-TW" altLang="en-US" dirty="0"/>
              <a:t>，就會常發生</a:t>
            </a:r>
            <a:r>
              <a:rPr lang="zh-TW" altLang="en-US" b="1" dirty="0" smtClean="0">
                <a:solidFill>
                  <a:srgbClr val="FF0000"/>
                </a:solidFill>
              </a:rPr>
              <a:t>無法</a:t>
            </a:r>
            <a:r>
              <a:rPr lang="zh-TW" altLang="en-US" b="1" dirty="0">
                <a:solidFill>
                  <a:srgbClr val="FF0000"/>
                </a:solidFill>
              </a:rPr>
              <a:t>預期</a:t>
            </a:r>
            <a:r>
              <a:rPr lang="zh-TW" altLang="en-US" b="1" dirty="0" smtClean="0">
                <a:solidFill>
                  <a:srgbClr val="FF0000"/>
                </a:solidFill>
              </a:rPr>
              <a:t>的</a:t>
            </a:r>
            <a:r>
              <a:rPr lang="zh-TW" altLang="en-US" b="1" dirty="0">
                <a:solidFill>
                  <a:srgbClr val="FF0000"/>
                </a:solidFill>
              </a:rPr>
              <a:t>錯誤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en-US" altLang="zh-TW" dirty="0"/>
              <a:t>synchronized</a:t>
            </a:r>
            <a:r>
              <a:rPr lang="zh-TW" altLang="en-US" dirty="0" smtClean="0"/>
              <a:t>一次</a:t>
            </a:r>
            <a:r>
              <a:rPr lang="zh-TW" altLang="en-US" dirty="0"/>
              <a:t>只允許一個執行緒進行處理，而其他的執行緒必須等待上個執行緒處理完後才可以進入處理。</a:t>
            </a:r>
          </a:p>
        </p:txBody>
      </p:sp>
    </p:spTree>
    <p:extLst>
      <p:ext uri="{BB962C8B-B14F-4D97-AF65-F5344CB8AC3E}">
        <p14:creationId xmlns:p14="http://schemas.microsoft.com/office/powerpoint/2010/main" val="280019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人數統計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假設有一個遊樂園有兩個出入口，每個出入口有一個感測器用來感測進園人次。</a:t>
            </a:r>
            <a:endParaRPr lang="en-US" altLang="zh-TW" dirty="0" smtClean="0"/>
          </a:p>
          <a:p>
            <a:r>
              <a:rPr lang="zh-TW" altLang="en-US" dirty="0"/>
              <a:t>兩個感測器各自一個</a:t>
            </a:r>
            <a:r>
              <a:rPr lang="en-US" altLang="zh-TW" dirty="0"/>
              <a:t>Thread</a:t>
            </a:r>
            <a:r>
              <a:rPr lang="zh-TW" altLang="en-US" dirty="0"/>
              <a:t>在執行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有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Person class</a:t>
            </a:r>
            <a:r>
              <a:rPr lang="zh-TW" altLang="en-US" dirty="0" smtClean="0"/>
              <a:t>用來統計人次，提供一個方法</a:t>
            </a:r>
            <a:r>
              <a:rPr lang="en-US" altLang="zh-TW" dirty="0" smtClean="0"/>
              <a:t>add()</a:t>
            </a:r>
            <a:r>
              <a:rPr lang="zh-TW" altLang="en-US" dirty="0" smtClean="0"/>
              <a:t>用來增加人次。</a:t>
            </a:r>
            <a:endParaRPr lang="en-US" altLang="zh-TW" dirty="0" smtClean="0"/>
          </a:p>
          <a:p>
            <a:r>
              <a:rPr lang="zh-TW" altLang="en-US" dirty="0"/>
              <a:t>兩個入口</a:t>
            </a:r>
            <a:r>
              <a:rPr lang="en-US" altLang="zh-TW" dirty="0"/>
              <a:t>Thread</a:t>
            </a:r>
            <a:r>
              <a:rPr lang="zh-TW" altLang="en-US" dirty="0"/>
              <a:t>都會呼叫</a:t>
            </a:r>
            <a:r>
              <a:rPr lang="en-US" altLang="zh-TW" dirty="0"/>
              <a:t>add()</a:t>
            </a:r>
            <a:r>
              <a:rPr lang="zh-TW" altLang="en-US" dirty="0"/>
              <a:t>去增加人次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程式碼如下頁。</a:t>
            </a:r>
          </a:p>
        </p:txBody>
      </p:sp>
    </p:spTree>
    <p:extLst>
      <p:ext uri="{BB962C8B-B14F-4D97-AF65-F5344CB8AC3E}">
        <p14:creationId xmlns:p14="http://schemas.microsoft.com/office/powerpoint/2010/main" val="339311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Person Class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65738" y="1746933"/>
            <a:ext cx="7831374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8DDAF8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i="1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long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8DDAF8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try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模擬</a:t>
            </a:r>
            <a:r>
              <a:rPr lang="zh-TW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進行基於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zh-TW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值得其他運算，並且會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花一點時間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Thread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sleep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smtClean="0">
                <a:solidFill>
                  <a:srgbClr val="6897BB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en-US" altLang="zh-TW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count</a:t>
            </a:r>
            <a:r>
              <a:rPr lang="en-US" altLang="zh-TW" i="1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入園人數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= 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8DDAF8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10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Sensor Class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只模擬有三個遊客進入，用</a:t>
            </a:r>
            <a:r>
              <a:rPr lang="en-US" altLang="zh-TW" dirty="0" err="1" smtClean="0"/>
              <a:t>Person.add</a:t>
            </a:r>
            <a:r>
              <a:rPr lang="en-US" altLang="zh-TW" dirty="0" smtClean="0"/>
              <a:t>(1)</a:t>
            </a:r>
            <a:r>
              <a:rPr lang="zh-TW" altLang="en-US" dirty="0" smtClean="0"/>
              <a:t>加入。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80288" y="2769954"/>
            <a:ext cx="6096000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Sensor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{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443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多核多執行緒</a:t>
            </a:r>
            <a:r>
              <a:rPr lang="en-US" altLang="zh-TW" dirty="0" smtClean="0"/>
              <a:t>---</a:t>
            </a:r>
            <a:r>
              <a:rPr lang="zh-TW" altLang="en-US" dirty="0" smtClean="0"/>
              <a:t>真平行處理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3133317" y="2256380"/>
            <a:ext cx="2063693" cy="38762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941196" y="2243814"/>
            <a:ext cx="1922107" cy="38825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1618453" y="3061826"/>
            <a:ext cx="517165" cy="1102921"/>
            <a:chOff x="1472184" y="3312366"/>
            <a:chExt cx="517165" cy="1102921"/>
          </a:xfrm>
        </p:grpSpPr>
        <p:sp>
          <p:nvSpPr>
            <p:cNvPr id="7" name="矩形 6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3431995" y="3058703"/>
            <a:ext cx="517165" cy="232327"/>
            <a:chOff x="2639568" y="3312366"/>
            <a:chExt cx="517165" cy="232327"/>
          </a:xfrm>
        </p:grpSpPr>
        <p:sp>
          <p:nvSpPr>
            <p:cNvPr id="15" name="矩形 14"/>
            <p:cNvSpPr/>
            <p:nvPr/>
          </p:nvSpPr>
          <p:spPr>
            <a:xfrm>
              <a:off x="2639568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639568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4397778" y="3407564"/>
            <a:ext cx="517165" cy="410960"/>
            <a:chOff x="3700272" y="3312366"/>
            <a:chExt cx="517165" cy="410960"/>
          </a:xfrm>
        </p:grpSpPr>
        <p:sp>
          <p:nvSpPr>
            <p:cNvPr id="18" name="矩形 17"/>
            <p:cNvSpPr/>
            <p:nvPr/>
          </p:nvSpPr>
          <p:spPr>
            <a:xfrm>
              <a:off x="3700272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700272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3700272" y="366155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1280587" y="22583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單一執行緒</a:t>
            </a:r>
            <a:endParaRPr lang="zh-TW" altLang="en-US" b="1" dirty="0"/>
          </a:p>
        </p:txBody>
      </p:sp>
      <p:grpSp>
        <p:nvGrpSpPr>
          <p:cNvPr id="22" name="群組 21"/>
          <p:cNvGrpSpPr/>
          <p:nvPr/>
        </p:nvGrpSpPr>
        <p:grpSpPr>
          <a:xfrm>
            <a:off x="1618453" y="4264536"/>
            <a:ext cx="517165" cy="1102921"/>
            <a:chOff x="1472184" y="3312366"/>
            <a:chExt cx="517165" cy="1102921"/>
          </a:xfrm>
        </p:grpSpPr>
        <p:sp>
          <p:nvSpPr>
            <p:cNvPr id="23" name="矩形 22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3431995" y="3928172"/>
            <a:ext cx="517165" cy="410960"/>
            <a:chOff x="3700272" y="3312366"/>
            <a:chExt cx="517165" cy="410960"/>
          </a:xfrm>
        </p:grpSpPr>
        <p:sp>
          <p:nvSpPr>
            <p:cNvPr id="31" name="矩形 30"/>
            <p:cNvSpPr/>
            <p:nvPr/>
          </p:nvSpPr>
          <p:spPr>
            <a:xfrm>
              <a:off x="3700272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700272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3700272" y="366155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4397777" y="4434884"/>
            <a:ext cx="517165" cy="410960"/>
            <a:chOff x="3700272" y="3312366"/>
            <a:chExt cx="517165" cy="410960"/>
          </a:xfrm>
        </p:grpSpPr>
        <p:sp>
          <p:nvSpPr>
            <p:cNvPr id="35" name="矩形 34"/>
            <p:cNvSpPr/>
            <p:nvPr/>
          </p:nvSpPr>
          <p:spPr>
            <a:xfrm>
              <a:off x="3700272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700272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700272" y="366155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3431994" y="5307951"/>
            <a:ext cx="517165" cy="410960"/>
            <a:chOff x="3700272" y="3312366"/>
            <a:chExt cx="517165" cy="410960"/>
          </a:xfrm>
        </p:grpSpPr>
        <p:sp>
          <p:nvSpPr>
            <p:cNvPr id="39" name="矩形 38"/>
            <p:cNvSpPr/>
            <p:nvPr/>
          </p:nvSpPr>
          <p:spPr>
            <a:xfrm>
              <a:off x="3700272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700272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700272" y="366155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4397776" y="4957876"/>
            <a:ext cx="517165" cy="232327"/>
            <a:chOff x="2639568" y="3312366"/>
            <a:chExt cx="517165" cy="232327"/>
          </a:xfrm>
        </p:grpSpPr>
        <p:sp>
          <p:nvSpPr>
            <p:cNvPr id="43" name="矩形 42"/>
            <p:cNvSpPr/>
            <p:nvPr/>
          </p:nvSpPr>
          <p:spPr>
            <a:xfrm>
              <a:off x="2639568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639568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1618453" y="5470707"/>
            <a:ext cx="517165" cy="232327"/>
            <a:chOff x="2639568" y="3312366"/>
            <a:chExt cx="517165" cy="232327"/>
          </a:xfrm>
        </p:grpSpPr>
        <p:sp>
          <p:nvSpPr>
            <p:cNvPr id="46" name="矩形 45"/>
            <p:cNvSpPr/>
            <p:nvPr/>
          </p:nvSpPr>
          <p:spPr>
            <a:xfrm>
              <a:off x="2639568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2639568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8" name="向下箭號 47"/>
          <p:cNvSpPr/>
          <p:nvPr/>
        </p:nvSpPr>
        <p:spPr>
          <a:xfrm>
            <a:off x="1781080" y="2936807"/>
            <a:ext cx="168921" cy="30377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3431994" y="22518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多執行緒</a:t>
            </a:r>
            <a:endParaRPr lang="zh-TW" altLang="en-US" b="1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3470003" y="26511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T1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4435785" y="26491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T2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52" name="向下箭號 51"/>
          <p:cNvSpPr/>
          <p:nvPr/>
        </p:nvSpPr>
        <p:spPr>
          <a:xfrm>
            <a:off x="3617611" y="2944542"/>
            <a:ext cx="168921" cy="30377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向下箭號 52"/>
          <p:cNvSpPr/>
          <p:nvPr/>
        </p:nvSpPr>
        <p:spPr>
          <a:xfrm>
            <a:off x="4588406" y="2938562"/>
            <a:ext cx="168921" cy="30377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53"/>
          <p:cNvSpPr/>
          <p:nvPr/>
        </p:nvSpPr>
        <p:spPr>
          <a:xfrm>
            <a:off x="6609029" y="2250121"/>
            <a:ext cx="2664973" cy="38762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5" name="群組 54"/>
          <p:cNvGrpSpPr/>
          <p:nvPr/>
        </p:nvGrpSpPr>
        <p:grpSpPr>
          <a:xfrm>
            <a:off x="7252603" y="3059898"/>
            <a:ext cx="517165" cy="1102921"/>
            <a:chOff x="1472184" y="3312366"/>
            <a:chExt cx="517165" cy="1102921"/>
          </a:xfrm>
        </p:grpSpPr>
        <p:sp>
          <p:nvSpPr>
            <p:cNvPr id="56" name="矩形 55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6914737" y="22563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多核心多執行緒</a:t>
            </a:r>
            <a:endParaRPr lang="zh-TW" altLang="en-US" b="1" dirty="0"/>
          </a:p>
        </p:txBody>
      </p:sp>
      <p:grpSp>
        <p:nvGrpSpPr>
          <p:cNvPr id="64" name="群組 63"/>
          <p:cNvGrpSpPr/>
          <p:nvPr/>
        </p:nvGrpSpPr>
        <p:grpSpPr>
          <a:xfrm>
            <a:off x="7259511" y="4621289"/>
            <a:ext cx="517165" cy="1102921"/>
            <a:chOff x="1472184" y="3312366"/>
            <a:chExt cx="517165" cy="1102921"/>
          </a:xfrm>
        </p:grpSpPr>
        <p:sp>
          <p:nvSpPr>
            <p:cNvPr id="65" name="矩形 64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2" name="向下箭號 71"/>
          <p:cNvSpPr/>
          <p:nvPr/>
        </p:nvSpPr>
        <p:spPr>
          <a:xfrm>
            <a:off x="7415230" y="2934879"/>
            <a:ext cx="168921" cy="30377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3" name="群組 72"/>
          <p:cNvGrpSpPr/>
          <p:nvPr/>
        </p:nvGrpSpPr>
        <p:grpSpPr>
          <a:xfrm>
            <a:off x="8198065" y="3583380"/>
            <a:ext cx="517165" cy="1102921"/>
            <a:chOff x="1472184" y="3312366"/>
            <a:chExt cx="517165" cy="1102921"/>
          </a:xfrm>
        </p:grpSpPr>
        <p:sp>
          <p:nvSpPr>
            <p:cNvPr id="74" name="矩形 73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1" name="群組 80"/>
          <p:cNvGrpSpPr/>
          <p:nvPr/>
        </p:nvGrpSpPr>
        <p:grpSpPr>
          <a:xfrm>
            <a:off x="8198065" y="4634255"/>
            <a:ext cx="517165" cy="1102921"/>
            <a:chOff x="1472184" y="3312366"/>
            <a:chExt cx="517165" cy="1102921"/>
          </a:xfrm>
        </p:grpSpPr>
        <p:sp>
          <p:nvSpPr>
            <p:cNvPr id="82" name="矩形 81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9" name="群組 88"/>
          <p:cNvGrpSpPr/>
          <p:nvPr/>
        </p:nvGrpSpPr>
        <p:grpSpPr>
          <a:xfrm>
            <a:off x="8206787" y="3051434"/>
            <a:ext cx="517165" cy="232327"/>
            <a:chOff x="2639568" y="3312366"/>
            <a:chExt cx="517165" cy="232327"/>
          </a:xfrm>
        </p:grpSpPr>
        <p:sp>
          <p:nvSpPr>
            <p:cNvPr id="90" name="矩形 89"/>
            <p:cNvSpPr/>
            <p:nvPr/>
          </p:nvSpPr>
          <p:spPr>
            <a:xfrm>
              <a:off x="2639568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639568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2" name="向下箭號 91"/>
          <p:cNvSpPr/>
          <p:nvPr/>
        </p:nvSpPr>
        <p:spPr>
          <a:xfrm>
            <a:off x="8372185" y="2947106"/>
            <a:ext cx="168921" cy="30377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文字方塊 92"/>
          <p:cNvSpPr txBox="1"/>
          <p:nvPr/>
        </p:nvSpPr>
        <p:spPr>
          <a:xfrm>
            <a:off x="7257185" y="258296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T1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8222967" y="25809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T2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5510451" y="3963934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偶而會把時間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交給別的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Thread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8" name="直線單箭頭接點 97"/>
          <p:cNvCxnSpPr/>
          <p:nvPr/>
        </p:nvCxnSpPr>
        <p:spPr>
          <a:xfrm>
            <a:off x="6914737" y="4425599"/>
            <a:ext cx="418751" cy="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/>
          <p:nvPr/>
        </p:nvCxnSpPr>
        <p:spPr>
          <a:xfrm flipV="1">
            <a:off x="6914737" y="3467615"/>
            <a:ext cx="1308230" cy="858795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6497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Main()</a:t>
            </a:r>
            <a:r>
              <a:rPr lang="zh-TW" altLang="en-US" dirty="0" smtClean="0"/>
              <a:t>程式碼與結果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663530"/>
            <a:ext cx="6096000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Sensor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s1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Sensor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Sensor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s2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Sensor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s1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s2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939159"/>
            <a:ext cx="1807511" cy="214160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549087" y="5324857"/>
            <a:ext cx="5471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</a:rPr>
              <a:t>蝦毀！兩邊都加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3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人次，結果還是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3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人次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19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問題出在哪裡？？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因為兩個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執行時都先暫時取出</a:t>
            </a:r>
            <a:r>
              <a:rPr lang="en-US" altLang="zh-TW" dirty="0" smtClean="0"/>
              <a:t>count</a:t>
            </a:r>
            <a:r>
              <a:rPr lang="zh-TW" altLang="en-US" dirty="0" smtClean="0"/>
              <a:t>的值來做運算，經過一小段時間後再把結果存回</a:t>
            </a:r>
            <a:r>
              <a:rPr lang="en-US" altLang="zh-TW" dirty="0" smtClean="0"/>
              <a:t>count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而在還沒把變化存回</a:t>
            </a:r>
            <a:r>
              <a:rPr lang="en-US" altLang="zh-TW" b="1" dirty="0" smtClean="0">
                <a:solidFill>
                  <a:srgbClr val="FF0000"/>
                </a:solidFill>
              </a:rPr>
              <a:t>count</a:t>
            </a:r>
            <a:r>
              <a:rPr lang="zh-TW" altLang="en-US" b="1" dirty="0" smtClean="0">
                <a:solidFill>
                  <a:srgbClr val="FF0000"/>
                </a:solidFill>
              </a:rPr>
              <a:t>前，系統切換到另一個</a:t>
            </a:r>
            <a:r>
              <a:rPr lang="en-US" altLang="zh-TW" b="1" dirty="0" smtClean="0">
                <a:solidFill>
                  <a:srgbClr val="FF0000"/>
                </a:solidFill>
              </a:rPr>
              <a:t>Thread</a:t>
            </a:r>
            <a:r>
              <a:rPr lang="zh-TW" altLang="en-US" b="1" dirty="0" smtClean="0">
                <a:solidFill>
                  <a:srgbClr val="FF0000"/>
                </a:solidFill>
              </a:rPr>
              <a:t>了！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另一個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讀到</a:t>
            </a:r>
            <a:r>
              <a:rPr lang="zh-TW" altLang="en-US" dirty="0"/>
              <a:t>的是</a:t>
            </a:r>
            <a:r>
              <a:rPr lang="zh-TW" altLang="en-US" dirty="0">
                <a:solidFill>
                  <a:srgbClr val="FF0000"/>
                </a:solidFill>
              </a:rPr>
              <a:t>還沒改變的</a:t>
            </a:r>
            <a:r>
              <a:rPr lang="en-US" altLang="zh-TW" dirty="0">
                <a:solidFill>
                  <a:srgbClr val="FF0000"/>
                </a:solidFill>
              </a:rPr>
              <a:t>count</a:t>
            </a:r>
            <a:r>
              <a:rPr lang="zh-TW" altLang="en-US" dirty="0">
                <a:solidFill>
                  <a:srgbClr val="FF0000"/>
                </a:solidFill>
              </a:rPr>
              <a:t>值</a:t>
            </a:r>
            <a:r>
              <a:rPr lang="zh-TW" altLang="en-US" dirty="0"/>
              <a:t>，所以也是取出</a:t>
            </a:r>
            <a:r>
              <a:rPr lang="zh-TW" altLang="en-US" b="1" dirty="0">
                <a:solidFill>
                  <a:srgbClr val="FF0000"/>
                </a:solidFill>
              </a:rPr>
              <a:t>舊的值</a:t>
            </a:r>
            <a:r>
              <a:rPr lang="zh-TW" altLang="en-US" dirty="0"/>
              <a:t>來做運算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也就是比如</a:t>
            </a:r>
            <a:r>
              <a:rPr lang="en-US" altLang="zh-TW" dirty="0"/>
              <a:t>count = 1</a:t>
            </a:r>
            <a:r>
              <a:rPr lang="zh-TW" altLang="en-US" dirty="0" smtClean="0"/>
              <a:t>時，兩個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都讀出</a:t>
            </a:r>
            <a:r>
              <a:rPr lang="en-US" altLang="zh-TW" dirty="0" smtClean="0"/>
              <a:t>count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放到</a:t>
            </a:r>
            <a:r>
              <a:rPr lang="en-US" altLang="zh-TW" dirty="0" err="1" smtClean="0"/>
              <a:t>tmp</a:t>
            </a:r>
            <a:r>
              <a:rPr lang="zh-TW" altLang="en-US" dirty="0" smtClean="0"/>
              <a:t>。在後面各自加</a:t>
            </a:r>
            <a:r>
              <a:rPr lang="en-US" altLang="zh-TW" dirty="0" smtClean="0"/>
              <a:t>1</a:t>
            </a:r>
            <a:r>
              <a:rPr lang="zh-TW" altLang="en-US" dirty="0" smtClean="0"/>
              <a:t>之後，</a:t>
            </a:r>
            <a:r>
              <a:rPr lang="zh-TW" altLang="en-US" b="1" dirty="0" smtClean="0">
                <a:solidFill>
                  <a:srgbClr val="FF0000"/>
                </a:solidFill>
              </a:rPr>
              <a:t>存回</a:t>
            </a:r>
            <a:r>
              <a:rPr lang="en-US" altLang="zh-TW" b="1" dirty="0" smtClean="0">
                <a:solidFill>
                  <a:srgbClr val="FF0000"/>
                </a:solidFill>
              </a:rPr>
              <a:t>count</a:t>
            </a:r>
            <a:r>
              <a:rPr lang="zh-TW" altLang="en-US" b="1" dirty="0" smtClean="0">
                <a:solidFill>
                  <a:srgbClr val="FF0000"/>
                </a:solidFill>
              </a:rPr>
              <a:t>都是２</a:t>
            </a:r>
            <a:r>
              <a:rPr lang="zh-TW" altLang="en-US" dirty="0" smtClean="0"/>
              <a:t>，而不是正確加兩次１的３。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Synchronized</a:t>
            </a:r>
            <a:r>
              <a:rPr lang="zh-TW" altLang="en-US" dirty="0" smtClean="0"/>
              <a:t>可以簡單解決問題！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97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更新的</a:t>
            </a:r>
            <a:r>
              <a:rPr lang="en-US" altLang="zh-TW" dirty="0" smtClean="0"/>
              <a:t>Person Class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689132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只要在</a:t>
            </a:r>
            <a:r>
              <a:rPr lang="en-US" altLang="zh-TW" dirty="0" smtClean="0"/>
              <a:t>add()</a:t>
            </a:r>
            <a:r>
              <a:rPr lang="zh-TW" altLang="en-US" dirty="0" smtClean="0"/>
              <a:t>這裡加一個字</a:t>
            </a:r>
            <a:r>
              <a:rPr lang="en-US" altLang="zh-TW" dirty="0" smtClean="0"/>
              <a:t>Synchronized</a:t>
            </a:r>
            <a:r>
              <a:rPr lang="zh-TW" altLang="en-US" dirty="0" smtClean="0"/>
              <a:t>即可解決問題。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原因是加了這個字，</a:t>
            </a:r>
            <a:r>
              <a:rPr lang="zh-TW" altLang="en-US" b="1" dirty="0" smtClean="0"/>
              <a:t>只要有</a:t>
            </a:r>
            <a:r>
              <a:rPr lang="en-US" altLang="zh-TW" b="1" dirty="0" smtClean="0"/>
              <a:t>Thread</a:t>
            </a:r>
            <a:r>
              <a:rPr lang="zh-TW" altLang="en-US" b="1" dirty="0" smtClean="0"/>
              <a:t>還在執行這個方法，別的</a:t>
            </a:r>
            <a:r>
              <a:rPr lang="en-US" altLang="zh-TW" b="1" dirty="0" smtClean="0"/>
              <a:t>Thread</a:t>
            </a:r>
            <a:r>
              <a:rPr lang="zh-TW" altLang="en-US" b="1" dirty="0" smtClean="0"/>
              <a:t>便無法進入執行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也就是，</a:t>
            </a:r>
            <a:r>
              <a:rPr lang="en-US" altLang="zh-TW" dirty="0" smtClean="0"/>
              <a:t>s1</a:t>
            </a:r>
            <a:r>
              <a:rPr lang="zh-TW" altLang="en-US" dirty="0" smtClean="0"/>
              <a:t>沒做完這個</a:t>
            </a:r>
            <a:r>
              <a:rPr lang="en-US" altLang="zh-TW" dirty="0" smtClean="0"/>
              <a:t>add()</a:t>
            </a:r>
            <a:r>
              <a:rPr lang="zh-TW" altLang="en-US" dirty="0" smtClean="0"/>
              <a:t>即使去睡覺了，</a:t>
            </a:r>
            <a:r>
              <a:rPr lang="en-US" altLang="zh-TW" dirty="0" smtClean="0"/>
              <a:t>s2</a:t>
            </a:r>
            <a:r>
              <a:rPr lang="zh-TW" altLang="en-US" dirty="0" smtClean="0"/>
              <a:t>也不能進入執行，只能發呆等</a:t>
            </a:r>
            <a:r>
              <a:rPr lang="en-US" altLang="zh-TW" dirty="0" smtClean="0"/>
              <a:t>s1</a:t>
            </a:r>
            <a:r>
              <a:rPr lang="zh-TW" altLang="en-US" dirty="0" smtClean="0"/>
              <a:t>執行結束。所以</a:t>
            </a:r>
            <a:r>
              <a:rPr lang="en-US" altLang="zh-TW" dirty="0" smtClean="0"/>
              <a:t>s2</a:t>
            </a:r>
            <a:r>
              <a:rPr lang="zh-TW" altLang="en-US" dirty="0"/>
              <a:t>在</a:t>
            </a:r>
            <a:r>
              <a:rPr lang="zh-TW" altLang="en-US" dirty="0" smtClean="0"/>
              <a:t>進入時</a:t>
            </a:r>
            <a:r>
              <a:rPr lang="en-US" altLang="zh-TW" dirty="0" smtClean="0"/>
              <a:t>count</a:t>
            </a:r>
            <a:r>
              <a:rPr lang="zh-TW" altLang="en-US" dirty="0" smtClean="0"/>
              <a:t>已經被</a:t>
            </a:r>
            <a:r>
              <a:rPr lang="en-US" altLang="zh-TW" dirty="0" smtClean="0"/>
              <a:t>s1</a:t>
            </a:r>
            <a:r>
              <a:rPr lang="zh-TW" altLang="en-US" dirty="0" smtClean="0"/>
              <a:t>更新玩了。</a:t>
            </a:r>
            <a:endParaRPr lang="en-US" altLang="zh-TW" dirty="0" smtClean="0"/>
          </a:p>
          <a:p>
            <a:r>
              <a:rPr lang="zh-TW" altLang="en-US" dirty="0"/>
              <a:t>像是等廁所一樣</a:t>
            </a:r>
            <a:r>
              <a:rPr lang="zh-TW" altLang="en-US" dirty="0" smtClean="0"/>
              <a:t>，只有一間，只能輪流上。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48762" y="1674368"/>
            <a:ext cx="6603030" cy="36625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8DDAF8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600" i="1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synchronized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long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8DDAF8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try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	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模擬</a:t>
            </a:r>
            <a:r>
              <a:rPr lang="zh-TW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進行基於</a:t>
            </a:r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zh-TW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值得其他運算，並且會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花一點時間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Thread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sleep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smtClean="0">
                <a:solidFill>
                  <a:srgbClr val="6897BB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en-US" altLang="zh-TW" sz="1600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count</a:t>
            </a:r>
            <a:r>
              <a:rPr lang="en-US" altLang="zh-TW" sz="1600" i="1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入園人數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= "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8DDAF8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6720840" y="2432304"/>
            <a:ext cx="1426464" cy="293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35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再寫一次：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synchronized</a:t>
            </a:r>
            <a:r>
              <a:rPr lang="zh-TW" altLang="en-US" dirty="0"/>
              <a:t>一次只允許一個執行緒進行處理，而其他的執行緒必須等待上個執行緒處理完後才可以進入處理。</a:t>
            </a:r>
          </a:p>
          <a:p>
            <a:r>
              <a:rPr lang="zh-TW" altLang="en-US" dirty="0" smtClean="0"/>
              <a:t>所以，加了</a:t>
            </a:r>
            <a:r>
              <a:rPr lang="en-US" altLang="zh-TW" dirty="0" smtClean="0"/>
              <a:t>synchronized</a:t>
            </a:r>
            <a:r>
              <a:rPr lang="zh-TW" altLang="en-US" dirty="0" smtClean="0"/>
              <a:t>的函式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或方法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保證同一個時間只有一個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能執行，沒執行完別人進不來執行！</a:t>
            </a:r>
            <a:endParaRPr lang="en-US" altLang="zh-TW" dirty="0" smtClean="0"/>
          </a:p>
          <a:p>
            <a:r>
              <a:rPr lang="en-US" altLang="zh-TW" dirty="0" smtClean="0"/>
              <a:t>Synchronized</a:t>
            </a:r>
            <a:r>
              <a:rPr lang="zh-TW" altLang="en-US" dirty="0" smtClean="0"/>
              <a:t>不只可以用在函式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或方法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，也可以用在任何物件，</a:t>
            </a:r>
            <a:endParaRPr lang="en-US" altLang="zh-TW" dirty="0" smtClean="0"/>
          </a:p>
          <a:p>
            <a:pPr lvl="1"/>
            <a:r>
              <a:rPr lang="zh-TW" altLang="en-US" dirty="0"/>
              <a:t>搭配</a:t>
            </a:r>
            <a:r>
              <a:rPr lang="en-US" altLang="zh-TW" dirty="0"/>
              <a:t>wait</a:t>
            </a:r>
            <a:r>
              <a:rPr lang="en-US" altLang="zh-TW" dirty="0" smtClean="0"/>
              <a:t>(), notify()</a:t>
            </a:r>
            <a:r>
              <a:rPr lang="zh-TW" altLang="en-US" dirty="0" smtClean="0"/>
              <a:t>可以達成更多對於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執行同步行為的控制。</a:t>
            </a:r>
            <a:endParaRPr lang="en-US" altLang="zh-TW" dirty="0"/>
          </a:p>
          <a:p>
            <a:r>
              <a:rPr lang="zh-TW" altLang="en-US" dirty="0" smtClean="0"/>
              <a:t>這個卻也引發了死結現象</a:t>
            </a:r>
            <a:r>
              <a:rPr lang="en-US" altLang="zh-TW" dirty="0" smtClean="0"/>
              <a:t>(dead-lock)</a:t>
            </a:r>
          </a:p>
          <a:p>
            <a:pPr marL="457200" lvl="1" indent="0">
              <a:buNone/>
            </a:pPr>
            <a:r>
              <a:rPr lang="zh-TW" altLang="en-US" dirty="0" smtClean="0"/>
              <a:t>下一頁詳細說明。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959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死結</a:t>
            </a:r>
            <a:r>
              <a:rPr lang="en-US" altLang="zh-TW" dirty="0" smtClean="0"/>
              <a:t>(dead-lock)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當兩個以上的運算單元</a:t>
            </a:r>
            <a:r>
              <a:rPr lang="zh-TW" altLang="en-US" dirty="0" smtClean="0"/>
              <a:t>，彼此方</a:t>
            </a:r>
            <a:r>
              <a:rPr lang="zh-TW" altLang="en-US" dirty="0"/>
              <a:t>都在</a:t>
            </a:r>
            <a:r>
              <a:rPr lang="zh-TW" altLang="en-US" dirty="0" smtClean="0"/>
              <a:t>等待別人停止</a:t>
            </a:r>
            <a:r>
              <a:rPr lang="zh-TW" altLang="en-US" dirty="0"/>
              <a:t>執行，以取得系統資源，但是沒有一方</a:t>
            </a:r>
            <a:r>
              <a:rPr lang="zh-TW" altLang="en-US" dirty="0" smtClean="0"/>
              <a:t>提前結束時</a:t>
            </a:r>
            <a:r>
              <a:rPr lang="zh-TW" altLang="en-US" dirty="0"/>
              <a:t>，就稱為</a:t>
            </a:r>
            <a:r>
              <a:rPr lang="zh-TW" altLang="en-US" dirty="0" smtClean="0"/>
              <a:t>死結。</a:t>
            </a:r>
            <a:endParaRPr lang="en-US" altLang="zh-TW" dirty="0" smtClean="0"/>
          </a:p>
          <a:p>
            <a:r>
              <a:rPr lang="zh-TW" altLang="en-US" dirty="0"/>
              <a:t>例如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T1</a:t>
            </a:r>
            <a:r>
              <a:rPr lang="zh-TW" altLang="en-US" dirty="0" smtClean="0"/>
              <a:t>執行時先取得</a:t>
            </a:r>
            <a:r>
              <a:rPr lang="en-US" altLang="zh-TW" dirty="0" smtClean="0"/>
              <a:t>S1</a:t>
            </a:r>
            <a:r>
              <a:rPr lang="zh-TW" altLang="en-US" dirty="0" smtClean="0"/>
              <a:t>未釋放，再試著取得</a:t>
            </a:r>
            <a:r>
              <a:rPr lang="en-US" altLang="zh-TW" dirty="0" smtClean="0"/>
              <a:t>S2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T2</a:t>
            </a:r>
            <a:r>
              <a:rPr lang="zh-TW" altLang="en-US" dirty="0" smtClean="0"/>
              <a:t>執行</a:t>
            </a:r>
            <a:r>
              <a:rPr lang="zh-TW" altLang="en-US" dirty="0"/>
              <a:t>時先取得</a:t>
            </a:r>
            <a:r>
              <a:rPr lang="en-US" altLang="zh-TW" dirty="0" smtClean="0"/>
              <a:t>S2</a:t>
            </a:r>
            <a:r>
              <a:rPr lang="zh-TW" altLang="en-US" dirty="0" smtClean="0"/>
              <a:t>未</a:t>
            </a:r>
            <a:r>
              <a:rPr lang="zh-TW" altLang="en-US" dirty="0"/>
              <a:t>釋放，再試著取得</a:t>
            </a:r>
            <a:r>
              <a:rPr lang="en-US" altLang="zh-TW" dirty="0" smtClean="0"/>
              <a:t>S1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所以</a:t>
            </a:r>
            <a:r>
              <a:rPr lang="en-US" altLang="zh-TW" dirty="0"/>
              <a:t>T1</a:t>
            </a:r>
            <a:r>
              <a:rPr lang="zh-TW" altLang="en-US" dirty="0"/>
              <a:t>有了</a:t>
            </a:r>
            <a:r>
              <a:rPr lang="en-US" altLang="zh-TW" dirty="0" smtClean="0"/>
              <a:t>S1</a:t>
            </a:r>
            <a:r>
              <a:rPr lang="zh-TW" altLang="en-US" dirty="0" smtClean="0"/>
              <a:t>，然後在等</a:t>
            </a:r>
            <a:r>
              <a:rPr lang="en-US" altLang="zh-TW" dirty="0" smtClean="0"/>
              <a:t>S2</a:t>
            </a:r>
          </a:p>
          <a:p>
            <a:pPr lvl="1"/>
            <a:r>
              <a:rPr lang="zh-TW" altLang="en-US" dirty="0" smtClean="0"/>
              <a:t>同時</a:t>
            </a:r>
            <a:r>
              <a:rPr lang="en-US" altLang="zh-TW" dirty="0" smtClean="0"/>
              <a:t>T2</a:t>
            </a:r>
            <a:r>
              <a:rPr lang="zh-TW" altLang="en-US" dirty="0" smtClean="0"/>
              <a:t>有了</a:t>
            </a:r>
            <a:r>
              <a:rPr lang="en-US" altLang="zh-TW" dirty="0" smtClean="0"/>
              <a:t>S2</a:t>
            </a:r>
            <a:r>
              <a:rPr lang="zh-TW" altLang="en-US" dirty="0" smtClean="0"/>
              <a:t>，</a:t>
            </a:r>
            <a:r>
              <a:rPr lang="zh-TW" altLang="en-US" dirty="0"/>
              <a:t>然後在</a:t>
            </a:r>
            <a:r>
              <a:rPr lang="zh-TW" altLang="en-US" dirty="0" smtClean="0"/>
              <a:t>等</a:t>
            </a:r>
            <a:r>
              <a:rPr lang="en-US" altLang="zh-TW" dirty="0" smtClean="0"/>
              <a:t>S1</a:t>
            </a:r>
          </a:p>
          <a:p>
            <a:pPr lvl="1"/>
            <a:r>
              <a:rPr lang="zh-TW" altLang="en-US" dirty="0"/>
              <a:t>這樣誰</a:t>
            </a:r>
            <a:r>
              <a:rPr lang="zh-TW" altLang="en-US" dirty="0" smtClean="0"/>
              <a:t>都得不到</a:t>
            </a:r>
            <a:r>
              <a:rPr lang="zh-TW" altLang="en-US" dirty="0"/>
              <a:t>下一個</a:t>
            </a:r>
            <a:r>
              <a:rPr lang="zh-TW" altLang="en-US" dirty="0" smtClean="0"/>
              <a:t>資源，也都不釋放手上資源。這樣稱之為死結！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8002986" y="2670048"/>
            <a:ext cx="2542032" cy="914400"/>
          </a:xfrm>
          <a:prstGeom prst="roundRect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T1</a:t>
            </a:r>
            <a:r>
              <a:rPr lang="zh-TW" altLang="en-US" dirty="0" smtClean="0">
                <a:solidFill>
                  <a:srgbClr val="C00000"/>
                </a:solidFill>
              </a:rPr>
              <a:t>有</a:t>
            </a:r>
            <a:r>
              <a:rPr lang="en-US" altLang="zh-TW" dirty="0" smtClean="0">
                <a:solidFill>
                  <a:srgbClr val="C00000"/>
                </a:solidFill>
              </a:rPr>
              <a:t>S1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8002986" y="4355705"/>
            <a:ext cx="2542032" cy="914400"/>
          </a:xfrm>
          <a:prstGeom prst="roundRect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T2</a:t>
            </a:r>
            <a:r>
              <a:rPr lang="zh-TW" altLang="en-US" dirty="0" smtClean="0">
                <a:solidFill>
                  <a:srgbClr val="C00000"/>
                </a:solidFill>
              </a:rPr>
              <a:t>有</a:t>
            </a:r>
            <a:r>
              <a:rPr lang="en-US" altLang="zh-TW" dirty="0" smtClean="0">
                <a:solidFill>
                  <a:srgbClr val="C00000"/>
                </a:solidFill>
              </a:rPr>
              <a:t>S2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9591756" y="2921993"/>
            <a:ext cx="635508" cy="44805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S1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9668718" y="4588877"/>
            <a:ext cx="635508" cy="44805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S2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9659574" y="3597656"/>
            <a:ext cx="9144" cy="771257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8961120" y="3581465"/>
            <a:ext cx="0" cy="742631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9645413" y="3746684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等著</a:t>
            </a:r>
            <a:r>
              <a:rPr lang="en-US" altLang="zh-TW" b="1" dirty="0" smtClean="0">
                <a:solidFill>
                  <a:srgbClr val="C00000"/>
                </a:solidFill>
              </a:rPr>
              <a:t>S2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002986" y="379861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等著</a:t>
            </a:r>
            <a:r>
              <a:rPr lang="en-US" altLang="zh-TW" b="1" dirty="0" smtClean="0">
                <a:solidFill>
                  <a:srgbClr val="C00000"/>
                </a:solidFill>
              </a:rPr>
              <a:t>S1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31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死結解法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只要是多執行緒的程式，就無法避免這個可能性。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作業系統</a:t>
            </a:r>
            <a:r>
              <a:rPr lang="zh-TW" altLang="en-US" dirty="0"/>
              <a:t>監督</a:t>
            </a:r>
            <a:r>
              <a:rPr lang="zh-TW" altLang="en-US" dirty="0" smtClean="0"/>
              <a:t>，盡量避免進入死解</a:t>
            </a:r>
            <a:r>
              <a:rPr lang="zh-TW" altLang="en-US" dirty="0"/>
              <a:t>狀況</a:t>
            </a:r>
            <a:r>
              <a:rPr lang="zh-TW" altLang="en-US" dirty="0" smtClean="0"/>
              <a:t>。而萬一</a:t>
            </a:r>
            <a:r>
              <a:rPr lang="zh-TW" altLang="en-US" dirty="0"/>
              <a:t>發生</a:t>
            </a:r>
            <a:r>
              <a:rPr lang="zh-TW" altLang="en-US" dirty="0" smtClean="0"/>
              <a:t>了的解法：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第一種方法，直接幹掉其中一個程式重新執行，這時候就是有一方被逼得放手。</a:t>
            </a:r>
            <a:endParaRPr lang="en-US" altLang="zh-TW" dirty="0" smtClean="0"/>
          </a:p>
          <a:p>
            <a:pPr lvl="1"/>
            <a:r>
              <a:rPr lang="zh-TW" altLang="en-US" dirty="0"/>
              <a:t>另一種</a:t>
            </a:r>
            <a:r>
              <a:rPr lang="zh-TW" altLang="en-US" dirty="0" smtClean="0"/>
              <a:t>方法，全部退回一步，釋放手上所有資源重新執行</a:t>
            </a:r>
            <a:r>
              <a:rPr lang="en-US" altLang="zh-TW" dirty="0" smtClean="0"/>
              <a:t>(</a:t>
            </a:r>
            <a:r>
              <a:rPr lang="zh-TW" altLang="en-US" dirty="0" smtClean="0"/>
              <a:t>重新搶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/>
              <a:t>這個會產生</a:t>
            </a:r>
            <a:r>
              <a:rPr lang="zh-TW" altLang="en-US" dirty="0">
                <a:solidFill>
                  <a:srgbClr val="FF0000"/>
                </a:solidFill>
              </a:rPr>
              <a:t>活結現象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/>
              <a:t>兩人互相禮讓，卻恰巧站到同一側，再次讓開，又站到同一側，同樣的情況不斷重複下去導致雙方都無法通過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/>
              <a:t>再加上隨機延遲</a:t>
            </a:r>
            <a:r>
              <a:rPr lang="zh-TW" altLang="en-US" dirty="0" smtClean="0"/>
              <a:t>啟動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7122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題目：啟動</a:t>
            </a:r>
            <a:r>
              <a:rPr lang="zh-TW" altLang="en-US" dirty="0"/>
              <a:t>兩個執行緒</a:t>
            </a:r>
            <a:r>
              <a:rPr lang="en-US" altLang="zh-TW" dirty="0"/>
              <a:t>, </a:t>
            </a:r>
            <a:r>
              <a:rPr lang="zh-TW" altLang="en-US" dirty="0">
                <a:solidFill>
                  <a:srgbClr val="FF0000"/>
                </a:solidFill>
              </a:rPr>
              <a:t>一個輸出 </a:t>
            </a:r>
            <a:r>
              <a:rPr lang="en-US" altLang="zh-TW" dirty="0">
                <a:solidFill>
                  <a:srgbClr val="FF0000"/>
                </a:solidFill>
              </a:rPr>
              <a:t>1,3,5,7…99</a:t>
            </a:r>
            <a:r>
              <a:rPr lang="en-US" altLang="zh-TW" dirty="0"/>
              <a:t>, </a:t>
            </a:r>
            <a:r>
              <a:rPr lang="zh-TW" altLang="en-US" dirty="0">
                <a:solidFill>
                  <a:srgbClr val="0000FF"/>
                </a:solidFill>
              </a:rPr>
              <a:t>另一個輸出 </a:t>
            </a:r>
            <a:r>
              <a:rPr lang="en-US" altLang="zh-TW" dirty="0">
                <a:solidFill>
                  <a:srgbClr val="0000FF"/>
                </a:solidFill>
              </a:rPr>
              <a:t>2,4,6,8…100 </a:t>
            </a:r>
            <a:r>
              <a:rPr lang="zh-TW" altLang="en-US" dirty="0"/>
              <a:t>最後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terminal </a:t>
            </a:r>
            <a:r>
              <a:rPr lang="zh-TW" altLang="en-US" dirty="0" smtClean="0"/>
              <a:t>中</a:t>
            </a:r>
            <a:r>
              <a:rPr lang="zh-TW" altLang="en-US" dirty="0"/>
              <a:t>會</a:t>
            </a:r>
            <a:r>
              <a:rPr lang="zh-TW" altLang="en-US" dirty="0" smtClean="0"/>
              <a:t>按序</a:t>
            </a:r>
            <a:r>
              <a:rPr lang="zh-TW" altLang="en-US" dirty="0"/>
              <a:t>輸出 </a:t>
            </a:r>
            <a:r>
              <a:rPr lang="en-US" altLang="zh-TW" dirty="0" smtClean="0">
                <a:solidFill>
                  <a:srgbClr val="7030A0"/>
                </a:solidFill>
              </a:rPr>
              <a:t>1,2,3,4,5…100</a:t>
            </a:r>
          </a:p>
          <a:p>
            <a:r>
              <a:rPr lang="zh-TW" altLang="en-US" dirty="0" smtClean="0"/>
              <a:t>兩個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要能夠輪流一次只執行一點點。不是任由作業系統分配執行時間。</a:t>
            </a:r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en-US" altLang="zh-TW" dirty="0"/>
              <a:t>wait</a:t>
            </a:r>
            <a:r>
              <a:rPr lang="en-US" altLang="zh-TW" dirty="0" smtClean="0"/>
              <a:t>(), notify()</a:t>
            </a:r>
            <a:r>
              <a:rPr lang="zh-TW" altLang="en-US" dirty="0" smtClean="0"/>
              <a:t>機制實現。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4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範例程式碼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ThreadA</a:t>
            </a:r>
            <a:r>
              <a:rPr lang="en-US" altLang="zh-TW" dirty="0" smtClean="0"/>
              <a:t>:</a:t>
            </a:r>
            <a:r>
              <a:rPr lang="zh-TW" altLang="en-US" dirty="0" smtClean="0"/>
              <a:t>顯示奇數； </a:t>
            </a:r>
            <a:r>
              <a:rPr lang="en-US" altLang="zh-TW" dirty="0" err="1" smtClean="0"/>
              <a:t>ThreadB</a:t>
            </a:r>
            <a:r>
              <a:rPr lang="en-US" altLang="zh-TW" dirty="0" smtClean="0"/>
              <a:t>:</a:t>
            </a:r>
            <a:r>
              <a:rPr lang="zh-TW" altLang="en-US" dirty="0" smtClean="0"/>
              <a:t>顯示偶數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2584" y="1746701"/>
            <a:ext cx="8583168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	@</a:t>
            </a:r>
            <a:r>
              <a:rPr lang="en-US" altLang="zh-TW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for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1</a:t>
            </a:r>
            <a:r>
              <a:rPr lang="nn-NO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System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862584" y="4185101"/>
            <a:ext cx="8583168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	@</a:t>
            </a:r>
            <a:r>
              <a:rPr lang="en-US" altLang="zh-TW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for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2</a:t>
            </a:r>
            <a:r>
              <a:rPr lang="nn-NO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System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271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Main()</a:t>
            </a:r>
            <a:r>
              <a:rPr lang="zh-TW" altLang="en-US" dirty="0" smtClean="0"/>
              <a:t>程式碼與執行結果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77334" y="4269233"/>
            <a:ext cx="8596668" cy="1772129"/>
          </a:xfrm>
        </p:spPr>
        <p:txBody>
          <a:bodyPr/>
          <a:lstStyle/>
          <a:p>
            <a:r>
              <a:rPr lang="zh-TW" altLang="en-US" dirty="0" smtClean="0"/>
              <a:t>結果看到的是奇數跑完了才顯示偶數，或是不規則交錯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3638" y="2084154"/>
            <a:ext cx="6534912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022" y="2084154"/>
            <a:ext cx="12858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8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範例程式碼</a:t>
            </a:r>
            <a:r>
              <a:rPr lang="en-US" altLang="zh-TW" dirty="0"/>
              <a:t>---</a:t>
            </a:r>
            <a:r>
              <a:rPr lang="zh-TW" altLang="en-US" dirty="0"/>
              <a:t>正確版</a:t>
            </a:r>
            <a:br>
              <a:rPr lang="zh-TW" altLang="en-US" dirty="0"/>
            </a:br>
            <a:r>
              <a:rPr lang="en-US" altLang="zh-TW" dirty="0" smtClean="0"/>
              <a:t>main()</a:t>
            </a:r>
            <a:r>
              <a:rPr lang="zh-TW" altLang="en-US" dirty="0" smtClean="0"/>
              <a:t>部分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增加一個</a:t>
            </a:r>
            <a:r>
              <a:rPr lang="en-US" altLang="zh-TW" dirty="0" smtClean="0"/>
              <a:t>Object</a:t>
            </a:r>
            <a:r>
              <a:rPr lang="zh-TW" altLang="en-US" dirty="0" smtClean="0"/>
              <a:t>用來給同步時當標的物，好像一根旗子或是號誌。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2896" y="2783169"/>
            <a:ext cx="7559040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A7EC21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向左箭號 4"/>
          <p:cNvSpPr/>
          <p:nvPr/>
        </p:nvSpPr>
        <p:spPr>
          <a:xfrm>
            <a:off x="6894576" y="3054096"/>
            <a:ext cx="1563624" cy="457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多這行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3809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multi-thread?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zh-TW" altLang="en-US" dirty="0" smtClean="0"/>
              <a:t>對一個單一程式來說</a:t>
            </a:r>
            <a:r>
              <a:rPr lang="zh-TW" altLang="en-US" dirty="0"/>
              <a:t>多執行</a:t>
            </a:r>
            <a:r>
              <a:rPr lang="zh-TW" altLang="en-US" dirty="0" smtClean="0"/>
              <a:t>緒就意味著平行處理，也就是</a:t>
            </a:r>
            <a:r>
              <a:rPr lang="zh-TW" altLang="en-US" b="1" dirty="0" smtClean="0">
                <a:solidFill>
                  <a:srgbClr val="7030A0"/>
                </a:solidFill>
              </a:rPr>
              <a:t>分身</a:t>
            </a:r>
            <a:r>
              <a:rPr lang="zh-TW" altLang="en-US" dirty="0" smtClean="0"/>
              <a:t>的概念。</a:t>
            </a:r>
            <a:endParaRPr lang="en-US" altLang="zh-TW" dirty="0" smtClean="0"/>
          </a:p>
          <a:p>
            <a:r>
              <a:rPr lang="zh-TW" altLang="en-US" dirty="0" smtClean="0"/>
              <a:t>一般應用較少利用多執行緒去增加占用</a:t>
            </a:r>
            <a:r>
              <a:rPr lang="en-US" altLang="zh-TW" dirty="0" smtClean="0"/>
              <a:t>CPU</a:t>
            </a:r>
            <a:r>
              <a:rPr lang="zh-TW" altLang="en-US" dirty="0" smtClean="0"/>
              <a:t>的資源，達到</a:t>
            </a:r>
            <a:r>
              <a:rPr lang="zh-TW" altLang="en-US" b="1" dirty="0" smtClean="0">
                <a:solidFill>
                  <a:srgbClr val="0000FF"/>
                </a:solidFill>
              </a:rPr>
              <a:t>加速程式運算</a:t>
            </a:r>
            <a:r>
              <a:rPr lang="zh-TW" altLang="en-US" dirty="0" smtClean="0"/>
              <a:t>的目的。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大多數</a:t>
            </a:r>
            <a:r>
              <a:rPr lang="zh-TW" altLang="en-US" dirty="0"/>
              <a:t>採用多執行緒的應用是因為有某些程式片段可能會</a:t>
            </a:r>
            <a:r>
              <a:rPr lang="zh-TW" altLang="en-US" b="1" dirty="0">
                <a:solidFill>
                  <a:srgbClr val="FF0000"/>
                </a:solidFill>
              </a:rPr>
              <a:t>執行很長</a:t>
            </a:r>
            <a:r>
              <a:rPr lang="zh-TW" altLang="en-US" b="1" dirty="0" smtClean="0">
                <a:solidFill>
                  <a:srgbClr val="FF0000"/>
                </a:solidFill>
              </a:rPr>
              <a:t>時間</a:t>
            </a:r>
            <a:r>
              <a:rPr lang="zh-TW" altLang="en-US" dirty="0" smtClean="0"/>
              <a:t>，為避免程式</a:t>
            </a:r>
            <a:r>
              <a:rPr lang="zh-TW" altLang="en-US" b="1" dirty="0" smtClean="0">
                <a:solidFill>
                  <a:srgbClr val="0000FF"/>
                </a:solidFill>
              </a:rPr>
              <a:t>對使用者沒有反應</a:t>
            </a:r>
            <a:r>
              <a:rPr lang="zh-TW" altLang="en-US" dirty="0" smtClean="0"/>
              <a:t>，所以另開一個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去做耗時的事情。</a:t>
            </a:r>
            <a:endParaRPr lang="en-US" altLang="zh-TW" dirty="0" smtClean="0"/>
          </a:p>
          <a:p>
            <a:r>
              <a:rPr lang="zh-TW" altLang="en-US" dirty="0"/>
              <a:t>另一種是某些程式會去</a:t>
            </a:r>
            <a:r>
              <a:rPr lang="zh-TW" altLang="en-US" b="1" dirty="0">
                <a:solidFill>
                  <a:srgbClr val="FF0000"/>
                </a:solidFill>
              </a:rPr>
              <a:t>等待某些特定事件</a:t>
            </a:r>
            <a:r>
              <a:rPr lang="zh-TW" altLang="en-US" b="1" dirty="0" smtClean="0">
                <a:solidFill>
                  <a:srgbClr val="FF0000"/>
                </a:solidFill>
              </a:rPr>
              <a:t>發生</a:t>
            </a:r>
            <a:r>
              <a:rPr lang="zh-TW" altLang="en-US" dirty="0" smtClean="0"/>
              <a:t>，但是又</a:t>
            </a:r>
            <a:r>
              <a:rPr lang="zh-TW" altLang="en-US" b="1" dirty="0" smtClean="0">
                <a:solidFill>
                  <a:srgbClr val="FF0000"/>
                </a:solidFill>
              </a:rPr>
              <a:t>無法預期何時會發生</a:t>
            </a:r>
            <a:r>
              <a:rPr lang="zh-TW" altLang="en-US" dirty="0" smtClean="0"/>
              <a:t>，也就是</a:t>
            </a:r>
            <a:r>
              <a:rPr lang="zh-TW" altLang="en-US" b="1" dirty="0" smtClean="0">
                <a:solidFill>
                  <a:srgbClr val="FF0000"/>
                </a:solidFill>
              </a:rPr>
              <a:t>可能等很久</a:t>
            </a:r>
            <a:r>
              <a:rPr lang="zh-TW" altLang="en-US" dirty="0" smtClean="0"/>
              <a:t>，例如網路接收資料，無法預期何時資料會到。</a:t>
            </a:r>
            <a:r>
              <a:rPr lang="zh-TW" altLang="en-US" dirty="0"/>
              <a:t>同樣</a:t>
            </a:r>
            <a:r>
              <a:rPr lang="zh-TW" altLang="en-US" dirty="0" smtClean="0"/>
              <a:t>為</a:t>
            </a:r>
            <a:r>
              <a:rPr lang="zh-TW" altLang="en-US" dirty="0"/>
              <a:t>避免程式</a:t>
            </a:r>
            <a:r>
              <a:rPr lang="zh-TW" altLang="en-US" b="1" dirty="0">
                <a:solidFill>
                  <a:srgbClr val="0000FF"/>
                </a:solidFill>
              </a:rPr>
              <a:t>對使用者沒有</a:t>
            </a:r>
            <a:r>
              <a:rPr lang="zh-TW" altLang="en-US" b="1" dirty="0" smtClean="0">
                <a:solidFill>
                  <a:srgbClr val="0000FF"/>
                </a:solidFill>
              </a:rPr>
              <a:t>反應</a:t>
            </a:r>
            <a:r>
              <a:rPr lang="zh-TW" altLang="en-US" dirty="0" smtClean="0">
                <a:solidFill>
                  <a:schemeClr val="tx1"/>
                </a:solidFill>
              </a:rPr>
              <a:t>，</a:t>
            </a:r>
            <a:r>
              <a:rPr lang="zh-TW" altLang="en-US" dirty="0" smtClean="0"/>
              <a:t>所以</a:t>
            </a:r>
            <a:r>
              <a:rPr lang="zh-TW" altLang="en-US" dirty="0"/>
              <a:t>另開一個</a:t>
            </a:r>
            <a:r>
              <a:rPr lang="en-US" altLang="zh-TW" dirty="0"/>
              <a:t>Thread</a:t>
            </a:r>
            <a:r>
              <a:rPr lang="zh-TW" altLang="en-US" dirty="0"/>
              <a:t>去</a:t>
            </a:r>
            <a:r>
              <a:rPr lang="zh-TW" altLang="en-US" dirty="0" smtClean="0"/>
              <a:t>做不確定何時結束的</a:t>
            </a:r>
            <a:r>
              <a:rPr lang="zh-TW" altLang="en-US" dirty="0"/>
              <a:t>事情。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sz="2400" b="1" dirty="0">
                <a:solidFill>
                  <a:schemeClr val="tx1"/>
                </a:solidFill>
              </a:rPr>
              <a:t>一個程式可以在執行過程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中同時開</a:t>
            </a:r>
            <a:r>
              <a:rPr lang="zh-TW" altLang="en-US" sz="2400" b="1" dirty="0">
                <a:solidFill>
                  <a:schemeClr val="tx1"/>
                </a:solidFill>
              </a:rPr>
              <a:t>出很多個執行緒。</a:t>
            </a:r>
          </a:p>
        </p:txBody>
      </p:sp>
    </p:spTree>
    <p:extLst>
      <p:ext uri="{BB962C8B-B14F-4D97-AF65-F5344CB8AC3E}">
        <p14:creationId xmlns:p14="http://schemas.microsoft.com/office/powerpoint/2010/main" val="41475488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ThreadA</a:t>
            </a:r>
            <a:r>
              <a:rPr lang="en-US" altLang="zh-TW" dirty="0" smtClean="0"/>
              <a:t>:</a:t>
            </a:r>
            <a:r>
              <a:rPr lang="zh-TW" altLang="en-US" dirty="0" smtClean="0"/>
              <a:t>顯示奇數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2584" y="1746701"/>
            <a:ext cx="8583168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ThreeadA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	@</a:t>
            </a:r>
            <a:r>
              <a:rPr lang="en-US" altLang="zh-TW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synchronized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1</a:t>
            </a:r>
            <a:r>
              <a:rPr lang="nn-NO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	System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nn-NO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CDF668"/>
                </a:solidFill>
                <a:latin typeface="Consolas" panose="020B0609020204030204" pitchFamily="49" charset="0"/>
              </a:rPr>
              <a:t>notify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CDF668"/>
                </a:solidFill>
                <a:latin typeface="Consolas" panose="020B0609020204030204" pitchFamily="49" charset="0"/>
              </a:rPr>
              <a:t>wait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8" name="向左箭號 7"/>
          <p:cNvSpPr/>
          <p:nvPr/>
        </p:nvSpPr>
        <p:spPr>
          <a:xfrm>
            <a:off x="8311896" y="2528005"/>
            <a:ext cx="1563624" cy="457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多這行</a:t>
            </a:r>
            <a:endParaRPr lang="zh-TW" altLang="en-US" sz="1600" dirty="0"/>
          </a:p>
        </p:txBody>
      </p:sp>
      <p:sp>
        <p:nvSpPr>
          <p:cNvPr id="9" name="向左箭號 8"/>
          <p:cNvSpPr/>
          <p:nvPr/>
        </p:nvSpPr>
        <p:spPr>
          <a:xfrm>
            <a:off x="8849190" y="4328865"/>
            <a:ext cx="1563624" cy="457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多這幾行</a:t>
            </a:r>
            <a:endParaRPr lang="zh-TW" altLang="en-US" sz="1600" dirty="0"/>
          </a:p>
        </p:txBody>
      </p:sp>
      <p:sp>
        <p:nvSpPr>
          <p:cNvPr id="10" name="右大括弧 9"/>
          <p:cNvSpPr/>
          <p:nvPr/>
        </p:nvSpPr>
        <p:spPr>
          <a:xfrm>
            <a:off x="8385048" y="3582810"/>
            <a:ext cx="329184" cy="194931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46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範例程式碼</a:t>
            </a:r>
            <a:r>
              <a:rPr lang="en-US" altLang="zh-TW" dirty="0" smtClean="0"/>
              <a:t>---</a:t>
            </a:r>
            <a:r>
              <a:rPr lang="zh-TW" altLang="en-US" dirty="0" smtClean="0"/>
              <a:t>正確版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ThreadB</a:t>
            </a:r>
            <a:r>
              <a:rPr lang="en-US" altLang="zh-TW" dirty="0" smtClean="0"/>
              <a:t>:</a:t>
            </a:r>
            <a:r>
              <a:rPr lang="zh-TW" altLang="en-US" dirty="0" smtClean="0"/>
              <a:t>顯示奇數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2584" y="1746701"/>
            <a:ext cx="8583168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ThreeadB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	@</a:t>
            </a:r>
            <a:r>
              <a:rPr lang="en-US" altLang="zh-TW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synchronized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2</a:t>
            </a:r>
            <a:r>
              <a:rPr lang="nn-NO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	System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nn-NO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CDF668"/>
                </a:solidFill>
                <a:latin typeface="Consolas" panose="020B0609020204030204" pitchFamily="49" charset="0"/>
              </a:rPr>
              <a:t>notify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CDF668"/>
                </a:solidFill>
                <a:latin typeface="Consolas" panose="020B0609020204030204" pitchFamily="49" charset="0"/>
              </a:rPr>
              <a:t>wait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向左箭號 4"/>
          <p:cNvSpPr/>
          <p:nvPr/>
        </p:nvSpPr>
        <p:spPr>
          <a:xfrm>
            <a:off x="8311896" y="2528005"/>
            <a:ext cx="1563624" cy="457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多這行</a:t>
            </a:r>
            <a:endParaRPr lang="zh-TW" altLang="en-US" sz="1600" dirty="0"/>
          </a:p>
        </p:txBody>
      </p:sp>
      <p:sp>
        <p:nvSpPr>
          <p:cNvPr id="6" name="向左箭號 5"/>
          <p:cNvSpPr/>
          <p:nvPr/>
        </p:nvSpPr>
        <p:spPr>
          <a:xfrm>
            <a:off x="8849190" y="4328865"/>
            <a:ext cx="1563624" cy="457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多這幾行</a:t>
            </a:r>
            <a:endParaRPr lang="zh-TW" altLang="en-US" sz="1600" dirty="0"/>
          </a:p>
        </p:txBody>
      </p:sp>
      <p:sp>
        <p:nvSpPr>
          <p:cNvPr id="3" name="右大括弧 2"/>
          <p:cNvSpPr/>
          <p:nvPr/>
        </p:nvSpPr>
        <p:spPr>
          <a:xfrm>
            <a:off x="8385048" y="3582810"/>
            <a:ext cx="329184" cy="194931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67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執行結果討論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16133"/>
            <a:ext cx="8596668" cy="835087"/>
          </a:xfrm>
        </p:spPr>
        <p:txBody>
          <a:bodyPr/>
          <a:lstStyle/>
          <a:p>
            <a:r>
              <a:rPr lang="zh-TW" altLang="en-US" dirty="0" smtClean="0"/>
              <a:t>執行結果當然就是會順利顯示</a:t>
            </a:r>
            <a:r>
              <a:rPr lang="en-US" altLang="zh-TW" dirty="0" smtClean="0"/>
              <a:t>1,2,3,4,5….,100</a:t>
            </a:r>
            <a:r>
              <a:rPr lang="zh-TW" altLang="en-US" dirty="0" smtClean="0"/>
              <a:t>了。</a:t>
            </a:r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64" name="群組 63"/>
          <p:cNvGrpSpPr/>
          <p:nvPr/>
        </p:nvGrpSpPr>
        <p:grpSpPr>
          <a:xfrm>
            <a:off x="960421" y="2254390"/>
            <a:ext cx="2012909" cy="4265281"/>
            <a:chOff x="1618789" y="2574431"/>
            <a:chExt cx="2012909" cy="4041648"/>
          </a:xfrm>
        </p:grpSpPr>
        <p:sp>
          <p:nvSpPr>
            <p:cNvPr id="63" name="圓角矩形 62"/>
            <p:cNvSpPr/>
            <p:nvPr/>
          </p:nvSpPr>
          <p:spPr>
            <a:xfrm>
              <a:off x="1618789" y="2574431"/>
              <a:ext cx="2012909" cy="40416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2048958" y="2927713"/>
              <a:ext cx="10486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ThreadA</a:t>
              </a:r>
              <a:endParaRPr lang="zh-TW" altLang="en-US" dirty="0"/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4903142" y="2350007"/>
            <a:ext cx="2012909" cy="4169663"/>
            <a:chOff x="5561510" y="2670048"/>
            <a:chExt cx="2012909" cy="4041648"/>
          </a:xfrm>
        </p:grpSpPr>
        <p:sp>
          <p:nvSpPr>
            <p:cNvPr id="62" name="圓角矩形 61"/>
            <p:cNvSpPr/>
            <p:nvPr/>
          </p:nvSpPr>
          <p:spPr>
            <a:xfrm>
              <a:off x="5561510" y="2670048"/>
              <a:ext cx="2012909" cy="40416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5966766" y="2924500"/>
              <a:ext cx="10486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ThreadB</a:t>
              </a:r>
              <a:endParaRPr lang="zh-TW" altLang="en-US" dirty="0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3771631" y="2816985"/>
            <a:ext cx="740664" cy="3479054"/>
            <a:chOff x="4294127" y="3419856"/>
            <a:chExt cx="740664" cy="3479054"/>
          </a:xfrm>
        </p:grpSpPr>
        <p:sp>
          <p:nvSpPr>
            <p:cNvPr id="8" name="雙波浪 7"/>
            <p:cNvSpPr/>
            <p:nvPr/>
          </p:nvSpPr>
          <p:spPr>
            <a:xfrm>
              <a:off x="4294127" y="3419856"/>
              <a:ext cx="740664" cy="493776"/>
            </a:xfrm>
            <a:prstGeom prst="doubleWav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7030A0"/>
                  </a:solidFill>
                </a:rPr>
                <a:t>flag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9" name="圓柱 8"/>
            <p:cNvSpPr/>
            <p:nvPr/>
          </p:nvSpPr>
          <p:spPr>
            <a:xfrm>
              <a:off x="4294127" y="3419856"/>
              <a:ext cx="62963" cy="347905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1062775" y="2941429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synchronized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980585" y="2904220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synchronized</a:t>
            </a:r>
            <a:endParaRPr lang="zh-TW" altLang="en-US" dirty="0"/>
          </a:p>
        </p:txBody>
      </p:sp>
      <p:grpSp>
        <p:nvGrpSpPr>
          <p:cNvPr id="32" name="群組 31"/>
          <p:cNvGrpSpPr/>
          <p:nvPr/>
        </p:nvGrpSpPr>
        <p:grpSpPr>
          <a:xfrm>
            <a:off x="1914932" y="3233173"/>
            <a:ext cx="1053430" cy="389484"/>
            <a:chOff x="2573300" y="3553213"/>
            <a:chExt cx="1053430" cy="389484"/>
          </a:xfrm>
        </p:grpSpPr>
        <p:cxnSp>
          <p:nvCxnSpPr>
            <p:cNvPr id="7" name="直線單箭頭接點 6"/>
            <p:cNvCxnSpPr/>
            <p:nvPr/>
          </p:nvCxnSpPr>
          <p:spPr>
            <a:xfrm>
              <a:off x="2573300" y="3595225"/>
              <a:ext cx="0" cy="3474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2618505" y="3553213"/>
              <a:ext cx="100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err="1" smtClean="0"/>
                <a:t>Println</a:t>
              </a:r>
              <a:r>
                <a:rPr lang="en-US" altLang="zh-TW" sz="1400" dirty="0" smtClean="0"/>
                <a:t>(1);</a:t>
              </a:r>
              <a:endParaRPr lang="zh-TW" altLang="en-US" sz="1400" dirty="0"/>
            </a:p>
          </p:txBody>
        </p:sp>
      </p:grpSp>
      <p:cxnSp>
        <p:nvCxnSpPr>
          <p:cNvPr id="19" name="直線單箭頭接點 18"/>
          <p:cNvCxnSpPr/>
          <p:nvPr/>
        </p:nvCxnSpPr>
        <p:spPr>
          <a:xfrm>
            <a:off x="5892843" y="3391864"/>
            <a:ext cx="0" cy="3474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5965016" y="3349852"/>
            <a:ext cx="1008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Println</a:t>
            </a:r>
            <a:r>
              <a:rPr lang="en-US" altLang="zh-TW" sz="1400" dirty="0" smtClean="0"/>
              <a:t>(2);</a:t>
            </a:r>
            <a:endParaRPr lang="zh-TW" altLang="en-US" sz="1400" dirty="0"/>
          </a:p>
        </p:txBody>
      </p:sp>
      <p:grpSp>
        <p:nvGrpSpPr>
          <p:cNvPr id="41" name="群組 40"/>
          <p:cNvGrpSpPr/>
          <p:nvPr/>
        </p:nvGrpSpPr>
        <p:grpSpPr>
          <a:xfrm>
            <a:off x="1910715" y="3587710"/>
            <a:ext cx="1887416" cy="638425"/>
            <a:chOff x="2573300" y="3900082"/>
            <a:chExt cx="1887416" cy="638425"/>
          </a:xfrm>
        </p:grpSpPr>
        <p:cxnSp>
          <p:nvCxnSpPr>
            <p:cNvPr id="14" name="直線單箭頭接點 13"/>
            <p:cNvCxnSpPr/>
            <p:nvPr/>
          </p:nvCxnSpPr>
          <p:spPr>
            <a:xfrm>
              <a:off x="2584441" y="3921446"/>
              <a:ext cx="1865135" cy="380000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 rot="712263">
              <a:off x="3394649" y="3900082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Notify();</a:t>
              </a:r>
              <a:endParaRPr lang="zh-TW" altLang="en-US" sz="1400" dirty="0"/>
            </a:p>
          </p:txBody>
        </p:sp>
        <p:sp>
          <p:nvSpPr>
            <p:cNvPr id="21" name="文字方塊 20"/>
            <p:cNvSpPr txBox="1"/>
            <p:nvPr/>
          </p:nvSpPr>
          <p:spPr>
            <a:xfrm rot="834359">
              <a:off x="3215088" y="4230730"/>
              <a:ext cx="740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Wait();</a:t>
              </a:r>
              <a:endParaRPr lang="zh-TW" altLang="en-US" sz="1400" dirty="0"/>
            </a:p>
          </p:txBody>
        </p:sp>
        <p:cxnSp>
          <p:nvCxnSpPr>
            <p:cNvPr id="22" name="直線單箭頭接點 21"/>
            <p:cNvCxnSpPr/>
            <p:nvPr/>
          </p:nvCxnSpPr>
          <p:spPr>
            <a:xfrm>
              <a:off x="2573300" y="4028250"/>
              <a:ext cx="1887416" cy="420069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群組 32"/>
          <p:cNvGrpSpPr/>
          <p:nvPr/>
        </p:nvGrpSpPr>
        <p:grpSpPr>
          <a:xfrm>
            <a:off x="1926073" y="4323912"/>
            <a:ext cx="1042289" cy="371687"/>
            <a:chOff x="2573300" y="3571010"/>
            <a:chExt cx="1042289" cy="371687"/>
          </a:xfrm>
        </p:grpSpPr>
        <p:cxnSp>
          <p:nvCxnSpPr>
            <p:cNvPr id="34" name="直線單箭頭接點 33"/>
            <p:cNvCxnSpPr/>
            <p:nvPr/>
          </p:nvCxnSpPr>
          <p:spPr>
            <a:xfrm>
              <a:off x="2573300" y="3595225"/>
              <a:ext cx="0" cy="3474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/>
            <p:cNvSpPr txBox="1"/>
            <p:nvPr/>
          </p:nvSpPr>
          <p:spPr>
            <a:xfrm>
              <a:off x="2607364" y="3571010"/>
              <a:ext cx="100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err="1" smtClean="0"/>
                <a:t>Println</a:t>
              </a:r>
              <a:r>
                <a:rPr lang="en-US" altLang="zh-TW" sz="1400" dirty="0" smtClean="0"/>
                <a:t>(3);</a:t>
              </a:r>
              <a:endParaRPr lang="zh-TW" altLang="en-US" sz="1400" dirty="0"/>
            </a:p>
          </p:txBody>
        </p:sp>
      </p:grpSp>
      <p:cxnSp>
        <p:nvCxnSpPr>
          <p:cNvPr id="36" name="直線單箭頭接點 35"/>
          <p:cNvCxnSpPr/>
          <p:nvPr/>
        </p:nvCxnSpPr>
        <p:spPr>
          <a:xfrm flipH="1">
            <a:off x="1914931" y="4300656"/>
            <a:ext cx="1856700" cy="62111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群組 54"/>
          <p:cNvGrpSpPr/>
          <p:nvPr/>
        </p:nvGrpSpPr>
        <p:grpSpPr>
          <a:xfrm>
            <a:off x="3813488" y="3742087"/>
            <a:ext cx="2085102" cy="715136"/>
            <a:chOff x="4471856" y="4062127"/>
            <a:chExt cx="2085102" cy="715136"/>
          </a:xfrm>
        </p:grpSpPr>
        <p:cxnSp>
          <p:nvCxnSpPr>
            <p:cNvPr id="25" name="直線單箭頭接點 24"/>
            <p:cNvCxnSpPr/>
            <p:nvPr/>
          </p:nvCxnSpPr>
          <p:spPr>
            <a:xfrm flipH="1">
              <a:off x="4471856" y="4076680"/>
              <a:ext cx="2079356" cy="544016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 rot="20676261">
              <a:off x="5082091" y="4062127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Notify();</a:t>
              </a:r>
              <a:endParaRPr lang="zh-TW" altLang="en-US" sz="1400" dirty="0"/>
            </a:p>
          </p:txBody>
        </p:sp>
        <p:cxnSp>
          <p:nvCxnSpPr>
            <p:cNvPr id="39" name="直線單箭頭接點 38"/>
            <p:cNvCxnSpPr/>
            <p:nvPr/>
          </p:nvCxnSpPr>
          <p:spPr>
            <a:xfrm flipH="1">
              <a:off x="4477602" y="4233247"/>
              <a:ext cx="2079356" cy="544016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字方塊 39"/>
            <p:cNvSpPr txBox="1"/>
            <p:nvPr/>
          </p:nvSpPr>
          <p:spPr>
            <a:xfrm rot="20713947">
              <a:off x="5225727" y="4441367"/>
              <a:ext cx="740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Wait();</a:t>
              </a:r>
              <a:endParaRPr lang="zh-TW" altLang="en-US" sz="1400" dirty="0"/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1937216" y="4671561"/>
            <a:ext cx="1887416" cy="638425"/>
            <a:chOff x="2573300" y="3900082"/>
            <a:chExt cx="1887416" cy="638425"/>
          </a:xfrm>
        </p:grpSpPr>
        <p:cxnSp>
          <p:nvCxnSpPr>
            <p:cNvPr id="43" name="直線單箭頭接點 42"/>
            <p:cNvCxnSpPr/>
            <p:nvPr/>
          </p:nvCxnSpPr>
          <p:spPr>
            <a:xfrm>
              <a:off x="2584441" y="3921446"/>
              <a:ext cx="1865135" cy="380000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字方塊 43"/>
            <p:cNvSpPr txBox="1"/>
            <p:nvPr/>
          </p:nvSpPr>
          <p:spPr>
            <a:xfrm rot="712263">
              <a:off x="3394649" y="3900082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Notify();</a:t>
              </a:r>
              <a:endParaRPr lang="zh-TW" altLang="en-US" sz="1400" dirty="0"/>
            </a:p>
          </p:txBody>
        </p:sp>
        <p:sp>
          <p:nvSpPr>
            <p:cNvPr id="45" name="文字方塊 44"/>
            <p:cNvSpPr txBox="1"/>
            <p:nvPr/>
          </p:nvSpPr>
          <p:spPr>
            <a:xfrm rot="834359">
              <a:off x="3215088" y="4230730"/>
              <a:ext cx="740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Wait();</a:t>
              </a:r>
              <a:endParaRPr lang="zh-TW" altLang="en-US" sz="1400" dirty="0"/>
            </a:p>
          </p:txBody>
        </p:sp>
        <p:cxnSp>
          <p:nvCxnSpPr>
            <p:cNvPr id="46" name="直線單箭頭接點 45"/>
            <p:cNvCxnSpPr/>
            <p:nvPr/>
          </p:nvCxnSpPr>
          <p:spPr>
            <a:xfrm>
              <a:off x="2573300" y="4028250"/>
              <a:ext cx="1887416" cy="420069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線單箭頭接點 46"/>
          <p:cNvCxnSpPr/>
          <p:nvPr/>
        </p:nvCxnSpPr>
        <p:spPr>
          <a:xfrm>
            <a:off x="3791208" y="5065279"/>
            <a:ext cx="2041532" cy="90818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群組 51"/>
          <p:cNvGrpSpPr/>
          <p:nvPr/>
        </p:nvGrpSpPr>
        <p:grpSpPr>
          <a:xfrm>
            <a:off x="5864111" y="5155808"/>
            <a:ext cx="1051940" cy="359136"/>
            <a:chOff x="2573300" y="3583561"/>
            <a:chExt cx="1051940" cy="359136"/>
          </a:xfrm>
        </p:grpSpPr>
        <p:cxnSp>
          <p:nvCxnSpPr>
            <p:cNvPr id="53" name="直線單箭頭接點 52"/>
            <p:cNvCxnSpPr/>
            <p:nvPr/>
          </p:nvCxnSpPr>
          <p:spPr>
            <a:xfrm>
              <a:off x="2573300" y="3595225"/>
              <a:ext cx="0" cy="3474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字方塊 53"/>
            <p:cNvSpPr txBox="1"/>
            <p:nvPr/>
          </p:nvSpPr>
          <p:spPr>
            <a:xfrm>
              <a:off x="2617015" y="3583561"/>
              <a:ext cx="100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err="1" smtClean="0"/>
                <a:t>Println</a:t>
              </a:r>
              <a:r>
                <a:rPr lang="en-US" altLang="zh-TW" sz="1400" dirty="0" smtClean="0"/>
                <a:t>(4);</a:t>
              </a:r>
              <a:endParaRPr lang="zh-TW" altLang="en-US" sz="1400" dirty="0"/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779009" y="5494470"/>
            <a:ext cx="2085102" cy="715136"/>
            <a:chOff x="4471856" y="4062127"/>
            <a:chExt cx="2085102" cy="715136"/>
          </a:xfrm>
        </p:grpSpPr>
        <p:cxnSp>
          <p:nvCxnSpPr>
            <p:cNvPr id="57" name="直線單箭頭接點 56"/>
            <p:cNvCxnSpPr/>
            <p:nvPr/>
          </p:nvCxnSpPr>
          <p:spPr>
            <a:xfrm flipH="1">
              <a:off x="4471856" y="4076680"/>
              <a:ext cx="2079356" cy="544016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字方塊 57"/>
            <p:cNvSpPr txBox="1"/>
            <p:nvPr/>
          </p:nvSpPr>
          <p:spPr>
            <a:xfrm rot="20676261">
              <a:off x="5082091" y="4062127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Notify();</a:t>
              </a:r>
              <a:endParaRPr lang="zh-TW" altLang="en-US" sz="1400" dirty="0"/>
            </a:p>
          </p:txBody>
        </p:sp>
        <p:cxnSp>
          <p:nvCxnSpPr>
            <p:cNvPr id="59" name="直線單箭頭接點 58"/>
            <p:cNvCxnSpPr/>
            <p:nvPr/>
          </p:nvCxnSpPr>
          <p:spPr>
            <a:xfrm flipH="1">
              <a:off x="4477602" y="4233247"/>
              <a:ext cx="2079356" cy="544016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字方塊 59"/>
            <p:cNvSpPr txBox="1"/>
            <p:nvPr/>
          </p:nvSpPr>
          <p:spPr>
            <a:xfrm rot="20713947">
              <a:off x="5225727" y="4441367"/>
              <a:ext cx="740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Wait();</a:t>
              </a:r>
              <a:endParaRPr lang="zh-TW" altLang="en-US" sz="1400" dirty="0"/>
            </a:p>
          </p:txBody>
        </p:sp>
      </p:grpSp>
      <p:cxnSp>
        <p:nvCxnSpPr>
          <p:cNvPr id="61" name="直線單箭頭接點 60"/>
          <p:cNvCxnSpPr/>
          <p:nvPr/>
        </p:nvCxnSpPr>
        <p:spPr>
          <a:xfrm flipH="1">
            <a:off x="1926073" y="6043192"/>
            <a:ext cx="1856700" cy="62111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1960137" y="6105303"/>
            <a:ext cx="0" cy="3474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7021533" y="2487075"/>
            <a:ext cx="5153597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nn-NO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1</a:t>
            </a:r>
            <a:r>
              <a:rPr lang="nn-NO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nn-NO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+=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nn-NO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System</a:t>
            </a:r>
            <a:r>
              <a:rPr lang="en-US" altLang="zh-TW" sz="14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400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4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4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sz="1400" dirty="0" smtClean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sz="1400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>
                <a:solidFill>
                  <a:srgbClr val="CDF668"/>
                </a:solidFill>
                <a:latin typeface="Consolas" panose="020B0609020204030204" pitchFamily="49" charset="0"/>
              </a:rPr>
              <a:t>notify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try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sz="1400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 smtClean="0">
                <a:solidFill>
                  <a:srgbClr val="CDF668"/>
                </a:solidFill>
                <a:latin typeface="Consolas" panose="020B0609020204030204" pitchFamily="49" charset="0"/>
              </a:rPr>
              <a:t>wait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4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400" dirty="0">
              <a:solidFill>
                <a:srgbClr val="F9FAF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7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0" grpId="0"/>
      <p:bldP spid="6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notify() </a:t>
            </a:r>
            <a:r>
              <a:rPr lang="en-US" altLang="zh-TW" dirty="0" err="1" smtClean="0"/>
              <a:t>vs.notifyAll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如果有多個</a:t>
            </a:r>
            <a:r>
              <a:rPr lang="en-US" altLang="zh-TW" dirty="0"/>
              <a:t>Thread</a:t>
            </a:r>
            <a:r>
              <a:rPr lang="zh-TW" altLang="en-US" dirty="0"/>
              <a:t>在</a:t>
            </a:r>
            <a:r>
              <a:rPr lang="en-US" altLang="zh-TW" dirty="0"/>
              <a:t>wait()</a:t>
            </a:r>
            <a:r>
              <a:rPr lang="zh-TW" altLang="en-US" dirty="0"/>
              <a:t>同一個</a:t>
            </a:r>
            <a:r>
              <a:rPr lang="en-US" altLang="zh-TW" dirty="0"/>
              <a:t>flag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en-US" altLang="zh-TW" dirty="0"/>
              <a:t>notify()</a:t>
            </a:r>
            <a:r>
              <a:rPr lang="zh-TW" altLang="en-US" dirty="0"/>
              <a:t>只會叫醒其中一個</a:t>
            </a:r>
            <a:r>
              <a:rPr lang="zh-TW" altLang="en-US" dirty="0" smtClean="0"/>
              <a:t>，但是誰醒過來？不知道，不確定，無法預期。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en-US" altLang="zh-TW" dirty="0" err="1" smtClean="0"/>
              <a:t>notifyAll</a:t>
            </a:r>
            <a:r>
              <a:rPr lang="en-US" altLang="zh-TW" dirty="0" smtClean="0"/>
              <a:t>()</a:t>
            </a:r>
            <a:r>
              <a:rPr lang="zh-TW" altLang="en-US" dirty="0" smtClean="0"/>
              <a:t>則是會全部叫醒。</a:t>
            </a:r>
            <a:endParaRPr lang="en-US" altLang="zh-TW" dirty="0" smtClean="0"/>
          </a:p>
          <a:p>
            <a:r>
              <a:rPr lang="zh-TW" altLang="en-US" dirty="0"/>
              <a:t>不同狀況會用適用不同</a:t>
            </a:r>
            <a:r>
              <a:rPr lang="zh-TW" altLang="en-US" dirty="0" smtClean="0"/>
              <a:t>方式。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095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大賣場收銀機模擬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用兩個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模擬大賣場的收銀機排隊狀態。</a:t>
            </a:r>
            <a:endParaRPr lang="en-US" altLang="zh-TW" dirty="0" smtClean="0"/>
          </a:p>
          <a:p>
            <a:r>
              <a:rPr lang="zh-TW" altLang="en-US" dirty="0" smtClean="0"/>
              <a:t>一個</a:t>
            </a:r>
            <a:r>
              <a:rPr lang="en-US" altLang="zh-TW" dirty="0"/>
              <a:t>Thread</a:t>
            </a:r>
            <a:r>
              <a:rPr lang="zh-TW" altLang="en-US" dirty="0"/>
              <a:t>產生一個</a:t>
            </a:r>
            <a:r>
              <a:rPr lang="zh-TW" altLang="en-US" dirty="0" smtClean="0"/>
              <a:t>排隊顧客，所以排隊人數加</a:t>
            </a:r>
            <a:r>
              <a:rPr lang="en-US" altLang="zh-TW" dirty="0" smtClean="0"/>
              <a:t>1</a:t>
            </a:r>
          </a:p>
          <a:p>
            <a:r>
              <a:rPr lang="zh-TW" altLang="en-US" dirty="0" smtClean="0"/>
              <a:t>另一個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幫顧客結帳完成，</a:t>
            </a:r>
            <a:r>
              <a:rPr lang="zh-TW" altLang="en-US" dirty="0"/>
              <a:t>所以排隊</a:t>
            </a:r>
            <a:r>
              <a:rPr lang="zh-TW" altLang="en-US" dirty="0" smtClean="0"/>
              <a:t>人數</a:t>
            </a:r>
            <a:r>
              <a:rPr lang="zh-TW" altLang="en-US" dirty="0"/>
              <a:t>減</a:t>
            </a:r>
            <a:r>
              <a:rPr lang="en-US" altLang="zh-TW" dirty="0" smtClean="0"/>
              <a:t>1</a:t>
            </a:r>
            <a:endParaRPr lang="en-US" altLang="zh-TW" dirty="0"/>
          </a:p>
          <a:p>
            <a:r>
              <a:rPr lang="zh-TW" altLang="en-US" dirty="0" smtClean="0"/>
              <a:t>兩個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都各自用亂數產生</a:t>
            </a:r>
            <a:r>
              <a:rPr lang="en-US" altLang="zh-TW" dirty="0" smtClean="0"/>
              <a:t>1~1000</a:t>
            </a:r>
            <a:r>
              <a:rPr lang="zh-TW" altLang="en-US" dirty="0" smtClean="0"/>
              <a:t>的整數，利用</a:t>
            </a:r>
            <a:r>
              <a:rPr lang="en-US" altLang="zh-TW" dirty="0"/>
              <a:t>sleep</a:t>
            </a:r>
            <a:r>
              <a:rPr lang="en-US" altLang="zh-TW" dirty="0" smtClean="0"/>
              <a:t>()</a:t>
            </a:r>
            <a:r>
              <a:rPr lang="zh-TW" altLang="en-US" dirty="0" smtClean="0"/>
              <a:t>睡覺該不定時間。</a:t>
            </a:r>
            <a:endParaRPr lang="en-US" altLang="zh-TW" dirty="0" smtClean="0"/>
          </a:p>
          <a:p>
            <a:r>
              <a:rPr lang="zh-TW" altLang="en-US" dirty="0"/>
              <a:t>每次排隊人數有變化就顯示一次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也就是兩</a:t>
            </a:r>
            <a:r>
              <a:rPr lang="zh-TW" altLang="en-US" dirty="0" smtClean="0"/>
              <a:t>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都會顯示。</a:t>
            </a:r>
            <a:endParaRPr lang="en-US" altLang="zh-TW" dirty="0" smtClean="0"/>
          </a:p>
          <a:p>
            <a:r>
              <a:rPr lang="zh-TW" altLang="en-US" dirty="0"/>
              <a:t>模擬產生</a:t>
            </a:r>
            <a:r>
              <a:rPr lang="en-US" altLang="zh-TW" dirty="0"/>
              <a:t>100</a:t>
            </a:r>
            <a:r>
              <a:rPr lang="zh-TW" altLang="en-US" dirty="0"/>
              <a:t>人次就</a:t>
            </a:r>
            <a:r>
              <a:rPr lang="zh-TW" altLang="en-US" dirty="0" smtClean="0"/>
              <a:t>停止產生新顧客。</a:t>
            </a:r>
            <a:endParaRPr lang="en-US" altLang="zh-TW" dirty="0" smtClean="0"/>
          </a:p>
          <a:p>
            <a:pPr lvl="1"/>
            <a:r>
              <a:rPr lang="zh-TW" altLang="en-US" dirty="0"/>
              <a:t>產生顧客的</a:t>
            </a:r>
            <a:r>
              <a:rPr lang="en-US" altLang="zh-TW" dirty="0"/>
              <a:t>Thread</a:t>
            </a:r>
            <a:r>
              <a:rPr lang="zh-TW" altLang="en-US" dirty="0"/>
              <a:t>可以停止的意思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如果順利寫完程式，再增加統計最長隊伍人數是多少？</a:t>
            </a:r>
            <a:endParaRPr lang="en-US" altLang="zh-TW" dirty="0" smtClean="0"/>
          </a:p>
          <a:p>
            <a:r>
              <a:rPr lang="zh-TW" altLang="en-US" dirty="0"/>
              <a:t>這種程式常用來模擬分析用。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922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setPriority</a:t>
            </a:r>
            <a:r>
              <a:rPr lang="en-US" altLang="zh-TW" dirty="0" smtClean="0"/>
              <a:t>()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getPriority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關於優先順序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優先順序有</a:t>
            </a:r>
            <a:r>
              <a:rPr lang="en-US" altLang="zh-TW" dirty="0" smtClean="0"/>
              <a:t>1~10</a:t>
            </a:r>
            <a:r>
              <a:rPr lang="zh-TW" altLang="en-US" dirty="0" smtClean="0"/>
              <a:t>，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最高，</a:t>
            </a:r>
            <a:r>
              <a:rPr lang="en-US" altLang="zh-TW" dirty="0" smtClean="0"/>
              <a:t>1</a:t>
            </a:r>
            <a:r>
              <a:rPr lang="zh-TW" altLang="en-US" dirty="0" smtClean="0"/>
              <a:t>最低</a:t>
            </a:r>
            <a:endParaRPr lang="en-US" altLang="zh-TW" dirty="0" smtClean="0"/>
          </a:p>
          <a:p>
            <a:pPr lvl="1"/>
            <a:r>
              <a:rPr lang="zh-TW" altLang="en-US" dirty="0"/>
              <a:t>優先順序高者優先執行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同優先順序者輪流切換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en-US" altLang="zh-TW" dirty="0" err="1" smtClean="0"/>
              <a:t>setPriority</a:t>
            </a:r>
            <a:r>
              <a:rPr lang="en-US" altLang="zh-TW" dirty="0"/>
              <a:t>() </a:t>
            </a:r>
            <a:r>
              <a:rPr lang="zh-TW" altLang="en-US" dirty="0"/>
              <a:t>用來設定優先</a:t>
            </a:r>
            <a:r>
              <a:rPr lang="zh-TW" altLang="en-US" dirty="0" smtClean="0"/>
              <a:t>順序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</a:t>
            </a:r>
            <a:r>
              <a:rPr lang="en-US" altLang="zh-TW" dirty="0" err="1" smtClean="0"/>
              <a:t>setPriority</a:t>
            </a:r>
            <a:r>
              <a:rPr lang="en-US" altLang="zh-TW" dirty="0" smtClean="0"/>
              <a:t>(6)</a:t>
            </a:r>
          </a:p>
          <a:p>
            <a:r>
              <a:rPr lang="en-US" altLang="zh-TW" dirty="0" err="1" smtClean="0"/>
              <a:t>getPriority</a:t>
            </a:r>
            <a:r>
              <a:rPr lang="en-US" altLang="zh-TW" dirty="0"/>
              <a:t>() </a:t>
            </a:r>
            <a:r>
              <a:rPr lang="zh-TW" altLang="en-US" dirty="0"/>
              <a:t>用來取得</a:t>
            </a:r>
            <a:r>
              <a:rPr lang="zh-TW" altLang="en-US" dirty="0" smtClean="0"/>
              <a:t>順序</a:t>
            </a:r>
            <a:r>
              <a:rPr lang="zh-TW" altLang="en-US" dirty="0"/>
              <a:t>之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lvl="1"/>
            <a:r>
              <a:rPr lang="zh-TW" altLang="en-US" dirty="0"/>
              <a:t>傳回值</a:t>
            </a:r>
            <a:r>
              <a:rPr lang="en-US" altLang="zh-TW" dirty="0"/>
              <a:t>1~10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311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執行緒的狀態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執行緒不是永遠都在執行，有時候會暫停或被阻擋。</a:t>
            </a:r>
            <a:endParaRPr lang="en-US" altLang="zh-TW" dirty="0" smtClean="0"/>
          </a:p>
          <a:p>
            <a:pPr fontAlgn="base"/>
            <a:r>
              <a:rPr lang="zh-TW" altLang="en-US" dirty="0"/>
              <a:t>每個執行緒都有四種狀態：</a:t>
            </a:r>
          </a:p>
          <a:p>
            <a:pPr lvl="1" fontAlgn="base"/>
            <a:r>
              <a:rPr lang="zh-TW" altLang="en-US" dirty="0"/>
              <a:t>執行中（</a:t>
            </a:r>
            <a:r>
              <a:rPr lang="en-US" altLang="zh-TW" dirty="0"/>
              <a:t>Running</a:t>
            </a:r>
            <a:r>
              <a:rPr lang="zh-TW" altLang="en-US" dirty="0"/>
              <a:t>）</a:t>
            </a:r>
          </a:p>
          <a:p>
            <a:pPr lvl="2" fontAlgn="base"/>
            <a:r>
              <a:rPr lang="zh-TW" altLang="en-US" dirty="0"/>
              <a:t>執行緒正在執行當中。</a:t>
            </a:r>
          </a:p>
          <a:p>
            <a:pPr lvl="1" fontAlgn="base"/>
            <a:r>
              <a:rPr lang="zh-TW" altLang="en-US" dirty="0"/>
              <a:t>暫停（</a:t>
            </a:r>
            <a:r>
              <a:rPr lang="en-US" altLang="zh-TW" dirty="0"/>
              <a:t>Suspended</a:t>
            </a:r>
            <a:r>
              <a:rPr lang="zh-TW" altLang="en-US" dirty="0"/>
              <a:t>）</a:t>
            </a:r>
          </a:p>
          <a:p>
            <a:pPr lvl="2" fontAlgn="base"/>
            <a:r>
              <a:rPr lang="zh-TW" altLang="en-US" dirty="0"/>
              <a:t>暫停已在執行當中的執行緒，但可以讓它繼續執行（</a:t>
            </a:r>
            <a:r>
              <a:rPr lang="en-US" altLang="zh-TW" dirty="0"/>
              <a:t>resume</a:t>
            </a:r>
            <a:r>
              <a:rPr lang="zh-TW" altLang="en-US" dirty="0"/>
              <a:t>）。</a:t>
            </a:r>
          </a:p>
          <a:p>
            <a:pPr lvl="1" fontAlgn="base"/>
            <a:r>
              <a:rPr lang="zh-TW" altLang="en-US" dirty="0"/>
              <a:t>被阻擋（</a:t>
            </a:r>
            <a:r>
              <a:rPr lang="en-US" altLang="zh-TW" dirty="0"/>
              <a:t>Blocked</a:t>
            </a:r>
            <a:r>
              <a:rPr lang="zh-TW" altLang="en-US" dirty="0"/>
              <a:t>）</a:t>
            </a:r>
          </a:p>
          <a:p>
            <a:pPr lvl="2" fontAlgn="base"/>
            <a:r>
              <a:rPr lang="zh-TW" altLang="en-US" dirty="0"/>
              <a:t>執行緒因某個</a:t>
            </a:r>
            <a:r>
              <a:rPr lang="zh-TW" altLang="en-US" b="1" dirty="0">
                <a:solidFill>
                  <a:srgbClr val="FF0000"/>
                </a:solidFill>
              </a:rPr>
              <a:t>特定的資源被其他執行緒占</a:t>
            </a:r>
            <a:r>
              <a:rPr lang="zh-TW" altLang="en-US" dirty="0"/>
              <a:t>用時，會進入</a:t>
            </a:r>
            <a:r>
              <a:rPr lang="zh-TW" altLang="en-US" b="1" dirty="0">
                <a:solidFill>
                  <a:srgbClr val="FF0000"/>
                </a:solidFill>
              </a:rPr>
              <a:t>等待的狀態</a:t>
            </a:r>
            <a:r>
              <a:rPr lang="zh-TW" altLang="en-US" dirty="0"/>
              <a:t>。</a:t>
            </a:r>
          </a:p>
          <a:p>
            <a:pPr lvl="1" fontAlgn="base"/>
            <a:r>
              <a:rPr lang="zh-TW" altLang="en-US" dirty="0"/>
              <a:t>終止（</a:t>
            </a:r>
            <a:r>
              <a:rPr lang="en-US" altLang="zh-TW" dirty="0"/>
              <a:t>Terminated</a:t>
            </a:r>
            <a:r>
              <a:rPr lang="zh-TW" altLang="en-US" dirty="0"/>
              <a:t>）</a:t>
            </a:r>
          </a:p>
          <a:p>
            <a:pPr lvl="2" fontAlgn="base"/>
            <a:r>
              <a:rPr lang="zh-TW" altLang="en-US" dirty="0"/>
              <a:t>執行緒被終止或停止，但無法再繼續執行。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969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開啟另一個</a:t>
            </a:r>
            <a:r>
              <a:rPr lang="en-US" altLang="zh-TW" dirty="0"/>
              <a:t>Thread</a:t>
            </a:r>
            <a:r>
              <a:rPr lang="zh-TW" altLang="en-US" dirty="0"/>
              <a:t>的</a:t>
            </a:r>
            <a:r>
              <a:rPr lang="zh-TW" altLang="en-US" dirty="0" smtClean="0"/>
              <a:t>第一種</a:t>
            </a:r>
            <a:r>
              <a:rPr lang="zh-TW" altLang="en-US" dirty="0"/>
              <a:t>方式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 smtClean="0"/>
              <a:t>class </a:t>
            </a:r>
            <a:r>
              <a:rPr lang="zh-TW" altLang="en-US" dirty="0" smtClean="0"/>
              <a:t>去 繼承</a:t>
            </a:r>
            <a:r>
              <a:rPr lang="en-US" altLang="zh-TW" dirty="0" smtClean="0"/>
              <a:t>(extends) Thread</a:t>
            </a:r>
            <a:r>
              <a:rPr lang="zh-TW" altLang="en-US" dirty="0" smtClean="0"/>
              <a:t>類別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748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範例程式一：咱們來</a:t>
            </a:r>
            <a:r>
              <a:rPr lang="zh-TW" altLang="en-US" dirty="0" smtClean="0"/>
              <a:t>賽個馬吧！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以賽馬為例</a:t>
            </a:r>
            <a:r>
              <a:rPr lang="zh-TW" altLang="en-US" dirty="0" smtClean="0"/>
              <a:t>，學開啟另一個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吧！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126314" cy="3880773"/>
          </a:xfrm>
        </p:spPr>
        <p:txBody>
          <a:bodyPr/>
          <a:lstStyle/>
          <a:p>
            <a:r>
              <a:rPr lang="zh-TW" altLang="en-US" dirty="0" smtClean="0"/>
              <a:t>照正常建立一個新專案叫</a:t>
            </a:r>
            <a:r>
              <a:rPr lang="en-US" altLang="zh-TW" dirty="0" err="1" smtClean="0"/>
              <a:t>RaceHorse</a:t>
            </a:r>
            <a:r>
              <a:rPr lang="zh-TW" altLang="en-US" dirty="0" smtClean="0"/>
              <a:t>。以及主類別</a:t>
            </a:r>
            <a:r>
              <a:rPr lang="en-US" altLang="zh-TW" dirty="0" err="1" smtClean="0"/>
              <a:t>RaceHorse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建立一個新的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叫做</a:t>
            </a:r>
            <a:r>
              <a:rPr lang="en-US" altLang="zh-TW" dirty="0" smtClean="0"/>
              <a:t>Horse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Horse</a:t>
            </a:r>
            <a:r>
              <a:rPr lang="zh-TW" altLang="en-US" dirty="0" smtClean="0"/>
              <a:t>繼承 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類別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</a:t>
            </a:r>
            <a:r>
              <a:rPr lang="en-US" altLang="zh-TW" dirty="0" smtClean="0"/>
              <a:t>extends</a:t>
            </a:r>
          </a:p>
          <a:p>
            <a:endParaRPr lang="en-US" altLang="zh-TW" dirty="0"/>
          </a:p>
          <a:p>
            <a:r>
              <a:rPr lang="zh-TW" altLang="en-US" dirty="0" smtClean="0"/>
              <a:t>程式碼如右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distance</a:t>
            </a:r>
            <a:r>
              <a:rPr lang="zh-TW" altLang="en-US" dirty="0" smtClean="0"/>
              <a:t>代表跑了幾步路。跑到</a:t>
            </a:r>
            <a:r>
              <a:rPr lang="en-US" altLang="zh-TW" dirty="0" smtClean="0"/>
              <a:t>5000</a:t>
            </a:r>
            <a:r>
              <a:rPr lang="zh-TW" altLang="en-US" dirty="0" smtClean="0"/>
              <a:t>結束。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03648" y="2160589"/>
            <a:ext cx="7056120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Horse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由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1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跑到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5000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distance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5000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distance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err="1" smtClean="0">
                <a:solidFill>
                  <a:srgbClr val="CDF668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":"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distance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979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mainThread</a:t>
            </a:r>
            <a:r>
              <a:rPr lang="zh-TW" altLang="en-US" dirty="0" smtClean="0"/>
              <a:t>的程式碼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702642" cy="3880773"/>
          </a:xfrm>
        </p:spPr>
        <p:txBody>
          <a:bodyPr/>
          <a:lstStyle/>
          <a:p>
            <a:r>
              <a:rPr lang="zh-TW" altLang="en-US" dirty="0" smtClean="0"/>
              <a:t>也就是</a:t>
            </a:r>
            <a:r>
              <a:rPr lang="en-US" altLang="zh-TW" dirty="0" smtClean="0"/>
              <a:t>main()</a:t>
            </a:r>
            <a:r>
              <a:rPr lang="zh-TW" altLang="en-US" dirty="0" smtClean="0"/>
              <a:t>這邊的程式碼。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這邊的主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負責一匹馬。</a:t>
            </a:r>
            <a:endParaRPr lang="en-US" altLang="zh-TW" dirty="0" smtClean="0"/>
          </a:p>
          <a:p>
            <a:r>
              <a:rPr lang="en-US" altLang="zh-TW" dirty="0" smtClean="0"/>
              <a:t>Horse2.start()</a:t>
            </a:r>
            <a:r>
              <a:rPr lang="zh-TW" altLang="en-US" dirty="0" smtClean="0"/>
              <a:t>會把另一匹馬也啟動起來。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11040" y="1977316"/>
            <a:ext cx="6226002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RaceHorse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distance1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產生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Horse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物件並啟動執行緒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Horse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horse2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Horse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horse2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下面是</a:t>
            </a:r>
            <a:r>
              <a:rPr lang="en-US" altLang="zh-TW" dirty="0" err="1">
                <a:solidFill>
                  <a:srgbClr val="808080"/>
                </a:solidFill>
                <a:latin typeface="Consolas" panose="020B0609020204030204" pitchFamily="49" charset="0"/>
              </a:rPr>
              <a:t>mainThread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自己執行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horse1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的部分</a:t>
            </a: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5000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distance1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"H1:"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distance1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715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7746</TotalTime>
  <Words>4873</Words>
  <Application>Microsoft Office PowerPoint</Application>
  <PresentationFormat>寬螢幕</PresentationFormat>
  <Paragraphs>656</Paragraphs>
  <Slides>55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55</vt:i4>
      </vt:variant>
    </vt:vector>
  </HeadingPairs>
  <TitlesOfParts>
    <vt:vector size="61" baseType="lpstr">
      <vt:lpstr>微軟正黑體</vt:lpstr>
      <vt:lpstr>Arial</vt:lpstr>
      <vt:lpstr>Consolas</vt:lpstr>
      <vt:lpstr>Trebuchet MS</vt:lpstr>
      <vt:lpstr>Wingdings 3</vt:lpstr>
      <vt:lpstr>多面向</vt:lpstr>
      <vt:lpstr>多執行緒(Multi-Thread) 及Lambda</vt:lpstr>
      <vt:lpstr>先認識執行緒</vt:lpstr>
      <vt:lpstr>多執行緒</vt:lpstr>
      <vt:lpstr>多核多執行緒---真平行處理</vt:lpstr>
      <vt:lpstr>Why multi-thread?</vt:lpstr>
      <vt:lpstr>執行緒的狀態</vt:lpstr>
      <vt:lpstr>開啟另一個Thread的第一種方式</vt:lpstr>
      <vt:lpstr>範例程式一：咱們來賽個馬吧！ 以賽馬為例，學開啟另一個Thread吧！</vt:lpstr>
      <vt:lpstr>mainThread的程式碼</vt:lpstr>
      <vt:lpstr>執行結果</vt:lpstr>
      <vt:lpstr>開啟另一個Thread的第二種方式</vt:lpstr>
      <vt:lpstr>基本上跟用繼承(extends)很像</vt:lpstr>
      <vt:lpstr>範例二   Horse Class程式碼</vt:lpstr>
      <vt:lpstr>RaceHorse Class程式碼</vt:lpstr>
      <vt:lpstr>開啟另一個Thread的第三種方式</vt:lpstr>
      <vt:lpstr>甚麼是lambda表達式(expression)</vt:lpstr>
      <vt:lpstr>甚麼時候用？</vt:lpstr>
      <vt:lpstr>另一個例子</vt:lpstr>
      <vt:lpstr>完整main()程式碼</vt:lpstr>
      <vt:lpstr>再舉一個例子說Lambda    --物件導向寫法(用internal class)</vt:lpstr>
      <vt:lpstr>改成用lambda的方式</vt:lpstr>
      <vt:lpstr>Thread的生命週期</vt:lpstr>
      <vt:lpstr>Thread的五種狀態</vt:lpstr>
      <vt:lpstr>Thread的狀態</vt:lpstr>
      <vt:lpstr>先從sleep()玩起</vt:lpstr>
      <vt:lpstr>關於sleep()</vt:lpstr>
      <vt:lpstr>範例四   每秒顯示一次時間</vt:lpstr>
      <vt:lpstr>程式碼 1/2   MyTimer類別</vt:lpstr>
      <vt:lpstr>程式碼 2/2   主程式</vt:lpstr>
      <vt:lpstr>改用lambda表達式寫</vt:lpstr>
      <vt:lpstr>再來談談Join()</vt:lpstr>
      <vt:lpstr>先觀察一下</vt:lpstr>
      <vt:lpstr>為何要用join()</vt:lpstr>
      <vt:lpstr>修改後程式碼</vt:lpstr>
      <vt:lpstr>同步處理 (Synchronized)</vt:lpstr>
      <vt:lpstr>關於synchronized</vt:lpstr>
      <vt:lpstr>範例五 人數統計</vt:lpstr>
      <vt:lpstr>Person Class程式碼</vt:lpstr>
      <vt:lpstr>Sensor Class程式碼</vt:lpstr>
      <vt:lpstr>Main()程式碼與結果</vt:lpstr>
      <vt:lpstr>問題出在哪裡？？</vt:lpstr>
      <vt:lpstr>更新的Person Class程式碼</vt:lpstr>
      <vt:lpstr>結論</vt:lpstr>
      <vt:lpstr>死結(dead-lock)</vt:lpstr>
      <vt:lpstr>死結解法</vt:lpstr>
      <vt:lpstr>範例六</vt:lpstr>
      <vt:lpstr>範例程式碼 ThreadA:顯示奇數； ThreadB:顯示偶數</vt:lpstr>
      <vt:lpstr>Main()程式碼與執行結果</vt:lpstr>
      <vt:lpstr>範例程式碼---正確版 main()部分</vt:lpstr>
      <vt:lpstr>範例程式碼 ThreadA:顯示奇數</vt:lpstr>
      <vt:lpstr>範例程式碼---正確版 ThreadB:顯示奇數</vt:lpstr>
      <vt:lpstr>執行結果討論</vt:lpstr>
      <vt:lpstr>notify() vs.notifyAll()</vt:lpstr>
      <vt:lpstr>練習一 大賣場收銀機模擬</vt:lpstr>
      <vt:lpstr>setPriority()與getPriority()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User</cp:lastModifiedBy>
  <cp:revision>198</cp:revision>
  <dcterms:created xsi:type="dcterms:W3CDTF">2020-12-09T08:06:07Z</dcterms:created>
  <dcterms:modified xsi:type="dcterms:W3CDTF">2022-06-16T15:27:12Z</dcterms:modified>
</cp:coreProperties>
</file>