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8" r:id="rId8"/>
    <p:sldId id="264" r:id="rId9"/>
    <p:sldId id="262" r:id="rId10"/>
    <p:sldId id="266" r:id="rId11"/>
    <p:sldId id="267" r:id="rId12"/>
    <p:sldId id="269" r:id="rId13"/>
    <p:sldId id="270" r:id="rId14"/>
    <p:sldId id="271" r:id="rId15"/>
    <p:sldId id="259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FF"/>
    <a:srgbClr val="CCECFF"/>
    <a:srgbClr val="0000FF"/>
    <a:srgbClr val="66FFFF"/>
    <a:srgbClr val="FF00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58" y="2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視窗程式開發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111年6月12日星期日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執行畫面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21" y="1992896"/>
            <a:ext cx="4428713" cy="22097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/>
          <p:cNvSpPr txBox="1"/>
          <p:nvPr/>
        </p:nvSpPr>
        <p:spPr>
          <a:xfrm>
            <a:off x="5384433" y="28818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記得要點這個關閉程式！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5072934" y="2258416"/>
            <a:ext cx="612950" cy="5928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i.imgur.com/fwmt4z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252" y="4202668"/>
            <a:ext cx="4400988" cy="21067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/>
          <p:cNvCxnSpPr/>
          <p:nvPr/>
        </p:nvCxnSpPr>
        <p:spPr>
          <a:xfrm flipH="1">
            <a:off x="5586884" y="3281799"/>
            <a:ext cx="221063" cy="9208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93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小小整理一下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到目前為止只是初步嘗試一下用</a:t>
            </a:r>
            <a:r>
              <a:rPr lang="en-US" altLang="zh-TW" dirty="0" smtClean="0"/>
              <a:t>Java Swing</a:t>
            </a:r>
            <a:r>
              <a:rPr lang="zh-TW" altLang="en-US" dirty="0" smtClean="0"/>
              <a:t>寫視窗程式。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不要在</a:t>
            </a:r>
            <a:r>
              <a:rPr lang="en-US" altLang="zh-TW" dirty="0" smtClean="0"/>
              <a:t>Main</a:t>
            </a:r>
            <a:r>
              <a:rPr lang="zh-TW" altLang="en-US" dirty="0"/>
              <a:t>裡面去</a:t>
            </a:r>
            <a:r>
              <a:rPr lang="zh-TW" altLang="en-US" dirty="0" smtClean="0"/>
              <a:t>寫視窗程式！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會因為 </a:t>
            </a:r>
            <a:r>
              <a:rPr lang="en-US" altLang="zh-TW" dirty="0" smtClean="0"/>
              <a:t>static</a:t>
            </a:r>
            <a:r>
              <a:rPr lang="zh-TW" altLang="en-US" dirty="0" smtClean="0"/>
              <a:t>等的限制讓你的程式很難寫很受限。</a:t>
            </a:r>
            <a:endParaRPr lang="en-US" altLang="zh-TW" dirty="0" smtClean="0"/>
          </a:p>
          <a:p>
            <a:pPr lvl="1"/>
            <a:r>
              <a:rPr lang="zh-TW" altLang="en-US" dirty="0"/>
              <a:t>沒有</a:t>
            </a:r>
            <a:r>
              <a:rPr lang="zh-TW" altLang="en-US" dirty="0">
                <a:solidFill>
                  <a:srgbClr val="FF0000"/>
                </a:solidFill>
              </a:rPr>
              <a:t>多</a:t>
            </a:r>
            <a:r>
              <a:rPr lang="zh-TW" altLang="en-US" dirty="0" smtClean="0">
                <a:solidFill>
                  <a:srgbClr val="FF0000"/>
                </a:solidFill>
              </a:rPr>
              <a:t>執行緒</a:t>
            </a:r>
            <a:r>
              <a:rPr lang="zh-TW" altLang="en-US" dirty="0" smtClean="0"/>
              <a:t>與</a:t>
            </a:r>
            <a:r>
              <a:rPr lang="zh-TW" altLang="en-US" dirty="0">
                <a:solidFill>
                  <a:srgbClr val="FF0000"/>
                </a:solidFill>
              </a:rPr>
              <a:t>事件驅動</a:t>
            </a:r>
            <a:r>
              <a:rPr lang="zh-TW" altLang="en-US" dirty="0" smtClean="0"/>
              <a:t>概念的程式是很不安全也很沒意義的。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目前的程式不是正常架構。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386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比較好的結構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714549" cy="3880773"/>
          </a:xfrm>
        </p:spPr>
        <p:txBody>
          <a:bodyPr/>
          <a:lstStyle/>
          <a:p>
            <a:r>
              <a:rPr lang="zh-TW" altLang="en-US" dirty="0" smtClean="0"/>
              <a:t>以多執行緒的方式去執行。</a:t>
            </a:r>
            <a:endParaRPr lang="en-US" altLang="zh-TW" dirty="0" smtClean="0"/>
          </a:p>
          <a:p>
            <a:pPr lvl="1"/>
            <a:r>
              <a:rPr lang="zh-TW" altLang="en-US" dirty="0"/>
              <a:t>使用 </a:t>
            </a:r>
            <a:r>
              <a:rPr lang="en-US" altLang="zh-TW" b="1" dirty="0" err="1">
                <a:solidFill>
                  <a:srgbClr val="FF0000"/>
                </a:solidFill>
              </a:rPr>
              <a:t>invokeLater</a:t>
            </a:r>
            <a:r>
              <a:rPr lang="en-US" altLang="zh-TW" dirty="0"/>
              <a:t> </a:t>
            </a:r>
            <a:r>
              <a:rPr lang="zh-TW" altLang="en-US" dirty="0"/>
              <a:t>確保 </a:t>
            </a:r>
            <a:r>
              <a:rPr lang="en-US" altLang="zh-TW" dirty="0"/>
              <a:t>UI </a:t>
            </a:r>
            <a:r>
              <a:rPr lang="zh-TW" altLang="en-US" dirty="0"/>
              <a:t>在排程執行緒內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48553" y="0"/>
            <a:ext cx="7643447" cy="69865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DemoHelloSwing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addComponentsToPane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Container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pane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zh-TW" altLang="en-US" sz="16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 smtClean="0">
                <a:solidFill>
                  <a:srgbClr val="F2F200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標籤文字元件</a:t>
            </a:r>
          </a:p>
          <a:p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"Hello Swing"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設定標籤顯示的文字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pane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將元件，加入中間容器中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DemoHelloSwing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zh-TW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setSize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400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200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設定視窗</a:t>
            </a:r>
            <a:r>
              <a:rPr lang="zh-TW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大小</a:t>
            </a:r>
            <a:endParaRPr lang="en-US" altLang="zh-TW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Container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pane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getContentPane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addComponentsToPane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pane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使用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invokeLater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確保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UI 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在排程執行緒內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javax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swing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SwingUtilities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invokeLater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A7EC21"/>
                </a:solidFill>
                <a:latin typeface="Consolas" panose="020B0609020204030204" pitchFamily="49" charset="0"/>
              </a:rPr>
              <a:t>Runnable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DemoHelloSwing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5" name="左大括弧 4"/>
          <p:cNvSpPr/>
          <p:nvPr/>
        </p:nvSpPr>
        <p:spPr>
          <a:xfrm>
            <a:off x="4511710" y="2361362"/>
            <a:ext cx="371789" cy="151730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>
            <a:off x="4494962" y="657545"/>
            <a:ext cx="371789" cy="127285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弧形向右箭號 6"/>
          <p:cNvSpPr/>
          <p:nvPr/>
        </p:nvSpPr>
        <p:spPr>
          <a:xfrm rot="20849997" flipV="1">
            <a:off x="4730698" y="2571040"/>
            <a:ext cx="637352" cy="3200590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弧形向右箭號 7"/>
          <p:cNvSpPr/>
          <p:nvPr/>
        </p:nvSpPr>
        <p:spPr>
          <a:xfrm rot="20941417" flipV="1">
            <a:off x="4491538" y="721298"/>
            <a:ext cx="552806" cy="2802743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6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事件驅動</a:t>
            </a:r>
            <a:r>
              <a:rPr lang="en-US" altLang="zh-TW" dirty="0" smtClean="0"/>
              <a:t>(Event driven)</a:t>
            </a:r>
            <a:r>
              <a:rPr lang="zh-TW" altLang="en-US" dirty="0" smtClean="0"/>
              <a:t>是甚麼？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42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事件驅動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簡單說就是程式的進行不再是像前面學過的程式，只要不是</a:t>
            </a:r>
            <a:r>
              <a:rPr lang="zh-TW" altLang="en-US" b="1" dirty="0" smtClean="0"/>
              <a:t>等待輸入</a:t>
            </a:r>
            <a:r>
              <a:rPr lang="zh-TW" altLang="en-US" dirty="0" smtClean="0"/>
              <a:t>就</a:t>
            </a:r>
            <a:r>
              <a:rPr lang="zh-TW" altLang="en-US" b="1" dirty="0" smtClean="0">
                <a:solidFill>
                  <a:srgbClr val="FF0000"/>
                </a:solidFill>
              </a:rPr>
              <a:t>一路執行下去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事件驅動的視窗程式，對開發者來說，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如果沒有外界輸入程式是靜止的！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當外界有事件觸發了例如滑鼠點</a:t>
            </a:r>
            <a:r>
              <a:rPr lang="zh-TW" altLang="en-US" dirty="0" smtClean="0"/>
              <a:t>下去，或是鍵盤輸入，程式會被這樣的事件</a:t>
            </a:r>
            <a:r>
              <a:rPr lang="zh-TW" altLang="en-US" b="1" dirty="0" smtClean="0">
                <a:solidFill>
                  <a:srgbClr val="FF0000"/>
                </a:solidFill>
              </a:rPr>
              <a:t>觸發</a:t>
            </a:r>
            <a:r>
              <a:rPr lang="zh-TW" altLang="en-US" dirty="0" smtClean="0"/>
              <a:t>而開始</a:t>
            </a:r>
            <a:r>
              <a:rPr lang="zh-TW" altLang="en-US" b="1" dirty="0" smtClean="0">
                <a:solidFill>
                  <a:srgbClr val="FF0000"/>
                </a:solidFill>
              </a:rPr>
              <a:t>執行</a:t>
            </a:r>
            <a:r>
              <a:rPr lang="zh-TW" altLang="en-US" sz="2400" b="1" i="1" u="sng" dirty="0" smtClean="0">
                <a:solidFill>
                  <a:srgbClr val="FF0000"/>
                </a:solidFill>
              </a:rPr>
              <a:t>部分特定</a:t>
            </a:r>
            <a:r>
              <a:rPr lang="zh-TW" altLang="en-US" b="1" dirty="0" smtClean="0">
                <a:solidFill>
                  <a:srgbClr val="FF0000"/>
                </a:solidFill>
              </a:rPr>
              <a:t>程式碼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FF0000"/>
                </a:solidFill>
              </a:rPr>
              <a:t>發生不同的事件會觸發不同的程式碼片段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所以</a:t>
            </a:r>
            <a:r>
              <a:rPr lang="zh-TW" altLang="en-US" dirty="0" smtClean="0"/>
              <a:t>，寫視窗程式可以把它想像成</a:t>
            </a:r>
            <a:r>
              <a:rPr lang="zh-TW" altLang="en-US" dirty="0"/>
              <a:t>，針對不同</a:t>
            </a:r>
            <a:r>
              <a:rPr lang="zh-TW" altLang="en-US" dirty="0" smtClean="0"/>
              <a:t>事件你寫了一堆相對應的處理函式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程式片段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，在發生各種事件時就有相對應的函式去處理。</a:t>
            </a:r>
            <a:endParaRPr lang="en-US" altLang="zh-TW" dirty="0" smtClean="0"/>
          </a:p>
          <a:p>
            <a:pPr lvl="1"/>
            <a:r>
              <a:rPr lang="zh-TW" altLang="en-US"/>
              <a:t>所以如果有些事件你沒寫函式</a:t>
            </a:r>
            <a:r>
              <a:rPr lang="zh-TW" altLang="en-US"/>
              <a:t>去</a:t>
            </a:r>
            <a:r>
              <a:rPr lang="zh-TW" altLang="en-US" smtClean="0"/>
              <a:t>處理，那就不會有反應！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86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399758" y="1930400"/>
            <a:ext cx="2093976" cy="19019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u="sng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與使用者輸入裝置互動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Device interaction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6252216" y="1942926"/>
            <a:ext cx="2093976" cy="19019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u="sng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顯示到畫面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Interaction views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464896" y="4452912"/>
            <a:ext cx="2093976" cy="19019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u="sng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狀態與規則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State and behavior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86" y="3531155"/>
            <a:ext cx="1213575" cy="122826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69" y="4325076"/>
            <a:ext cx="739615" cy="739615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 rot="20044591">
            <a:off x="2240019" y="3770913"/>
            <a:ext cx="39319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5" idx="6"/>
            <a:endCxn id="6" idx="2"/>
          </p:cNvCxnSpPr>
          <p:nvPr/>
        </p:nvCxnSpPr>
        <p:spPr>
          <a:xfrm>
            <a:off x="4493734" y="2881376"/>
            <a:ext cx="1758482" cy="12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5" idx="5"/>
          </p:cNvCxnSpPr>
          <p:nvPr/>
        </p:nvCxnSpPr>
        <p:spPr>
          <a:xfrm>
            <a:off x="4187078" y="3553818"/>
            <a:ext cx="696020" cy="10475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3882119" y="3789852"/>
            <a:ext cx="712037" cy="103818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5974433" y="3632498"/>
            <a:ext cx="566158" cy="9076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6327032" y="3855951"/>
            <a:ext cx="520620" cy="80934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內容版面配置區 2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205" y="2984360"/>
            <a:ext cx="1415177" cy="1415177"/>
          </a:xfrm>
          <a:prstGeom prst="rect">
            <a:avLst/>
          </a:prstGeom>
        </p:spPr>
      </p:pic>
      <p:sp>
        <p:nvSpPr>
          <p:cNvPr id="29" name="向右箭號 28"/>
          <p:cNvSpPr/>
          <p:nvPr/>
        </p:nvSpPr>
        <p:spPr>
          <a:xfrm rot="1202235">
            <a:off x="8373329" y="3323239"/>
            <a:ext cx="39319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4572616" y="2483022"/>
            <a:ext cx="161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View message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545055" y="3531155"/>
            <a:ext cx="174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Model access</a:t>
            </a:r>
          </a:p>
          <a:p>
            <a:r>
              <a:rPr lang="en-US" altLang="zh-TW" sz="1600" dirty="0" smtClean="0"/>
              <a:t>Editing messages</a:t>
            </a:r>
            <a:endParaRPr lang="zh-TW" altLang="en-US" sz="1600" dirty="0"/>
          </a:p>
        </p:txBody>
      </p:sp>
      <p:sp>
        <p:nvSpPr>
          <p:cNvPr id="39" name="文字方塊 38"/>
          <p:cNvSpPr txBox="1"/>
          <p:nvPr/>
        </p:nvSpPr>
        <p:spPr>
          <a:xfrm rot="18401517">
            <a:off x="6062822" y="4199883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Change messages</a:t>
            </a:r>
            <a:endParaRPr lang="zh-TW" altLang="en-US" sz="1400" dirty="0"/>
          </a:p>
        </p:txBody>
      </p:sp>
      <p:sp>
        <p:nvSpPr>
          <p:cNvPr id="41" name="文字方塊 40"/>
          <p:cNvSpPr txBox="1"/>
          <p:nvPr/>
        </p:nvSpPr>
        <p:spPr>
          <a:xfrm rot="3343496">
            <a:off x="3225293" y="4338380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Change messages</a:t>
            </a:r>
            <a:endParaRPr lang="zh-TW" altLang="en-US" sz="1400" dirty="0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8" y="2893902"/>
            <a:ext cx="837480" cy="83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MVC 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架構的優點在於將</a:t>
            </a:r>
            <a:r>
              <a:rPr lang="zh-TW" altLang="en-US" b="1" dirty="0" smtClean="0">
                <a:solidFill>
                  <a:srgbClr val="0000FF"/>
                </a:solidFill>
              </a:rPr>
              <a:t>呈現、邏輯、資料</a:t>
            </a:r>
            <a:r>
              <a:rPr lang="zh-TW" altLang="en-US" dirty="0" smtClean="0"/>
              <a:t>三部分分開。</a:t>
            </a:r>
            <a:endParaRPr lang="en-US" altLang="zh-TW" dirty="0" smtClean="0"/>
          </a:p>
          <a:p>
            <a:r>
              <a:rPr lang="zh-TW" altLang="en-US" dirty="0"/>
              <a:t>開發團隊可以分三個人或團隊各自專心</a:t>
            </a:r>
            <a:r>
              <a:rPr lang="zh-TW" altLang="en-US" dirty="0" smtClean="0"/>
              <a:t>開發。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容易開發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容易維護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5253490" y="3285810"/>
            <a:ext cx="4443169" cy="3158565"/>
            <a:chOff x="5806150" y="2160589"/>
            <a:chExt cx="5946434" cy="4424464"/>
          </a:xfrm>
        </p:grpSpPr>
        <p:sp>
          <p:nvSpPr>
            <p:cNvPr id="4" name="橢圓 3"/>
            <p:cNvSpPr/>
            <p:nvPr/>
          </p:nvSpPr>
          <p:spPr>
            <a:xfrm>
              <a:off x="5806150" y="2160589"/>
              <a:ext cx="2093976" cy="19019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u="sng" dirty="0" smtClean="0">
                  <a:solidFill>
                    <a:schemeClr val="tx1"/>
                  </a:solidFill>
                </a:rPr>
                <a:t>Controller</a:t>
              </a:r>
            </a:p>
            <a:p>
              <a:pPr algn="ctr"/>
              <a:r>
                <a:rPr lang="zh-TW" altLang="en-US" sz="1200" dirty="0" smtClean="0">
                  <a:solidFill>
                    <a:schemeClr val="tx1"/>
                  </a:solidFill>
                </a:rPr>
                <a:t>與使用者輸入裝置互動</a:t>
              </a:r>
              <a:endParaRPr lang="en-US" altLang="zh-TW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Device interaction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/>
            <p:cNvSpPr/>
            <p:nvPr/>
          </p:nvSpPr>
          <p:spPr>
            <a:xfrm>
              <a:off x="9658608" y="2173115"/>
              <a:ext cx="2093976" cy="19019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u="sng" dirty="0" smtClean="0">
                  <a:solidFill>
                    <a:schemeClr val="tx1"/>
                  </a:solidFill>
                </a:rPr>
                <a:t>View</a:t>
              </a:r>
            </a:p>
            <a:p>
              <a:pPr algn="ctr"/>
              <a:r>
                <a:rPr lang="zh-TW" altLang="en-US" sz="1200" dirty="0" smtClean="0">
                  <a:solidFill>
                    <a:schemeClr val="tx1"/>
                  </a:solidFill>
                </a:rPr>
                <a:t>顯示到畫面</a:t>
              </a:r>
              <a:endParaRPr lang="en-US" altLang="zh-TW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Interaction views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7871288" y="4683101"/>
              <a:ext cx="2093976" cy="19019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u="sng" dirty="0" smtClean="0">
                  <a:solidFill>
                    <a:schemeClr val="tx1"/>
                  </a:solidFill>
                </a:rPr>
                <a:t>Model</a:t>
              </a:r>
            </a:p>
            <a:p>
              <a:pPr algn="ctr"/>
              <a:r>
                <a:rPr lang="zh-TW" altLang="en-US" sz="1200" dirty="0" smtClean="0">
                  <a:solidFill>
                    <a:schemeClr val="tx1"/>
                  </a:solidFill>
                </a:rPr>
                <a:t>狀態與規則</a:t>
              </a:r>
              <a:endParaRPr lang="en-US" altLang="zh-TW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State and behavior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4" idx="6"/>
              <a:endCxn id="5" idx="2"/>
            </p:cNvCxnSpPr>
            <p:nvPr/>
          </p:nvCxnSpPr>
          <p:spPr>
            <a:xfrm>
              <a:off x="7900126" y="3111565"/>
              <a:ext cx="1758482" cy="125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>
              <a:stCxn id="4" idx="5"/>
            </p:cNvCxnSpPr>
            <p:nvPr/>
          </p:nvCxnSpPr>
          <p:spPr>
            <a:xfrm>
              <a:off x="7593470" y="3784007"/>
              <a:ext cx="696020" cy="104758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H="1" flipV="1">
              <a:off x="7288511" y="4020041"/>
              <a:ext cx="712037" cy="1038186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 flipH="1">
              <a:off x="9380825" y="3862687"/>
              <a:ext cx="566158" cy="9076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V="1">
              <a:off x="9733424" y="4086140"/>
              <a:ext cx="520620" cy="809341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7979008" y="2713210"/>
              <a:ext cx="1519938" cy="388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View message</a:t>
              </a:r>
              <a:endParaRPr lang="zh-TW" altLang="en-US" sz="12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951448" y="3761344"/>
              <a:ext cx="1678093" cy="603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/>
                <a:t>Model access</a:t>
              </a:r>
            </a:p>
            <a:p>
              <a:r>
                <a:rPr lang="en-US" altLang="zh-TW" sz="1100" dirty="0" smtClean="0"/>
                <a:t>Editing messages</a:t>
              </a:r>
              <a:endParaRPr lang="zh-TW" altLang="en-US" sz="11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 rot="18401517">
              <a:off x="9396054" y="4414048"/>
              <a:ext cx="1715980" cy="339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Change messages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 rot="3343496">
              <a:off x="6558524" y="4552545"/>
              <a:ext cx="1715980" cy="339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Change messages</a:t>
              </a:r>
              <a:endParaRPr lang="zh-TW" altLang="en-US" sz="1050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8024350" y="31011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00FF"/>
                </a:solidFill>
              </a:rPr>
              <a:t>呈現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293098" y="573329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00FF"/>
                </a:solidFill>
              </a:rPr>
              <a:t>邏輯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246811" y="30526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00FF"/>
                </a:solidFill>
              </a:rPr>
              <a:t>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69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兩大函式庫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AWT</a:t>
            </a:r>
          </a:p>
          <a:p>
            <a:pPr lvl="1"/>
            <a:r>
              <a:rPr lang="zh-TW" altLang="en-US" dirty="0"/>
              <a:t>它是由</a:t>
            </a:r>
            <a:r>
              <a:rPr lang="en-US" altLang="zh-TW" dirty="0"/>
              <a:t>Sun Microsystems</a:t>
            </a:r>
            <a:r>
              <a:rPr lang="zh-TW" altLang="en-US" dirty="0"/>
              <a:t>於</a:t>
            </a:r>
            <a:r>
              <a:rPr lang="en-US" altLang="zh-TW" dirty="0"/>
              <a:t>1995 </a:t>
            </a:r>
            <a:r>
              <a:rPr lang="zh-TW" altLang="en-US" dirty="0"/>
              <a:t>年開發的。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AWT </a:t>
            </a:r>
            <a:r>
              <a:rPr lang="zh-TW" altLang="en-US" dirty="0"/>
              <a:t>代表</a:t>
            </a:r>
            <a:r>
              <a:rPr lang="en-US" altLang="zh-TW" dirty="0"/>
              <a:t>Abstract Window Toolkit</a:t>
            </a:r>
            <a:r>
              <a:rPr lang="zh-TW" altLang="en-US" dirty="0"/>
              <a:t>。它是一個依賴於平台的 </a:t>
            </a:r>
            <a:r>
              <a:rPr lang="en-US" altLang="zh-TW" dirty="0"/>
              <a:t>API</a:t>
            </a:r>
            <a:r>
              <a:rPr lang="zh-TW" altLang="en-US" dirty="0"/>
              <a:t>，用於在 </a:t>
            </a:r>
            <a:r>
              <a:rPr lang="en-US" altLang="zh-TW" dirty="0"/>
              <a:t>Java </a:t>
            </a:r>
            <a:r>
              <a:rPr lang="zh-TW" altLang="en-US" dirty="0"/>
              <a:t>中開發 </a:t>
            </a:r>
            <a:r>
              <a:rPr lang="en-US" altLang="zh-TW" dirty="0"/>
              <a:t>GUI</a:t>
            </a:r>
            <a:r>
              <a:rPr lang="zh-TW" altLang="en-US" dirty="0" smtClean="0"/>
              <a:t>（</a:t>
            </a:r>
            <a:r>
              <a:rPr lang="en-US" altLang="zh-TW" dirty="0"/>
              <a:t>Graphical User Interface</a:t>
            </a:r>
            <a:r>
              <a:rPr lang="zh-TW" altLang="en-US" dirty="0" smtClean="0"/>
              <a:t>）或視窗應用程式。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含有與作業系統有關的原生程式，所以不易跨平台。</a:t>
            </a:r>
            <a:endParaRPr lang="en-US" altLang="zh-TW" dirty="0" smtClean="0"/>
          </a:p>
          <a:p>
            <a:pPr lvl="1"/>
            <a:r>
              <a:rPr lang="zh-TW" altLang="en-US" dirty="0"/>
              <a:t>不支援</a:t>
            </a:r>
            <a:r>
              <a:rPr lang="en-US" altLang="zh-TW" dirty="0" smtClean="0"/>
              <a:t>MVC(Model-View-Controller</a:t>
            </a:r>
            <a:r>
              <a:rPr lang="en-US" altLang="zh-TW" dirty="0"/>
              <a:t>)</a:t>
            </a:r>
            <a:r>
              <a:rPr lang="zh-TW" altLang="en-US" dirty="0"/>
              <a:t>架構。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Swing</a:t>
            </a:r>
          </a:p>
          <a:p>
            <a:pPr lvl="1"/>
            <a:r>
              <a:rPr lang="en-US" altLang="zh-TW" dirty="0"/>
              <a:t>Swing</a:t>
            </a:r>
            <a:r>
              <a:rPr lang="zh-TW" altLang="en-US" dirty="0"/>
              <a:t>是一個</a:t>
            </a:r>
            <a:r>
              <a:rPr lang="zh-TW" altLang="en-US" b="1" dirty="0"/>
              <a:t>輕量級</a:t>
            </a:r>
            <a:r>
              <a:rPr lang="zh-TW" altLang="en-US" dirty="0"/>
              <a:t>的</a:t>
            </a:r>
            <a:r>
              <a:rPr lang="en-US" altLang="zh-TW" dirty="0"/>
              <a:t>Java</a:t>
            </a:r>
            <a:r>
              <a:rPr lang="zh-TW" altLang="en-US" dirty="0"/>
              <a:t>圖形用戶界面（</a:t>
            </a:r>
            <a:r>
              <a:rPr lang="en-US" altLang="zh-TW" dirty="0" smtClean="0"/>
              <a:t>GUI</a:t>
            </a:r>
            <a:r>
              <a:rPr lang="zh-TW" altLang="en-US" dirty="0"/>
              <a:t>），用於創建各種應用程序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/>
              <a:t>Swing </a:t>
            </a:r>
            <a:r>
              <a:rPr lang="zh-TW" altLang="en-US" dirty="0"/>
              <a:t>組件是用 </a:t>
            </a:r>
            <a:r>
              <a:rPr lang="en-US" altLang="zh-TW" dirty="0"/>
              <a:t>Java </a:t>
            </a:r>
            <a:r>
              <a:rPr lang="zh-TW" altLang="en-US" dirty="0"/>
              <a:t>語言編寫的。它是 </a:t>
            </a:r>
            <a:r>
              <a:rPr lang="en-US" altLang="zh-TW" dirty="0"/>
              <a:t>Java </a:t>
            </a:r>
            <a:r>
              <a:rPr lang="zh-TW" altLang="en-US" dirty="0"/>
              <a:t>基礎類 </a:t>
            </a:r>
            <a:r>
              <a:rPr lang="en-US" altLang="zh-TW" dirty="0"/>
              <a:t>(JFC) </a:t>
            </a:r>
            <a:r>
              <a:rPr lang="zh-TW" altLang="en-US" dirty="0"/>
              <a:t>的一部分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支援</a:t>
            </a:r>
            <a:r>
              <a:rPr lang="en-US" altLang="zh-TW" dirty="0" smtClean="0"/>
              <a:t>MVC(Model-View-Controller)</a:t>
            </a:r>
            <a:r>
              <a:rPr lang="zh-TW" altLang="en-US" dirty="0" smtClean="0"/>
              <a:t>架構。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29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Difference between AWT and Swing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78240"/>
              </p:ext>
            </p:extLst>
          </p:nvPr>
        </p:nvGraphicFramePr>
        <p:xfrm>
          <a:off x="677334" y="1580463"/>
          <a:ext cx="9024450" cy="4566636"/>
        </p:xfrm>
        <a:graphic>
          <a:graphicData uri="http://schemas.openxmlformats.org/drawingml/2006/table">
            <a:tbl>
              <a:tblPr/>
              <a:tblGrid>
                <a:gridCol w="4512225">
                  <a:extLst>
                    <a:ext uri="{9D8B030D-6E8A-4147-A177-3AD203B41FA5}">
                      <a16:colId xmlns:a16="http://schemas.microsoft.com/office/drawing/2014/main" val="2160840599"/>
                    </a:ext>
                  </a:extLst>
                </a:gridCol>
                <a:gridCol w="4512225">
                  <a:extLst>
                    <a:ext uri="{9D8B030D-6E8A-4147-A177-3AD203B41FA5}">
                      <a16:colId xmlns:a16="http://schemas.microsoft.com/office/drawing/2014/main" val="2384986804"/>
                    </a:ext>
                  </a:extLst>
                </a:gridCol>
              </a:tblGrid>
              <a:tr h="31365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effectLst/>
                        </a:rPr>
                        <a:t>AWT</a:t>
                      </a:r>
                      <a:endParaRPr lang="en-US" sz="1600" b="0" dirty="0">
                        <a:effectLst/>
                      </a:endParaRPr>
                    </a:p>
                  </a:txBody>
                  <a:tcPr marL="65344" marR="65344" marT="65344" marB="65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effectLst/>
                        </a:rPr>
                        <a:t>Swing</a:t>
                      </a:r>
                      <a:endParaRPr lang="en-US" sz="1600" b="0" dirty="0">
                        <a:effectLst/>
                      </a:endParaRPr>
                    </a:p>
                  </a:txBody>
                  <a:tcPr marL="65344" marR="65344" marT="65344" marB="65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875147"/>
                  </a:ext>
                </a:extLst>
              </a:tr>
              <a:tr h="67304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Java AWT is an </a:t>
                      </a:r>
                      <a:r>
                        <a:rPr lang="en-US" sz="1400" b="1" dirty="0">
                          <a:effectLst/>
                        </a:rPr>
                        <a:t>API </a:t>
                      </a:r>
                      <a:r>
                        <a:rPr lang="en-US" sz="1400" b="0" dirty="0">
                          <a:effectLst/>
                        </a:rPr>
                        <a:t>to develop GUI applications in Java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Swing is a part of </a:t>
                      </a:r>
                      <a:r>
                        <a:rPr lang="en-US" sz="1400" b="1" dirty="0">
                          <a:effectLst/>
                        </a:rPr>
                        <a:t>Java Foundation Classes</a:t>
                      </a:r>
                      <a:r>
                        <a:rPr lang="en-US" sz="1400" b="0" dirty="0">
                          <a:effectLst/>
                        </a:rPr>
                        <a:t> and is used to create various applications.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987815"/>
                  </a:ext>
                </a:extLst>
              </a:tr>
              <a:tr h="509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The components of Java AWT are </a:t>
                      </a:r>
                      <a:r>
                        <a:rPr lang="en-US" sz="1400" b="1" dirty="0">
                          <a:effectLst/>
                        </a:rPr>
                        <a:t>heavy weighted</a:t>
                      </a:r>
                      <a:r>
                        <a:rPr lang="en-US" sz="1400" b="0" dirty="0">
                          <a:effectLst/>
                        </a:rPr>
                        <a:t>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The components of Java Swing are light weighted.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638963"/>
                  </a:ext>
                </a:extLst>
              </a:tr>
              <a:tr h="509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Java AWT has comparatively less functionality as compared to Swing.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Java Swing has more functionality as compared to AWT.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336169"/>
                  </a:ext>
                </a:extLst>
              </a:tr>
              <a:tr h="509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The execution time of AWT is more than Swing.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effectLst/>
                        </a:rPr>
                        <a:t>The execution time of Swing is less than AWT</a:t>
                      </a:r>
                      <a:r>
                        <a:rPr lang="en-US" sz="1400" b="1" dirty="0" smtClean="0">
                          <a:effectLst/>
                        </a:rPr>
                        <a:t>.</a:t>
                      </a:r>
                      <a:r>
                        <a:rPr lang="en-US" altLang="zh-TW" sz="1800" b="1" dirty="0" smtClean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effectLst/>
                        </a:rPr>
                        <a:t>快</a:t>
                      </a:r>
                      <a:r>
                        <a:rPr lang="en-US" altLang="zh-TW" sz="1800" b="1" dirty="0" smtClean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54869"/>
                  </a:ext>
                </a:extLst>
              </a:tr>
              <a:tr h="509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The components of Java AWT are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platform dependent.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The components of Java Swing are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platform independent</a:t>
                      </a:r>
                      <a:r>
                        <a:rPr lang="en-US" sz="1400" b="0" dirty="0" smtClean="0">
                          <a:effectLst/>
                        </a:rPr>
                        <a:t>.</a:t>
                      </a:r>
                    </a:p>
                    <a:p>
                      <a:pPr algn="l" fontAlgn="base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易跨平台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359440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MVC pattern is not supported by AWT.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MVC</a:t>
                      </a:r>
                      <a:r>
                        <a:rPr lang="en-US" sz="1400" b="0" dirty="0">
                          <a:effectLst/>
                        </a:rPr>
                        <a:t> pattern is supported by Swing.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99719"/>
                  </a:ext>
                </a:extLst>
              </a:tr>
              <a:tr h="509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AWT provides comparatively less powerful components.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Swing provides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more powerful components.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9670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90638" y="2046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Arial" panose="020B0604020202020204" pitchFamily="34" charset="0"/>
                <a:ea typeface="urw-din"/>
              </a:rPr>
              <a:t/>
            </a:r>
            <a:b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Arial" panose="020B0604020202020204" pitchFamily="34" charset="0"/>
                <a:ea typeface="urw-din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七角星形 6"/>
          <p:cNvSpPr/>
          <p:nvPr/>
        </p:nvSpPr>
        <p:spPr>
          <a:xfrm>
            <a:off x="8485632" y="813816"/>
            <a:ext cx="2221992" cy="1325880"/>
          </a:xfrm>
          <a:prstGeom prst="star7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 smtClean="0">
                <a:solidFill>
                  <a:srgbClr val="FF0000"/>
                </a:solidFill>
              </a:rPr>
              <a:t>勝出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47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圓角矩形 66"/>
          <p:cNvSpPr/>
          <p:nvPr/>
        </p:nvSpPr>
        <p:spPr>
          <a:xfrm>
            <a:off x="5123030" y="1316334"/>
            <a:ext cx="4071211" cy="4483253"/>
          </a:xfrm>
          <a:prstGeom prst="roundRect">
            <a:avLst>
              <a:gd name="adj" fmla="val 3431"/>
            </a:avLst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 smtClean="0">
                <a:solidFill>
                  <a:srgbClr val="0000FF"/>
                </a:solidFill>
                <a:latin typeface="+mn-ea"/>
              </a:rPr>
              <a:t>視窗元件</a:t>
            </a:r>
            <a:endParaRPr lang="zh-TW" altLang="en-US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66" name="圓角矩形 65"/>
          <p:cNvSpPr/>
          <p:nvPr/>
        </p:nvSpPr>
        <p:spPr>
          <a:xfrm>
            <a:off x="5123031" y="5799587"/>
            <a:ext cx="3778181" cy="7497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 smtClean="0">
                <a:solidFill>
                  <a:srgbClr val="0000FF"/>
                </a:solidFill>
                <a:latin typeface="+mn-ea"/>
              </a:rPr>
              <a:t>非視窗類容器</a:t>
            </a:r>
            <a:endParaRPr lang="zh-TW" altLang="en-US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909275" y="4822194"/>
            <a:ext cx="3185327" cy="1215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>
              <a:solidFill>
                <a:srgbClr val="0000FF"/>
              </a:solidFill>
            </a:endParaRPr>
          </a:p>
          <a:p>
            <a:pPr algn="ctr"/>
            <a:endParaRPr lang="en-US" altLang="zh-TW" dirty="0">
              <a:solidFill>
                <a:srgbClr val="0000FF"/>
              </a:solidFill>
            </a:endParaRPr>
          </a:p>
          <a:p>
            <a:pPr algn="ctr"/>
            <a:r>
              <a:rPr lang="zh-TW" altLang="en-US" dirty="0" smtClean="0">
                <a:solidFill>
                  <a:srgbClr val="0000FF"/>
                </a:solidFill>
                <a:latin typeface="+mn-ea"/>
              </a:rPr>
              <a:t>視窗類容器</a:t>
            </a:r>
            <a:endParaRPr lang="zh-TW" altLang="en-US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/>
              <a:t>Java Swing Class Hierarchy Diagram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92211" y="2120013"/>
            <a:ext cx="1207008" cy="393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Object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82483" y="2811909"/>
            <a:ext cx="1426464" cy="3931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92211" y="3547493"/>
            <a:ext cx="1207008" cy="3931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Container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8707" y="4239389"/>
            <a:ext cx="1207008" cy="3931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Window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06807" y="4974973"/>
            <a:ext cx="1207008" cy="3931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Frame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01939" y="4974973"/>
            <a:ext cx="1207008" cy="3931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Dialog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9" idx="0"/>
            <a:endCxn id="8" idx="2"/>
          </p:cNvCxnSpPr>
          <p:nvPr/>
        </p:nvCxnSpPr>
        <p:spPr>
          <a:xfrm flipV="1">
            <a:off x="2995715" y="2513205"/>
            <a:ext cx="0" cy="298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0" idx="0"/>
            <a:endCxn id="9" idx="2"/>
          </p:cNvCxnSpPr>
          <p:nvPr/>
        </p:nvCxnSpPr>
        <p:spPr>
          <a:xfrm flipV="1">
            <a:off x="2995715" y="3205101"/>
            <a:ext cx="0" cy="3423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2713055" y="3940685"/>
            <a:ext cx="0" cy="298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288792" y="3940685"/>
            <a:ext cx="0" cy="298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105442" y="4249973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JComponent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2165052" y="4632581"/>
            <a:ext cx="0" cy="298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2709338" y="4643165"/>
            <a:ext cx="0" cy="298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239109" y="1679577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JText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239108" y="2196721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JComboBox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39107" y="2713865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JLabel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39107" y="3231009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JList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239107" y="3748153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JMenuBar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39105" y="4249973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JOptionPane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48274" y="4749337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JScrollBar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48274" y="5248701"/>
            <a:ext cx="1763848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AbstractButton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39104" y="5889797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JPanel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80623" y="5248701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JButton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480623" y="1439607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JTextField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480623" y="1974035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JTextArea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36" name="直線單箭頭接點 35"/>
          <p:cNvCxnSpPr>
            <a:stCxn id="29" idx="1"/>
            <a:endCxn id="21" idx="3"/>
          </p:cNvCxnSpPr>
          <p:nvPr/>
        </p:nvCxnSpPr>
        <p:spPr>
          <a:xfrm flipH="1">
            <a:off x="4582047" y="4446569"/>
            <a:ext cx="6570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接點 42"/>
          <p:cNvCxnSpPr>
            <a:stCxn id="24" idx="1"/>
            <a:endCxn id="32" idx="1"/>
          </p:cNvCxnSpPr>
          <p:nvPr/>
        </p:nvCxnSpPr>
        <p:spPr>
          <a:xfrm rot="10800000" flipV="1">
            <a:off x="5239105" y="1876173"/>
            <a:ext cx="5" cy="4210220"/>
          </a:xfrm>
          <a:prstGeom prst="bentConnector3">
            <a:avLst>
              <a:gd name="adj1" fmla="val 457210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stCxn id="25" idx="1"/>
            <a:endCxn id="31" idx="1"/>
          </p:cNvCxnSpPr>
          <p:nvPr/>
        </p:nvCxnSpPr>
        <p:spPr>
          <a:xfrm rot="10800000" flipH="1" flipV="1">
            <a:off x="5239108" y="2393317"/>
            <a:ext cx="9166" cy="3051980"/>
          </a:xfrm>
          <a:prstGeom prst="bentConnector3">
            <a:avLst>
              <a:gd name="adj1" fmla="val -2494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接點 46"/>
          <p:cNvCxnSpPr>
            <a:stCxn id="26" idx="1"/>
            <a:endCxn id="30" idx="1"/>
          </p:cNvCxnSpPr>
          <p:nvPr/>
        </p:nvCxnSpPr>
        <p:spPr>
          <a:xfrm rot="10800000" flipH="1" flipV="1">
            <a:off x="5239106" y="2910461"/>
            <a:ext cx="9167" cy="2035472"/>
          </a:xfrm>
          <a:prstGeom prst="bentConnector3">
            <a:avLst>
              <a:gd name="adj1" fmla="val -249372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27" idx="1"/>
            <a:endCxn id="28" idx="1"/>
          </p:cNvCxnSpPr>
          <p:nvPr/>
        </p:nvCxnSpPr>
        <p:spPr>
          <a:xfrm rot="10800000" flipV="1">
            <a:off x="5239107" y="3427605"/>
            <a:ext cx="12700" cy="517144"/>
          </a:xfrm>
          <a:prstGeom prst="bentConnector3">
            <a:avLst>
              <a:gd name="adj1" fmla="val 195824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3" idx="1"/>
            <a:endCxn id="31" idx="3"/>
          </p:cNvCxnSpPr>
          <p:nvPr/>
        </p:nvCxnSpPr>
        <p:spPr>
          <a:xfrm flipH="1">
            <a:off x="7012122" y="5445297"/>
            <a:ext cx="4685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stCxn id="34" idx="1"/>
            <a:endCxn id="24" idx="3"/>
          </p:cNvCxnSpPr>
          <p:nvPr/>
        </p:nvCxnSpPr>
        <p:spPr>
          <a:xfrm rot="10800000" flipV="1">
            <a:off x="6715715" y="1636203"/>
            <a:ext cx="764909" cy="23997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接點 61"/>
          <p:cNvCxnSpPr>
            <a:stCxn id="35" idx="1"/>
            <a:endCxn id="24" idx="3"/>
          </p:cNvCxnSpPr>
          <p:nvPr/>
        </p:nvCxnSpPr>
        <p:spPr>
          <a:xfrm rot="10800000">
            <a:off x="6715715" y="1876173"/>
            <a:ext cx="764909" cy="29445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5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先認識三大容器</a:t>
            </a:r>
            <a:r>
              <a:rPr lang="en-US" altLang="zh-TW" dirty="0" smtClean="0"/>
              <a:t>(Container)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Frame</a:t>
            </a:r>
          </a:p>
          <a:p>
            <a:pPr lvl="1"/>
            <a:r>
              <a:rPr lang="zh-TW" altLang="en-US" dirty="0" smtClean="0"/>
              <a:t>就是一般概念上的視窗</a:t>
            </a:r>
            <a:r>
              <a:rPr lang="en-US" altLang="zh-TW" dirty="0" smtClean="0"/>
              <a:t>(Window)</a:t>
            </a:r>
            <a:endParaRPr lang="en-US" altLang="zh-TW" dirty="0"/>
          </a:p>
          <a:p>
            <a:r>
              <a:rPr lang="en-US" altLang="zh-TW" dirty="0" smtClean="0"/>
              <a:t>Dialog</a:t>
            </a:r>
          </a:p>
          <a:p>
            <a:pPr lvl="1"/>
            <a:r>
              <a:rPr lang="zh-TW" altLang="en-US" dirty="0"/>
              <a:t>特殊的視窗</a:t>
            </a:r>
            <a:r>
              <a:rPr lang="zh-TW" altLang="en-US" dirty="0" smtClean="0"/>
              <a:t>，專門用來產生對話框的。</a:t>
            </a:r>
            <a:endParaRPr lang="en-US" altLang="zh-TW" dirty="0"/>
          </a:p>
          <a:p>
            <a:r>
              <a:rPr lang="en-US" altLang="zh-TW" dirty="0" smtClean="0"/>
              <a:t>Pane</a:t>
            </a:r>
          </a:p>
          <a:p>
            <a:pPr lvl="1"/>
            <a:r>
              <a:rPr lang="zh-TW" altLang="en-US" dirty="0" smtClean="0"/>
              <a:t>一個容器，用來存入一些元件。這些元件會跟著</a:t>
            </a:r>
            <a:r>
              <a:rPr lang="en-US" altLang="zh-TW" dirty="0" smtClean="0"/>
              <a:t>Pane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942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err="1" smtClean="0"/>
              <a:t>Jframe</a:t>
            </a:r>
            <a:r>
              <a:rPr lang="zh-TW" altLang="en-US" dirty="0" smtClean="0"/>
              <a:t>的結構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對我們最常用到的是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contentPane</a:t>
            </a:r>
            <a:endParaRPr lang="en-US" altLang="zh-TW" dirty="0" smtClean="0"/>
          </a:p>
          <a:p>
            <a:pPr lvl="2"/>
            <a:r>
              <a:rPr lang="zh-TW" altLang="en-US" dirty="0"/>
              <a:t>大部分元件附加在此</a:t>
            </a:r>
            <a:endParaRPr lang="en-US" altLang="zh-TW" dirty="0"/>
          </a:p>
          <a:p>
            <a:pPr lvl="1"/>
            <a:r>
              <a:rPr lang="en-US" altLang="zh-TW" dirty="0" err="1" smtClean="0"/>
              <a:t>layeredPane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少部分元件附加在此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4009292" y="1930400"/>
            <a:ext cx="6222536" cy="3661239"/>
            <a:chOff x="2735351" y="1930400"/>
            <a:chExt cx="6712705" cy="3661239"/>
          </a:xfrm>
        </p:grpSpPr>
        <p:sp>
          <p:nvSpPr>
            <p:cNvPr id="4" name="立方體 3"/>
            <p:cNvSpPr/>
            <p:nvPr/>
          </p:nvSpPr>
          <p:spPr>
            <a:xfrm>
              <a:off x="3949003" y="2160589"/>
              <a:ext cx="3426488" cy="2210637"/>
            </a:xfrm>
            <a:prstGeom prst="cube">
              <a:avLst>
                <a:gd name="adj" fmla="val 5909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立方體 4"/>
            <p:cNvSpPr/>
            <p:nvPr/>
          </p:nvSpPr>
          <p:spPr>
            <a:xfrm>
              <a:off x="3649227" y="2390778"/>
              <a:ext cx="3426488" cy="2210637"/>
            </a:xfrm>
            <a:prstGeom prst="cube">
              <a:avLst>
                <a:gd name="adj" fmla="val 5909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立方體 5"/>
            <p:cNvSpPr/>
            <p:nvPr/>
          </p:nvSpPr>
          <p:spPr>
            <a:xfrm>
              <a:off x="3349451" y="2704875"/>
              <a:ext cx="3426488" cy="2210637"/>
            </a:xfrm>
            <a:prstGeom prst="cube">
              <a:avLst>
                <a:gd name="adj" fmla="val 5909"/>
              </a:avLst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立方體 6"/>
            <p:cNvSpPr/>
            <p:nvPr/>
          </p:nvSpPr>
          <p:spPr>
            <a:xfrm>
              <a:off x="3049675" y="3018972"/>
              <a:ext cx="3426488" cy="2210637"/>
            </a:xfrm>
            <a:prstGeom prst="cube">
              <a:avLst>
                <a:gd name="adj" fmla="val 5909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立方體 7"/>
            <p:cNvSpPr/>
            <p:nvPr/>
          </p:nvSpPr>
          <p:spPr>
            <a:xfrm>
              <a:off x="2735351" y="3381002"/>
              <a:ext cx="3426488" cy="2210637"/>
            </a:xfrm>
            <a:prstGeom prst="cube">
              <a:avLst>
                <a:gd name="adj" fmla="val 1818"/>
              </a:avLst>
            </a:prstGeom>
            <a:solidFill>
              <a:srgbClr val="CCECFF">
                <a:alpha val="3803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928936" y="1930400"/>
              <a:ext cx="1075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 smtClean="0"/>
                <a:t>JFrame</a:t>
              </a:r>
              <a:endParaRPr lang="zh-TW" altLang="en-US" sz="2000" b="1" dirty="0"/>
            </a:p>
          </p:txBody>
        </p:sp>
        <p:cxnSp>
          <p:nvCxnSpPr>
            <p:cNvPr id="11" name="直線單箭頭接點 10"/>
            <p:cNvCxnSpPr/>
            <p:nvPr/>
          </p:nvCxnSpPr>
          <p:spPr>
            <a:xfrm flipV="1">
              <a:off x="7304413" y="2160589"/>
              <a:ext cx="664802" cy="2301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7644699" y="2420912"/>
              <a:ext cx="14437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 smtClean="0"/>
                <a:t>JRootPane</a:t>
              </a:r>
              <a:endParaRPr lang="zh-TW" altLang="en-US" sz="2000" b="1" dirty="0"/>
            </a:p>
          </p:txBody>
        </p:sp>
        <p:cxnSp>
          <p:nvCxnSpPr>
            <p:cNvPr id="14" name="直線單箭頭接點 13"/>
            <p:cNvCxnSpPr/>
            <p:nvPr/>
          </p:nvCxnSpPr>
          <p:spPr>
            <a:xfrm flipV="1">
              <a:off x="7020176" y="2651101"/>
              <a:ext cx="664802" cy="2301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7623781" y="2951295"/>
              <a:ext cx="16585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 smtClean="0">
                  <a:solidFill>
                    <a:srgbClr val="0000FF"/>
                  </a:solidFill>
                </a:rPr>
                <a:t>layeredPane</a:t>
              </a:r>
              <a:endParaRPr lang="zh-TW" altLang="en-US" sz="20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16" name="直線單箭頭接點 15"/>
            <p:cNvCxnSpPr>
              <a:endCxn id="15" idx="1"/>
            </p:cNvCxnSpPr>
            <p:nvPr/>
          </p:nvCxnSpPr>
          <p:spPr>
            <a:xfrm flipV="1">
              <a:off x="6724453" y="3151350"/>
              <a:ext cx="899328" cy="2651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7590668" y="3565889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err="1" smtClean="0">
                  <a:solidFill>
                    <a:srgbClr val="FF0000"/>
                  </a:solidFill>
                </a:rPr>
                <a:t>contentPane</a:t>
              </a:r>
              <a:endParaRPr lang="zh-TW" alt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直線單箭頭接點 18"/>
            <p:cNvCxnSpPr>
              <a:endCxn id="18" idx="1"/>
            </p:cNvCxnSpPr>
            <p:nvPr/>
          </p:nvCxnSpPr>
          <p:spPr>
            <a:xfrm flipV="1">
              <a:off x="6373252" y="3765944"/>
              <a:ext cx="1217416" cy="2432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7231104" y="4450784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err="1" smtClean="0"/>
                <a:t>glassPane</a:t>
              </a:r>
              <a:endParaRPr lang="zh-TW" altLang="en-US" sz="2000" b="1" dirty="0"/>
            </a:p>
          </p:txBody>
        </p:sp>
        <p:cxnSp>
          <p:nvCxnSpPr>
            <p:cNvPr id="23" name="直線單箭頭接點 22"/>
            <p:cNvCxnSpPr>
              <a:endCxn id="22" idx="1"/>
            </p:cNvCxnSpPr>
            <p:nvPr/>
          </p:nvCxnSpPr>
          <p:spPr>
            <a:xfrm flipV="1">
              <a:off x="6013688" y="4650839"/>
              <a:ext cx="1217416" cy="2432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78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簡化一下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45852" y="1436914"/>
            <a:ext cx="7757328" cy="4772967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79525" y="2138774"/>
            <a:ext cx="6842927" cy="3890237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717108" y="1645288"/>
            <a:ext cx="2226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333333"/>
                </a:solidFill>
                <a:latin typeface="+mn-ea"/>
              </a:rPr>
              <a:t>Frame (</a:t>
            </a:r>
            <a:r>
              <a:rPr lang="zh-TW" altLang="en-US" sz="2000" b="1" dirty="0">
                <a:solidFill>
                  <a:srgbClr val="333333"/>
                </a:solidFill>
                <a:latin typeface="+mn-ea"/>
              </a:rPr>
              <a:t>視窗框架</a:t>
            </a:r>
            <a:r>
              <a:rPr lang="en-US" altLang="zh-TW" sz="2000" b="1" dirty="0" smtClean="0">
                <a:solidFill>
                  <a:srgbClr val="333333"/>
                </a:solidFill>
                <a:latin typeface="+mn-ea"/>
              </a:rPr>
              <a:t>)</a:t>
            </a:r>
            <a:endParaRPr lang="zh-TW" altLang="en-US" sz="20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12571" y="2910598"/>
            <a:ext cx="5908431" cy="286975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830554" y="2989720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333333"/>
                </a:solidFill>
                <a:latin typeface="+mn-ea"/>
              </a:rPr>
              <a:t>Pane(</a:t>
            </a:r>
            <a:r>
              <a:rPr lang="zh-TW" altLang="en-US" b="1" dirty="0">
                <a:solidFill>
                  <a:srgbClr val="333333"/>
                </a:solidFill>
                <a:latin typeface="+mn-ea"/>
              </a:rPr>
              <a:t>內容容器</a:t>
            </a:r>
            <a:r>
              <a:rPr lang="en-US" altLang="zh-TW" b="1" dirty="0">
                <a:solidFill>
                  <a:srgbClr val="333333"/>
                </a:solidFill>
                <a:latin typeface="+mn-ea"/>
              </a:rPr>
              <a:t>)</a:t>
            </a:r>
            <a:endParaRPr lang="zh-TW" altLang="en-US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78767" y="2275394"/>
            <a:ext cx="1517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0000FF"/>
                </a:solidFill>
              </a:rPr>
              <a:t>layeredPane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5136439" y="2275393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JMenuBar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5348011" y="2321691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JMenuBar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4191897" y="3810336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JLabel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4049830" y="4834094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JTextField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6091670" y="3854455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JList</a:t>
            </a:r>
            <a:endParaRPr lang="en-US" altLang="zh-TW" dirty="0"/>
          </a:p>
        </p:txBody>
      </p:sp>
      <p:sp>
        <p:nvSpPr>
          <p:cNvPr id="17" name="圓角矩形 16"/>
          <p:cNvSpPr/>
          <p:nvPr/>
        </p:nvSpPr>
        <p:spPr>
          <a:xfrm>
            <a:off x="6285416" y="4747438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其他元件</a:t>
            </a:r>
            <a:endParaRPr lang="en-US" altLang="zh-TW" dirty="0"/>
          </a:p>
        </p:txBody>
      </p:sp>
      <p:sp>
        <p:nvSpPr>
          <p:cNvPr id="18" name="圓角矩形 17"/>
          <p:cNvSpPr/>
          <p:nvPr/>
        </p:nvSpPr>
        <p:spPr>
          <a:xfrm>
            <a:off x="6377810" y="4832476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其他元件</a:t>
            </a:r>
            <a:endParaRPr lang="en-US" altLang="zh-TW" dirty="0"/>
          </a:p>
        </p:txBody>
      </p:sp>
      <p:sp>
        <p:nvSpPr>
          <p:cNvPr id="19" name="圓角矩形 18"/>
          <p:cNvSpPr/>
          <p:nvPr/>
        </p:nvSpPr>
        <p:spPr>
          <a:xfrm>
            <a:off x="6470204" y="4933519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其他元件</a:t>
            </a:r>
            <a:endParaRPr lang="en-US" altLang="zh-TW" dirty="0"/>
          </a:p>
        </p:txBody>
      </p:sp>
      <p:sp>
        <p:nvSpPr>
          <p:cNvPr id="20" name="圓角矩形 19"/>
          <p:cNvSpPr/>
          <p:nvPr/>
        </p:nvSpPr>
        <p:spPr>
          <a:xfrm>
            <a:off x="6599032" y="5034192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其他元件</a:t>
            </a:r>
            <a:endParaRPr lang="en-US" altLang="zh-TW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515803" y="878433"/>
            <a:ext cx="5303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smtClean="0">
                <a:solidFill>
                  <a:srgbClr val="FF0000"/>
                </a:solidFill>
              </a:rPr>
              <a:t>元件不是直接附加在</a:t>
            </a:r>
            <a:r>
              <a:rPr lang="en-US" altLang="zh-TW" sz="3200" b="1" dirty="0" err="1" smtClean="0">
                <a:solidFill>
                  <a:srgbClr val="FF0000"/>
                </a:solidFill>
              </a:rPr>
              <a:t>JFrame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0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第一個視窗程式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	</a:t>
            </a:r>
            <a:r>
              <a:rPr lang="zh-TW" altLang="en-US" dirty="0" smtClean="0"/>
              <a:t>又來</a:t>
            </a:r>
            <a:r>
              <a:rPr lang="en-US" altLang="zh-TW" dirty="0" smtClean="0"/>
              <a:t>Hello</a:t>
            </a:r>
            <a:r>
              <a:rPr lang="zh-TW" altLang="en-US" dirty="0" smtClean="0"/>
              <a:t>了～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建立一個新的專案，專案名稱： </a:t>
            </a:r>
            <a:r>
              <a:rPr lang="en-US" altLang="zh-TW" dirty="0" err="1" smtClean="0"/>
              <a:t>DemoHelloSwing</a:t>
            </a:r>
            <a:endParaRPr lang="en-US" altLang="zh-TW" dirty="0" smtClean="0"/>
          </a:p>
          <a:p>
            <a:r>
              <a:rPr lang="zh-TW" altLang="en-US" dirty="0"/>
              <a:t>在專案中建立一個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，</a:t>
            </a:r>
            <a:r>
              <a:rPr lang="en-US" altLang="zh-TW" dirty="0" smtClean="0"/>
              <a:t>Class name</a:t>
            </a:r>
            <a:r>
              <a:rPr lang="zh-TW" altLang="en-US" dirty="0" smtClean="0"/>
              <a:t>：</a:t>
            </a:r>
            <a:r>
              <a:rPr lang="en-US" altLang="zh-TW" dirty="0" err="1"/>
              <a:t>DemoHelloSwing</a:t>
            </a:r>
            <a:endParaRPr lang="en-US" altLang="zh-TW" dirty="0"/>
          </a:p>
          <a:p>
            <a:r>
              <a:rPr lang="zh-TW" altLang="en-US" dirty="0" smtClean="0"/>
              <a:t>引用兩個函式庫</a:t>
            </a:r>
            <a:endParaRPr lang="en-US" altLang="zh-TW" dirty="0" smtClean="0"/>
          </a:p>
          <a:p>
            <a:pPr lvl="1"/>
            <a:r>
              <a:rPr lang="en-US" altLang="zh-TW" dirty="0"/>
              <a:t>import </a:t>
            </a:r>
            <a:r>
              <a:rPr lang="en-US" altLang="zh-TW" dirty="0" err="1"/>
              <a:t>javax.swing</a:t>
            </a:r>
            <a:r>
              <a:rPr lang="en-US" altLang="zh-TW" dirty="0"/>
              <a:t>.*;</a:t>
            </a:r>
          </a:p>
          <a:p>
            <a:pPr lvl="1"/>
            <a:r>
              <a:rPr lang="en-US" altLang="zh-TW" dirty="0"/>
              <a:t>import </a:t>
            </a:r>
            <a:r>
              <a:rPr lang="en-US" altLang="zh-TW" dirty="0" err="1"/>
              <a:t>java.awt</a:t>
            </a:r>
            <a:r>
              <a:rPr lang="en-US" altLang="zh-TW" dirty="0" smtClean="0"/>
              <a:t>.*;</a:t>
            </a:r>
          </a:p>
          <a:p>
            <a:r>
              <a:rPr lang="zh-TW" altLang="en-US" dirty="0" smtClean="0"/>
              <a:t>我們接著打算</a:t>
            </a:r>
            <a:r>
              <a:rPr lang="zh-TW" altLang="en-US" dirty="0"/>
              <a:t>做的</a:t>
            </a:r>
            <a:r>
              <a:rPr lang="zh-TW" altLang="en-US" dirty="0" smtClean="0"/>
              <a:t>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開一個視窗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在視窗中間放一個</a:t>
            </a:r>
            <a:r>
              <a:rPr lang="en-US" altLang="zh-TW" dirty="0" smtClean="0"/>
              <a:t>Label</a:t>
            </a:r>
            <a:endParaRPr lang="en-US" altLang="zh-TW" dirty="0"/>
          </a:p>
          <a:p>
            <a:pPr lvl="1"/>
            <a:r>
              <a:rPr lang="en-US" altLang="zh-TW" dirty="0" smtClean="0"/>
              <a:t>Label</a:t>
            </a:r>
            <a:r>
              <a:rPr lang="zh-TW" altLang="en-US" dirty="0" smtClean="0"/>
              <a:t>的字為</a:t>
            </a:r>
            <a:r>
              <a:rPr lang="en-US" altLang="zh-TW" dirty="0" smtClean="0">
                <a:solidFill>
                  <a:srgbClr val="FF0000"/>
                </a:solidFill>
              </a:rPr>
              <a:t>Hello Swing!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1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743941" cy="3880773"/>
          </a:xfrm>
        </p:spPr>
        <p:txBody>
          <a:bodyPr/>
          <a:lstStyle/>
          <a:p>
            <a:r>
              <a:rPr lang="zh-TW" altLang="en-US" dirty="0" smtClean="0"/>
              <a:t>產生框架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Jframe</a:t>
            </a:r>
            <a:r>
              <a:rPr lang="en-US" altLang="zh-TW" dirty="0" smtClean="0"/>
              <a:t>)</a:t>
            </a:r>
            <a:r>
              <a:rPr lang="zh-TW" altLang="en-US" dirty="0" smtClean="0"/>
              <a:t>並設定大小。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u="sng" dirty="0" smtClean="0"/>
              <a:t>取得</a:t>
            </a:r>
            <a:r>
              <a:rPr lang="en-US" altLang="zh-TW" b="1" u="sng" dirty="0" err="1" smtClean="0"/>
              <a:t>Jframe</a:t>
            </a:r>
            <a:r>
              <a:rPr lang="zh-TW" altLang="en-US" b="1" u="sng" dirty="0" smtClean="0"/>
              <a:t>的</a:t>
            </a:r>
            <a:r>
              <a:rPr lang="en-US" altLang="zh-TW" b="1" u="sng" dirty="0" err="1" smtClean="0"/>
              <a:t>contentPane</a:t>
            </a:r>
            <a:r>
              <a:rPr lang="zh-TW" altLang="en-US" b="1" u="sng" dirty="0" smtClean="0"/>
              <a:t>用來加入元件。</a:t>
            </a:r>
            <a:endParaRPr lang="en-US" altLang="zh-TW" b="1" u="sng" dirty="0" smtClean="0"/>
          </a:p>
          <a:p>
            <a:endParaRPr lang="en-US" altLang="zh-TW" dirty="0"/>
          </a:p>
          <a:p>
            <a:r>
              <a:rPr lang="zh-TW" altLang="en-US" dirty="0" smtClean="0"/>
              <a:t>產生</a:t>
            </a:r>
            <a:r>
              <a:rPr lang="en-US" altLang="zh-TW" dirty="0" err="1" smtClean="0"/>
              <a:t>Jlabel</a:t>
            </a:r>
            <a:r>
              <a:rPr lang="zh-TW" altLang="en-US" dirty="0" smtClean="0"/>
              <a:t>並設定文字內容。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把</a:t>
            </a:r>
            <a:r>
              <a:rPr lang="en-US" altLang="zh-TW" dirty="0" err="1" smtClean="0"/>
              <a:t>Jlabel</a:t>
            </a:r>
            <a:r>
              <a:rPr lang="zh-TW" altLang="en-US" b="1" dirty="0" smtClean="0">
                <a:solidFill>
                  <a:srgbClr val="FF0000"/>
                </a:solidFill>
              </a:rPr>
              <a:t>附加到</a:t>
            </a:r>
            <a:r>
              <a:rPr lang="en-US" altLang="zh-TW" b="1" dirty="0" smtClean="0">
                <a:solidFill>
                  <a:srgbClr val="FF0000"/>
                </a:solidFill>
              </a:rPr>
              <a:t>pane</a:t>
            </a:r>
            <a:r>
              <a:rPr lang="zh-TW" altLang="en-US" b="1" dirty="0" smtClean="0">
                <a:solidFill>
                  <a:srgbClr val="FF0000"/>
                </a:solidFill>
              </a:rPr>
              <a:t>中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把</a:t>
            </a:r>
            <a:r>
              <a:rPr lang="en-US" altLang="zh-TW" dirty="0" err="1" smtClean="0"/>
              <a:t>Jframe</a:t>
            </a:r>
            <a:r>
              <a:rPr lang="zh-TW" altLang="en-US" dirty="0" smtClean="0"/>
              <a:t>設為可看見。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05976" y="797438"/>
            <a:ext cx="6739097" cy="57554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javax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swing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awt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.*;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DemoHelloSwing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框架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setSize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400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200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設定視窗大小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中間容器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Container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pane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getContentPane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元件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標籤文字元件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“Hello Swing</a:t>
            </a:r>
            <a:r>
              <a:rPr lang="zh-TW" altLang="en-US" sz="16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!"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設定標籤顯示的文字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pane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將元件，加入中間容器中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顯示視窗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直線單箭頭接點 5"/>
          <p:cNvCxnSpPr/>
          <p:nvPr/>
        </p:nvCxnSpPr>
        <p:spPr>
          <a:xfrm>
            <a:off x="4421275" y="2431701"/>
            <a:ext cx="1135463" cy="5928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4280598" y="3275763"/>
            <a:ext cx="1368249" cy="5294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009292" y="4270549"/>
            <a:ext cx="1547446" cy="356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3637503" y="5084466"/>
            <a:ext cx="1919235" cy="2009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416440" y="5624503"/>
            <a:ext cx="2140298" cy="183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2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4797</TotalTime>
  <Words>1099</Words>
  <Application>Microsoft Office PowerPoint</Application>
  <PresentationFormat>寬螢幕</PresentationFormat>
  <Paragraphs>218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urw-din</vt:lpstr>
      <vt:lpstr>微軟正黑體</vt:lpstr>
      <vt:lpstr>Arial</vt:lpstr>
      <vt:lpstr>Consolas</vt:lpstr>
      <vt:lpstr>Trebuchet MS</vt:lpstr>
      <vt:lpstr>Wingdings 3</vt:lpstr>
      <vt:lpstr>多面向</vt:lpstr>
      <vt:lpstr>視窗程式開發</vt:lpstr>
      <vt:lpstr>兩大函式庫</vt:lpstr>
      <vt:lpstr>Difference between AWT and Swing</vt:lpstr>
      <vt:lpstr>Java Swing Class Hierarchy Diagram</vt:lpstr>
      <vt:lpstr>先認識三大容器(Container)</vt:lpstr>
      <vt:lpstr>關於Jframe的結構</vt:lpstr>
      <vt:lpstr>簡化一下</vt:lpstr>
      <vt:lpstr>第一個視窗程式     又來Hello了～</vt:lpstr>
      <vt:lpstr>參考程式碼</vt:lpstr>
      <vt:lpstr>執行畫面</vt:lpstr>
      <vt:lpstr>小小整理一下</vt:lpstr>
      <vt:lpstr>比較好的結構</vt:lpstr>
      <vt:lpstr>事件驅動(Event driven)是甚麼？</vt:lpstr>
      <vt:lpstr>事件驅動</vt:lpstr>
      <vt:lpstr>MVC架構</vt:lpstr>
      <vt:lpstr>Why MVC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User</cp:lastModifiedBy>
  <cp:revision>143</cp:revision>
  <dcterms:created xsi:type="dcterms:W3CDTF">2020-12-09T08:06:07Z</dcterms:created>
  <dcterms:modified xsi:type="dcterms:W3CDTF">2022-06-12T13:47:11Z</dcterms:modified>
</cp:coreProperties>
</file>