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程式設計基礎心法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42719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投影片</a:t>
            </a:r>
            <a:r>
              <a:rPr lang="zh-TW" altLang="en-US" dirty="0" smtClean="0"/>
              <a:t>下載：</a:t>
            </a:r>
            <a:r>
              <a:rPr lang="en-US" altLang="zh-TW" dirty="0"/>
              <a:t>https://</a:t>
            </a:r>
            <a:r>
              <a:rPr lang="en-US" altLang="zh-TW" dirty="0" smtClean="0"/>
              <a:t>tinyurl.com/y8ozooly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6964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Inventor</a:t>
            </a:r>
            <a:r>
              <a:rPr lang="zh-TW" altLang="en-US" dirty="0" smtClean="0"/>
              <a:t>的迴圈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38" y="2640809"/>
            <a:ext cx="2482180" cy="13643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50" y="2558000"/>
            <a:ext cx="2724150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26" y="3675127"/>
            <a:ext cx="3838575" cy="9715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765" y="2466958"/>
            <a:ext cx="1685925" cy="9525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202345" y="2031347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(2)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針對資料結構處理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563130" y="2031347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(3)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不定次數類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1961" y="2029970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(1)</a:t>
            </a:r>
            <a:r>
              <a:rPr lang="zh-TW" altLang="en-US" sz="2400" b="1" dirty="0">
                <a:solidFill>
                  <a:srgbClr val="FF0000"/>
                </a:solidFill>
              </a:rPr>
              <a:t>指定次數類</a:t>
            </a:r>
          </a:p>
        </p:txBody>
      </p:sp>
    </p:spTree>
    <p:extLst>
      <p:ext uri="{BB962C8B-B14F-4D97-AF65-F5344CB8AC3E}">
        <p14:creationId xmlns:p14="http://schemas.microsoft.com/office/powerpoint/2010/main" val="22884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</a:rPr>
              <a:t>程式一堆是依特定順序執行的指令</a:t>
            </a:r>
            <a:endParaRPr lang="en-US" altLang="zh-TW" sz="2400" b="1" dirty="0" smtClean="0">
              <a:solidFill>
                <a:srgbClr val="C00000"/>
              </a:solidFill>
            </a:endParaRPr>
          </a:p>
          <a:p>
            <a:r>
              <a:rPr lang="zh-TW" altLang="en-US" sz="2000" dirty="0" smtClean="0"/>
              <a:t>程式是一行接著一行依序執行的。</a:t>
            </a:r>
            <a:endParaRPr lang="en-US" altLang="zh-TW" sz="2000" dirty="0" smtClean="0"/>
          </a:p>
          <a:p>
            <a:r>
              <a:rPr lang="zh-TW" altLang="en-US" sz="2000" dirty="0"/>
              <a:t>每一行程式做的事情都是依據每一行的指令而定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電腦不會像人，陽奉陰違，不照指令。永遠只會依指令行動。</a:t>
            </a:r>
            <a:endParaRPr lang="en-US" altLang="zh-TW" sz="2000" dirty="0" smtClean="0"/>
          </a:p>
          <a:p>
            <a:r>
              <a:rPr lang="zh-TW" altLang="en-US" sz="2000" dirty="0"/>
              <a:t>所以，如果程式錯誤、輸入錯誤、硬體</a:t>
            </a:r>
            <a:r>
              <a:rPr lang="zh-TW" altLang="en-US" sz="2000" dirty="0" smtClean="0"/>
              <a:t>錯誤，他就是執行錯誤！</a:t>
            </a:r>
            <a:endParaRPr lang="en-US" altLang="zh-TW" sz="2000" dirty="0" smtClean="0"/>
          </a:p>
          <a:p>
            <a:r>
              <a:rPr lang="en-US" altLang="zh-TW" sz="2000" b="1" dirty="0"/>
              <a:t>garbage in, garbage out</a:t>
            </a:r>
            <a:r>
              <a:rPr lang="en-US" altLang="zh-TW" sz="2000" dirty="0"/>
              <a:t> (</a:t>
            </a:r>
            <a:r>
              <a:rPr lang="en-US" altLang="zh-TW" sz="2000" b="1" dirty="0"/>
              <a:t>GIGO</a:t>
            </a:r>
            <a:r>
              <a:rPr lang="en-US" altLang="zh-TW" sz="2000" dirty="0" smtClean="0"/>
              <a:t>) !!</a:t>
            </a:r>
            <a:endParaRPr lang="zh-TW" altLang="en-US" sz="20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變數是甚麼？好吃嗎？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78" y1="86086" x2="8778" y2="86086"/>
                        <a14:foregroundMark x1="80889" y1="26453" x2="80889" y2="26453"/>
                        <a14:foregroundMark x1="24111" y1="91743" x2="24111" y2="91743"/>
                        <a14:foregroundMark x1="19222" y1="88073" x2="19222" y2="880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7050"/>
            <a:ext cx="6949440" cy="50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變數的概念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610434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維基百科：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變數（</a:t>
            </a:r>
            <a:r>
              <a:rPr lang="en-US" altLang="zh-TW" dirty="0" smtClean="0"/>
              <a:t>Variable</a:t>
            </a:r>
            <a:r>
              <a:rPr lang="zh-TW" altLang="en-US" dirty="0"/>
              <a:t>，</a:t>
            </a:r>
            <a:r>
              <a:rPr lang="en-US" altLang="zh-TW" dirty="0"/>
              <a:t>scalar</a:t>
            </a:r>
            <a:r>
              <a:rPr lang="zh-TW" altLang="en-US" dirty="0"/>
              <a:t>）是指一個包含部分已知或未知數值或資訊（即一個值）之</a:t>
            </a:r>
            <a:r>
              <a:rPr lang="zh-TW" altLang="en-US" b="1" dirty="0">
                <a:solidFill>
                  <a:srgbClr val="FF0000"/>
                </a:solidFill>
              </a:rPr>
              <a:t>儲存位址</a:t>
            </a:r>
            <a:r>
              <a:rPr lang="zh-TW" altLang="en-US" dirty="0" smtClean="0"/>
              <a:t>，以及</a:t>
            </a:r>
            <a:r>
              <a:rPr lang="zh-TW" altLang="en-US" dirty="0"/>
              <a:t>相對應之</a:t>
            </a:r>
            <a:r>
              <a:rPr lang="zh-TW" altLang="en-US" b="1" dirty="0">
                <a:solidFill>
                  <a:srgbClr val="FF0000"/>
                </a:solidFill>
              </a:rPr>
              <a:t>符號名</a:t>
            </a:r>
            <a:r>
              <a:rPr lang="zh-TW" altLang="en-US" dirty="0"/>
              <a:t>稱（識別字）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凡是你在程式</a:t>
            </a:r>
            <a:r>
              <a:rPr lang="zh-TW" altLang="en-US" dirty="0" smtClean="0"/>
              <a:t>中需要</a:t>
            </a:r>
            <a:r>
              <a:rPr lang="zh-TW" altLang="en-US" b="1" dirty="0" smtClean="0"/>
              <a:t>輸入輸出</a:t>
            </a:r>
            <a:r>
              <a:rPr lang="zh-TW" altLang="en-US" dirty="0" smtClean="0"/>
              <a:t>資料，或是運算時需要</a:t>
            </a:r>
            <a:r>
              <a:rPr lang="zh-TW" altLang="en-US" b="1" dirty="0" smtClean="0"/>
              <a:t>暫存資料</a:t>
            </a:r>
            <a:r>
              <a:rPr lang="zh-TW" altLang="en-US" dirty="0" smtClean="0"/>
              <a:t>，都需要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簡單說：變數就是幫你的程式記住一些資料的</a:t>
            </a:r>
            <a:r>
              <a:rPr lang="zh-TW" altLang="en-US" dirty="0" smtClean="0"/>
              <a:t>地方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為了程式中方便取用資料，需要幫變數取</a:t>
            </a:r>
            <a:r>
              <a:rPr lang="zh-TW" altLang="en-US" dirty="0" smtClean="0"/>
              <a:t>名字，也就是</a:t>
            </a:r>
            <a:r>
              <a:rPr lang="zh-TW" altLang="en-US" b="1" dirty="0" smtClean="0"/>
              <a:t>變數名稱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為了存放不同類型資料，變數會有不同資料格式，也就是</a:t>
            </a:r>
            <a:r>
              <a:rPr lang="zh-TW" altLang="en-US" b="1" dirty="0"/>
              <a:t>資料型態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377370" y="127514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625238" y="33267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25238" y="36923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239" y="401676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25239" y="43415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25240" y="46540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5241" y="4985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625238" y="30161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25241" y="53158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30010" y="8040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68329" y="12055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09497" y="62391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2151" y="199780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74002" y="40095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2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白話版變數說明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變數是用來儲存你希望電腦記住的東西。</a:t>
            </a:r>
            <a:endParaRPr lang="en-US" altLang="zh-TW" dirty="0"/>
          </a:p>
          <a:p>
            <a:pPr lvl="1"/>
            <a:r>
              <a:rPr lang="zh-TW" altLang="en-US" b="1" dirty="0"/>
              <a:t>輸入內容</a:t>
            </a:r>
            <a:r>
              <a:rPr lang="zh-TW" altLang="en-US" dirty="0"/>
              <a:t>：數字、名字、地址、身高、體重</a:t>
            </a:r>
            <a:r>
              <a:rPr lang="en-US" altLang="zh-TW" dirty="0"/>
              <a:t>……</a:t>
            </a:r>
          </a:p>
          <a:p>
            <a:pPr lvl="1"/>
            <a:r>
              <a:rPr lang="zh-TW" altLang="en-US" b="1" dirty="0"/>
              <a:t>運算中間值或結果</a:t>
            </a:r>
            <a:r>
              <a:rPr lang="zh-TW" altLang="en-US" dirty="0"/>
              <a:t>：</a:t>
            </a:r>
            <a:r>
              <a:rPr lang="en-US" altLang="zh-TW" dirty="0"/>
              <a:t>BMI</a:t>
            </a:r>
            <a:r>
              <a:rPr lang="zh-TW" altLang="en-US" dirty="0"/>
              <a:t>、總和、平均、</a:t>
            </a:r>
            <a:r>
              <a:rPr lang="en-US" altLang="zh-TW" dirty="0"/>
              <a:t>……</a:t>
            </a:r>
          </a:p>
          <a:p>
            <a:r>
              <a:rPr lang="zh-TW" altLang="en-US" b="1" dirty="0">
                <a:solidFill>
                  <a:srgbClr val="C00000"/>
                </a:solidFill>
              </a:rPr>
              <a:t>變數有不同型態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整數、浮點數、字元、字串、布林值、</a:t>
            </a:r>
            <a:r>
              <a:rPr lang="en-US" altLang="zh-TW" dirty="0"/>
              <a:t>…..</a:t>
            </a:r>
          </a:p>
          <a:p>
            <a:r>
              <a:rPr lang="zh-TW" altLang="en-US" b="1" dirty="0">
                <a:solidFill>
                  <a:srgbClr val="C00000"/>
                </a:solidFill>
              </a:rPr>
              <a:t>變數一定有名字</a:t>
            </a:r>
            <a:r>
              <a:rPr lang="zh-TW" altLang="en-US" dirty="0"/>
              <a:t>，以利程式中使用。</a:t>
            </a:r>
            <a:endParaRPr lang="en-US" altLang="zh-TW" dirty="0"/>
          </a:p>
          <a:p>
            <a:r>
              <a:rPr lang="zh-TW" altLang="en-US" u="sng" dirty="0"/>
              <a:t>變數要宣告後才能使用</a:t>
            </a:r>
            <a:r>
              <a:rPr lang="en-US" altLang="zh-TW" dirty="0"/>
              <a:t>(</a:t>
            </a:r>
            <a:r>
              <a:rPr lang="zh-TW" altLang="en-US" dirty="0"/>
              <a:t>新一代語言不一定</a:t>
            </a:r>
            <a:r>
              <a:rPr lang="en-US" altLang="zh-TW" dirty="0"/>
              <a:t>)</a:t>
            </a:r>
          </a:p>
          <a:p>
            <a:r>
              <a:rPr lang="zh-TW" altLang="en-US" u="sng" dirty="0"/>
              <a:t>變數最好都要初始化</a:t>
            </a:r>
            <a:r>
              <a:rPr lang="en-US" altLang="zh-TW" dirty="0"/>
              <a:t>(</a:t>
            </a:r>
            <a:r>
              <a:rPr lang="zh-TW" altLang="en-US" dirty="0"/>
              <a:t>設定原始內容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全域變數</a:t>
            </a:r>
            <a:r>
              <a:rPr lang="zh-TW" altLang="en-US" dirty="0"/>
              <a:t>、</a:t>
            </a:r>
            <a:r>
              <a:rPr lang="zh-TW" altLang="en-US" b="1" dirty="0"/>
              <a:t>類別變數</a:t>
            </a:r>
            <a:r>
              <a:rPr lang="zh-TW" altLang="en-US" dirty="0"/>
              <a:t>等分別，以後會再說明。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377370" y="127514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625238" y="33267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625238" y="36923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25239" y="401676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25239" y="43415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240" y="46540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25241" y="4985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25238" y="30161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5241" y="53158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30010" y="8040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68329" y="12055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09497" y="62391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92151" y="199780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274002" y="40095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電腦的思考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如果</a:t>
            </a:r>
            <a:r>
              <a:rPr lang="en-US" altLang="zh-TW" dirty="0" smtClean="0"/>
              <a:t>…..</a:t>
            </a:r>
            <a:r>
              <a:rPr lang="zh-TW" altLang="en-US" dirty="0" smtClean="0"/>
              <a:t>則</a:t>
            </a:r>
            <a:r>
              <a:rPr lang="en-US" altLang="zh-TW" dirty="0" smtClean="0"/>
              <a:t>…..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IBM發表模仿人腦的晶片&lt; 科技| jgospel.net 福音站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73" y="105688"/>
            <a:ext cx="3867912" cy="50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如果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則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85800" y="2194560"/>
            <a:ext cx="6508404" cy="402412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流程控制是用在於希望程式依照不同條件或情況，可以執行不同的程式碼。</a:t>
            </a:r>
          </a:p>
          <a:p>
            <a:r>
              <a:rPr lang="zh-TW" altLang="en-US" sz="2000" dirty="0" smtClean="0"/>
              <a:t>程式方塊：</a:t>
            </a:r>
            <a:endParaRPr lang="zh-TW" altLang="en-US" sz="2000" dirty="0"/>
          </a:p>
          <a:p>
            <a:endParaRPr lang="zh-TW" altLang="en-US" sz="2000" dirty="0"/>
          </a:p>
          <a:p>
            <a:endParaRPr lang="zh-TW" altLang="en-US" sz="2000" dirty="0"/>
          </a:p>
          <a:p>
            <a:endParaRPr lang="zh-TW" altLang="en-US" sz="2000" dirty="0"/>
          </a:p>
          <a:p>
            <a:r>
              <a:rPr lang="zh-TW" altLang="en-US" sz="2000" dirty="0"/>
              <a:t>換成口語：</a:t>
            </a:r>
            <a:r>
              <a:rPr lang="zh-TW" altLang="en-US" sz="2000" dirty="0">
                <a:solidFill>
                  <a:srgbClr val="FF0000"/>
                </a:solidFill>
              </a:rPr>
              <a:t>如</a:t>
            </a:r>
            <a:r>
              <a:rPr lang="zh-TW" altLang="en-US" sz="2000" b="1" dirty="0">
                <a:solidFill>
                  <a:srgbClr val="FF0000"/>
                </a:solidFill>
              </a:rPr>
              <a:t>果</a:t>
            </a:r>
            <a:r>
              <a:rPr lang="zh-TW" altLang="en-US" sz="2000" dirty="0"/>
              <a:t> </a:t>
            </a:r>
            <a:r>
              <a:rPr lang="en-US" altLang="zh-TW" sz="2000" dirty="0"/>
              <a:t>(1)</a:t>
            </a:r>
            <a:r>
              <a:rPr lang="zh-TW" altLang="en-US" sz="2000" dirty="0"/>
              <a:t>條件成立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則</a:t>
            </a:r>
            <a:r>
              <a:rPr lang="zh-TW" altLang="en-US" sz="2000" dirty="0" smtClean="0"/>
              <a:t>執行</a:t>
            </a:r>
            <a:r>
              <a:rPr lang="en-US" altLang="zh-TW" sz="2000" dirty="0"/>
              <a:t>(2) </a:t>
            </a:r>
            <a:r>
              <a:rPr lang="zh-TW" altLang="en-US" sz="2000" dirty="0"/>
              <a:t>，</a:t>
            </a:r>
            <a:r>
              <a:rPr lang="zh-TW" altLang="en-US" sz="2000" b="1" dirty="0">
                <a:solidFill>
                  <a:srgbClr val="FF0000"/>
                </a:solidFill>
              </a:rPr>
              <a:t>否則</a:t>
            </a:r>
            <a:r>
              <a:rPr lang="zh-TW" altLang="en-US" sz="2000" dirty="0"/>
              <a:t> 執行</a:t>
            </a:r>
            <a:r>
              <a:rPr lang="en-US" altLang="zh-TW" sz="2000" dirty="0"/>
              <a:t>(3)  </a:t>
            </a:r>
          </a:p>
          <a:p>
            <a:r>
              <a:rPr lang="zh-TW" altLang="en-US" sz="2000" dirty="0"/>
              <a:t>其中</a:t>
            </a:r>
            <a:r>
              <a:rPr lang="en-US" altLang="zh-TW" sz="2000" dirty="0"/>
              <a:t>(1)</a:t>
            </a:r>
            <a:r>
              <a:rPr lang="zh-TW" altLang="en-US" sz="2000" dirty="0"/>
              <a:t>是條件</a:t>
            </a:r>
            <a:r>
              <a:rPr lang="en-US" altLang="zh-TW" sz="2000" dirty="0"/>
              <a:t>(2)</a:t>
            </a:r>
            <a:r>
              <a:rPr lang="zh-TW" altLang="en-US" sz="2000" dirty="0"/>
              <a:t>與</a:t>
            </a:r>
            <a:r>
              <a:rPr lang="en-US" altLang="zh-TW" sz="2000" dirty="0"/>
              <a:t>(3)</a:t>
            </a:r>
            <a:r>
              <a:rPr lang="zh-TW" altLang="en-US" sz="2000" dirty="0"/>
              <a:t>分別是符合</a:t>
            </a:r>
            <a:r>
              <a:rPr lang="en-US" altLang="zh-TW" sz="2000" dirty="0"/>
              <a:t>(1)</a:t>
            </a:r>
            <a:r>
              <a:rPr lang="zh-TW" altLang="en-US" sz="2000" dirty="0"/>
              <a:t>的條件做的事跟不符合的時候做的事</a:t>
            </a:r>
            <a:r>
              <a:rPr lang="zh-TW" altLang="en-US" sz="2000" dirty="0" smtClean="0"/>
              <a:t>。。</a:t>
            </a:r>
            <a:endParaRPr lang="zh-TW" altLang="en-US" sz="2000" dirty="0"/>
          </a:p>
          <a:p>
            <a:endParaRPr lang="zh-TW" altLang="en-US" sz="2000" dirty="0"/>
          </a:p>
        </p:txBody>
      </p:sp>
      <p:sp>
        <p:nvSpPr>
          <p:cNvPr id="5" name="圓角矩形 4"/>
          <p:cNvSpPr/>
          <p:nvPr/>
        </p:nvSpPr>
        <p:spPr>
          <a:xfrm>
            <a:off x="8172150" y="185100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08141" y="4066090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742188" y="2243180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728640" y="5239807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066942" y="4066089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742188" y="3591430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713631" y="4824848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142131" y="618792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526036" y="272746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958340" y="3159447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702450" y="4800006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742188" y="363705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883946" y="312197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503982" y="27274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503982" y="4015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73894" y="4015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5170" y1="19792" x2="25170" y2="19792"/>
                        <a14:foregroundMark x1="18367" y1="25000" x2="18367" y2="25000"/>
                        <a14:foregroundMark x1="28571" y1="19792" x2="28571" y2="197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7650" y="2946917"/>
            <a:ext cx="1178624" cy="76971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7051" y="2885082"/>
            <a:ext cx="1034956" cy="113461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3457" y1="8057" x2="23457" y2="8057"/>
                        <a14:foregroundMark x1="20988" y1="9953" x2="20988" y2="9953"/>
                        <a14:foregroundMark x1="19136" y1="11848" x2="19136" y2="118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8752" y="2908219"/>
            <a:ext cx="1119164" cy="14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每個動作都要寫一次，累死人了！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讓電腦自己重複做吧！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蘭陽新聞網LanyangNews: 環保署｜公開徵求資源回收創新研發計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60" y="1220152"/>
            <a:ext cx="3544824" cy="35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76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迴圈是甚麼？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799" y="2194560"/>
            <a:ext cx="6358137" cy="402412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程式在運作的時候，時常會需要重複執行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某些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一個以上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/>
              <a:t>相同的步驟。</a:t>
            </a:r>
          </a:p>
          <a:p>
            <a:r>
              <a:rPr lang="zh-TW" altLang="en-US" sz="2000" dirty="0"/>
              <a:t>迴圈 </a:t>
            </a:r>
            <a:r>
              <a:rPr lang="en-US" altLang="zh-TW" sz="2000" dirty="0"/>
              <a:t>(loop) </a:t>
            </a:r>
            <a:r>
              <a:rPr lang="zh-TW" altLang="en-US" sz="2000" dirty="0"/>
              <a:t>的作用是讓指定的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某段敘述</a:t>
            </a:r>
            <a:r>
              <a:rPr lang="zh-TW" altLang="en-US" sz="2000" dirty="0"/>
              <a:t>在符合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特定條件</a:t>
            </a:r>
            <a:r>
              <a:rPr lang="zh-TW" altLang="en-US" sz="2000" dirty="0"/>
              <a:t>的情況下一直重覆執行</a:t>
            </a:r>
          </a:p>
          <a:p>
            <a:r>
              <a:rPr lang="zh-TW" altLang="en-US" sz="2000" dirty="0"/>
              <a:t>迴圈是程式設計中很重要的一種控制結構。我們可以利用迴圈來進行重覆性的資料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000" dirty="0"/>
              <a:t>、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zh-TW" altLang="en-US" sz="2000" dirty="0"/>
              <a:t>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常見的迴圈有</a:t>
            </a:r>
            <a:r>
              <a:rPr lang="en-US" altLang="zh-TW" sz="2000" dirty="0"/>
              <a:t>for</a:t>
            </a:r>
            <a:r>
              <a:rPr lang="zh-TW" altLang="en-US" sz="2000" dirty="0"/>
              <a:t>迴圈、</a:t>
            </a:r>
            <a:r>
              <a:rPr lang="en-US" altLang="zh-TW" sz="2000" dirty="0"/>
              <a:t>while</a:t>
            </a:r>
            <a:r>
              <a:rPr lang="zh-TW" altLang="en-US" sz="2000" dirty="0"/>
              <a:t>迴圈、</a:t>
            </a:r>
            <a:r>
              <a:rPr lang="en-US" altLang="zh-TW" sz="2000" dirty="0"/>
              <a:t>do-while</a:t>
            </a:r>
            <a:r>
              <a:rPr lang="zh-TW" altLang="en-US" sz="2000" dirty="0"/>
              <a:t>迴圈</a:t>
            </a:r>
          </a:p>
          <a:p>
            <a:r>
              <a:rPr lang="zh-TW" altLang="en-US" sz="2000" dirty="0"/>
              <a:t>右圖如果</a:t>
            </a:r>
            <a:r>
              <a:rPr lang="en-US" altLang="zh-TW" sz="2000" dirty="0"/>
              <a:t>(2)</a:t>
            </a:r>
            <a:r>
              <a:rPr lang="zh-TW" altLang="en-US" sz="2000" dirty="0"/>
              <a:t>之判斷條件成立，則回執行</a:t>
            </a:r>
            <a:r>
              <a:rPr lang="en-US" altLang="zh-TW" sz="2000" dirty="0"/>
              <a:t>(3)</a:t>
            </a:r>
            <a:r>
              <a:rPr lang="zh-TW" altLang="en-US" sz="2000" dirty="0"/>
              <a:t>之工作</a:t>
            </a:r>
            <a:r>
              <a:rPr lang="en-US" altLang="zh-TW" sz="2000" dirty="0"/>
              <a:t>A</a:t>
            </a:r>
            <a:r>
              <a:rPr lang="zh-TW" altLang="en-US" sz="2000" dirty="0"/>
              <a:t>，然後再次判斷，再次成立就再執行一次，因此可以多次執行。</a:t>
            </a:r>
          </a:p>
          <a:p>
            <a:endParaRPr lang="zh-TW" altLang="en-US" sz="2000" dirty="0"/>
          </a:p>
        </p:txBody>
      </p:sp>
      <p:sp>
        <p:nvSpPr>
          <p:cNvPr id="6" name="圓角矩形 5"/>
          <p:cNvSpPr/>
          <p:nvPr/>
        </p:nvSpPr>
        <p:spPr>
          <a:xfrm>
            <a:off x="7731837" y="1861237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67830" y="4776770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6" idx="2"/>
            <a:endCxn id="12" idx="0"/>
          </p:cNvCxnSpPr>
          <p:nvPr/>
        </p:nvCxnSpPr>
        <p:spPr>
          <a:xfrm>
            <a:off x="8303337" y="2253413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7" idx="0"/>
          </p:cNvCxnSpPr>
          <p:nvPr/>
        </p:nvCxnSpPr>
        <p:spPr>
          <a:xfrm>
            <a:off x="8303337" y="4292966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11" idx="0"/>
          </p:cNvCxnSpPr>
          <p:nvPr/>
        </p:nvCxnSpPr>
        <p:spPr>
          <a:xfrm flipH="1">
            <a:off x="8303337" y="5535528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731837" y="610626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87185" y="3429000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19" idx="0"/>
          </p:cNvCxnSpPr>
          <p:nvPr/>
        </p:nvCxnSpPr>
        <p:spPr>
          <a:xfrm rot="16200000" flipV="1">
            <a:off x="9331839" y="1959943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468415" y="3491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07351" y="43230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9804" y="2319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039594" y="34125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52479" y="470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35184" y="349879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12" idx="3"/>
            <a:endCxn id="19" idx="1"/>
          </p:cNvCxnSpPr>
          <p:nvPr/>
        </p:nvCxnSpPr>
        <p:spPr>
          <a:xfrm>
            <a:off x="9519489" y="3860983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0632486" y="3429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9610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45</TotalTime>
  <Words>709</Words>
  <Application>Microsoft Office PowerPoint</Application>
  <PresentationFormat>寬螢幕</PresentationFormat>
  <Paragraphs>116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Century Gothic</vt:lpstr>
      <vt:lpstr>飛機雲</vt:lpstr>
      <vt:lpstr>程式設計基礎心法</vt:lpstr>
      <vt:lpstr>程式第一基本概念</vt:lpstr>
      <vt:lpstr>變數是甚麼？好吃嗎？</vt:lpstr>
      <vt:lpstr>變數的概念</vt:lpstr>
      <vt:lpstr>白話版變數說明</vt:lpstr>
      <vt:lpstr>電腦的思考  如果…..則…..否則…..</vt:lpstr>
      <vt:lpstr>流程控制– 如果…則…否則…</vt:lpstr>
      <vt:lpstr>每個動作都要寫一次，累死人了！  讓電腦自己重複做吧！</vt:lpstr>
      <vt:lpstr>迴圈是甚麼？</vt:lpstr>
      <vt:lpstr>App Inventor的迴圈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程式設計基礎心法</dc:title>
  <dc:creator>oldinmo@gmail.com</dc:creator>
  <cp:lastModifiedBy>oldinmo@gmail.com</cp:lastModifiedBy>
  <cp:revision>7</cp:revision>
  <dcterms:created xsi:type="dcterms:W3CDTF">2020-12-25T08:21:12Z</dcterms:created>
  <dcterms:modified xsi:type="dcterms:W3CDTF">2020-12-25T09:12:38Z</dcterms:modified>
</cp:coreProperties>
</file>