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8" r:id="rId5"/>
    <p:sldId id="259" r:id="rId6"/>
    <p:sldId id="260" r:id="rId7"/>
    <p:sldId id="257" r:id="rId8"/>
    <p:sldId id="261" r:id="rId9"/>
    <p:sldId id="264" r:id="rId10"/>
    <p:sldId id="266" r:id="rId11"/>
    <p:sldId id="265" r:id="rId12"/>
    <p:sldId id="269" r:id="rId13"/>
    <p:sldId id="270" r:id="rId14"/>
    <p:sldId id="271" r:id="rId15"/>
    <p:sldId id="268" r:id="rId16"/>
    <p:sldId id="272" r:id="rId17"/>
    <p:sldId id="274" r:id="rId18"/>
    <p:sldId id="273" r:id="rId19"/>
    <p:sldId id="267"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showGuides="1">
      <p:cViewPr varScale="1">
        <p:scale>
          <a:sx n="84" d="100"/>
          <a:sy n="84" d="100"/>
        </p:scale>
        <p:origin x="509"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2pPr>
              <a:defRPr>
                <a:solidFill>
                  <a:schemeClr val="accent5">
                    <a:lumMod val="75000"/>
                  </a:schemeClr>
                </a:solidFill>
              </a:defRPr>
            </a:lvl2pPr>
            <a:lvl3pPr>
              <a:defRPr>
                <a:solidFill>
                  <a:srgbClr val="0070C0"/>
                </a:solidFill>
              </a:defRPr>
            </a:lvl3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leetcode.com/" TargetMode="External"/><Relationship Id="rId2" Type="http://schemas.openxmlformats.org/officeDocument/2006/relationships/hyperlink" Target="https://codecombat.com/" TargetMode="External"/><Relationship Id="rId1" Type="http://schemas.openxmlformats.org/officeDocument/2006/relationships/slideLayout" Target="../slideLayouts/slideLayout2.xml"/><Relationship Id="rId4" Type="http://schemas.openxmlformats.org/officeDocument/2006/relationships/hyperlink" Target="https://www.codingame.com/sta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109年12月27日星期日</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hlinkClick r:id="rId2"/>
              </a:rPr>
              <a:t>https://</a:t>
            </a:r>
            <a:r>
              <a:rPr lang="en-US" altLang="zh-TW" dirty="0" smtClean="0">
                <a:hlinkClick r:id="rId2"/>
              </a:rPr>
              <a:t>codecombat.com</a:t>
            </a:r>
            <a:endParaRPr lang="en-US" altLang="zh-TW" dirty="0" smtClean="0"/>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hlinkClick r:id="rId3"/>
              </a:rPr>
              <a:t>https://leetcode.com</a:t>
            </a:r>
            <a:r>
              <a:rPr lang="en-US" altLang="zh-TW" dirty="0" smtClean="0">
                <a:hlinkClick r:id="rId3"/>
              </a:rPr>
              <a:t>/</a:t>
            </a:r>
            <a:endParaRPr lang="en-US" altLang="zh-TW" dirty="0" smtClean="0"/>
          </a:p>
          <a:p>
            <a:pPr lvl="1"/>
            <a:r>
              <a:rPr lang="en-US" altLang="zh-TW" dirty="0" err="1" smtClean="0"/>
              <a:t>CodinGame</a:t>
            </a:r>
            <a:r>
              <a:rPr lang="zh-TW" altLang="en-US" dirty="0" smtClean="0"/>
              <a:t>：</a:t>
            </a:r>
            <a:r>
              <a:rPr lang="en-US" altLang="zh-TW" dirty="0">
                <a:hlinkClick r:id="rId4"/>
              </a:rPr>
              <a:t>https://</a:t>
            </a:r>
            <a:r>
              <a:rPr lang="en-US" altLang="zh-TW" dirty="0" smtClean="0">
                <a:hlinkClick r:id="rId4"/>
              </a:rPr>
              <a:t>www.codingame.com/start</a:t>
            </a:r>
            <a:endParaRPr lang="en-US" altLang="zh-TW" dirty="0" smtClean="0"/>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a:t>
            </a:r>
            <a:r>
              <a:rPr lang="zh-TW" altLang="en-US" smtClean="0"/>
              <a:t>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rgbClr val="F92672"/>
                </a:solidFill>
                <a:latin typeface="SFMono-Regular"/>
              </a:rPr>
              <a:t>SELECT</a:t>
            </a:r>
            <a:r>
              <a:rPr lang="en-US" altLang="zh-TW" sz="1400" dirty="0">
                <a:solidFill>
                  <a:srgbClr val="ABB2BF"/>
                </a:solidFill>
                <a:latin typeface="SFMono-Regular"/>
              </a:rPr>
              <a:t> </a:t>
            </a:r>
            <a:r>
              <a:rPr lang="en-US" altLang="zh-TW" sz="1400" dirty="0">
                <a:solidFill>
                  <a:schemeClr val="tx1"/>
                </a:solidFill>
                <a:latin typeface="SFMono-Regular"/>
              </a:rPr>
              <a:t>age</a:t>
            </a:r>
            <a:r>
              <a:rPr lang="en-US" altLang="zh-TW" sz="1400" dirty="0">
                <a:solidFill>
                  <a:srgbClr val="ABB2BF"/>
                </a:solidFill>
                <a:latin typeface="SFMono-Regular"/>
              </a:rPr>
              <a:t> </a:t>
            </a:r>
            <a:r>
              <a:rPr lang="en-US" altLang="zh-TW" sz="1400" dirty="0">
                <a:solidFill>
                  <a:srgbClr val="F92672"/>
                </a:solidFill>
                <a:latin typeface="SFMono-Regular"/>
              </a:rPr>
              <a:t>FROM</a:t>
            </a:r>
            <a:r>
              <a:rPr lang="en-US" altLang="zh-TW" sz="1400" dirty="0">
                <a:solidFill>
                  <a:srgbClr val="ABB2BF"/>
                </a:solidFill>
                <a:latin typeface="SFMono-Regular"/>
              </a:rPr>
              <a:t> </a:t>
            </a:r>
            <a:r>
              <a:rPr lang="en-US" altLang="zh-TW" sz="1400" dirty="0">
                <a:solidFill>
                  <a:srgbClr val="F92672"/>
                </a:solidFill>
                <a:latin typeface="SFMono-Regular"/>
              </a:rPr>
              <a:t>users</a:t>
            </a:r>
            <a:r>
              <a:rPr lang="en-US" altLang="zh-TW" sz="1400" dirty="0">
                <a:solidFill>
                  <a:srgbClr val="ABB2BF"/>
                </a:solidFill>
                <a:latin typeface="SFMono-Regular"/>
              </a:rPr>
              <a:t> </a:t>
            </a:r>
            <a:r>
              <a:rPr lang="en-US" altLang="zh-TW" sz="1400" dirty="0">
                <a:solidFill>
                  <a:srgbClr val="F92672"/>
                </a:solidFill>
                <a:latin typeface="SFMono-Regular"/>
              </a:rPr>
              <a:t>WHERE</a:t>
            </a:r>
            <a:r>
              <a:rPr lang="en-US" altLang="zh-TW" sz="1400" dirty="0">
                <a:solidFill>
                  <a:srgbClr val="ABB2BF"/>
                </a:solidFill>
                <a:latin typeface="SFMono-Regular"/>
              </a:rPr>
              <a:t> </a:t>
            </a:r>
            <a:r>
              <a:rPr lang="en-US" altLang="zh-TW" sz="1400" dirty="0">
                <a:solidFill>
                  <a:schemeClr val="tx1"/>
                </a:solidFill>
                <a:latin typeface="SFMono-Regular"/>
              </a:rPr>
              <a:t>age &gt;</a:t>
            </a:r>
            <a:r>
              <a:rPr lang="en-US" altLang="zh-TW" sz="1400" dirty="0">
                <a:solidFill>
                  <a:srgbClr val="ABB2BF"/>
                </a:solidFill>
                <a:latin typeface="SFMono-Regular"/>
              </a:rPr>
              <a:t> </a:t>
            </a:r>
            <a:r>
              <a:rPr lang="en-US" altLang="zh-TW" sz="1400" dirty="0">
                <a:solidFill>
                  <a:srgbClr val="7030A0"/>
                </a:solidFill>
                <a:latin typeface="SFMono-Regular"/>
              </a:rPr>
              <a:t>20</a:t>
            </a:r>
            <a:r>
              <a:rPr lang="en-US" altLang="zh-TW" sz="1400" dirty="0">
                <a:solidFill>
                  <a:srgbClr val="ABB2BF"/>
                </a:solidFill>
                <a:latin typeface="SFMono-Regular"/>
              </a:rPr>
              <a:t> </a:t>
            </a:r>
            <a:r>
              <a:rPr lang="en-US" altLang="zh-TW" sz="1400" dirty="0">
                <a:solidFill>
                  <a:srgbClr val="F92672"/>
                </a:solidFill>
                <a:latin typeface="SFMono-Regular"/>
              </a:rPr>
              <a:t>AND</a:t>
            </a:r>
            <a:r>
              <a:rPr lang="en-US" altLang="zh-TW" sz="1400" dirty="0">
                <a:solidFill>
                  <a:srgbClr val="ABB2BF"/>
                </a:solidFill>
                <a:latin typeface="SFMono-Regular"/>
              </a:rPr>
              <a:t> </a:t>
            </a:r>
            <a:r>
              <a:rPr lang="en-US" altLang="zh-TW" sz="1400" dirty="0">
                <a:solidFill>
                  <a:schemeClr val="tx1"/>
                </a:solidFill>
                <a:latin typeface="SFMono-Regular"/>
              </a:rPr>
              <a:t>gender == 'Female';</a:t>
            </a:r>
            <a:endParaRPr lang="zh-TW" altLang="en-US" sz="1400" dirty="0">
              <a:solidFill>
                <a:schemeClr val="tx1"/>
              </a:solidFill>
            </a:endParaRPr>
          </a:p>
        </p:txBody>
      </p:sp>
      <p:sp>
        <p:nvSpPr>
          <p:cNvPr id="17" name="文字方塊 16">
            <a:hlinkClick r:id="rId2"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p:cNvGrpSpPr/>
          <p:nvPr/>
        </p:nvGrpSpPr>
        <p:grpSpPr>
          <a:xfrm>
            <a:off x="8310959" y="3941463"/>
            <a:ext cx="1576008" cy="928914"/>
            <a:chOff x="7460766" y="5255722"/>
            <a:chExt cx="1576008" cy="928914"/>
          </a:xfrm>
        </p:grpSpPr>
        <p:sp>
          <p:nvSpPr>
            <p:cNvPr id="48" name="圓角矩形 47"/>
            <p:cNvSpPr/>
            <p:nvPr/>
          </p:nvSpPr>
          <p:spPr>
            <a:xfrm>
              <a:off x="7460766" y="5255722"/>
              <a:ext cx="1576008" cy="928914"/>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7549028" y="5831515"/>
              <a:ext cx="502920" cy="704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8426865" y="5829158"/>
              <a:ext cx="502920" cy="704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p:grpSpPr>
        <p:sp>
          <p:nvSpPr>
            <p:cNvPr id="52" name="矩形 51"/>
            <p:cNvSpPr/>
            <p:nvPr/>
          </p:nvSpPr>
          <p:spPr>
            <a:xfrm>
              <a:off x="3858768" y="5248268"/>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5">
              <a:lumMod val="20000"/>
              <a:lumOff val="8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635670"/>
            <a:ext cx="188816" cy="345146"/>
            <a:chOff x="3858768" y="5248268"/>
            <a:chExt cx="904048" cy="1148915"/>
          </a:xfrm>
        </p:grpSpPr>
        <p:sp>
          <p:nvSpPr>
            <p:cNvPr id="65" name="矩形 64"/>
            <p:cNvSpPr/>
            <p:nvPr/>
          </p:nvSpPr>
          <p:spPr>
            <a:xfrm>
              <a:off x="3858768" y="5248268"/>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5">
              <a:lumMod val="20000"/>
              <a:lumOff val="8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TotalTime>
  <Words>1378</Words>
  <Application>Microsoft Office PowerPoint</Application>
  <PresentationFormat>寬螢幕</PresentationFormat>
  <Paragraphs>233</Paragraphs>
  <Slides>21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SFMono-Regular</vt:lpstr>
      <vt:lpstr>微軟正黑體</vt:lpstr>
      <vt:lpstr>Arial</vt:lpstr>
      <vt:lpstr>Trebuchet MS</vt:lpstr>
      <vt:lpstr>Wingdings</vt:lpstr>
      <vt:lpstr>Wingdings 3</vt:lpstr>
      <vt:lpstr>多面向</vt:lpstr>
      <vt:lpstr>Python簡介</vt:lpstr>
      <vt:lpstr>為什麼要學程式？</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25</cp:revision>
  <dcterms:created xsi:type="dcterms:W3CDTF">2020-12-26T06:14:52Z</dcterms:created>
  <dcterms:modified xsi:type="dcterms:W3CDTF">2020-12-27T04:20:33Z</dcterms:modified>
</cp:coreProperties>
</file>