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8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7" r:id="rId14"/>
    <p:sldId id="266" r:id="rId15"/>
    <p:sldId id="271" r:id="rId16"/>
    <p:sldId id="272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73" r:id="rId26"/>
    <p:sldId id="268" r:id="rId27"/>
    <p:sldId id="269" r:id="rId28"/>
    <p:sldId id="270" r:id="rId29"/>
    <p:sldId id="276" r:id="rId30"/>
    <p:sldId id="278" r:id="rId31"/>
    <p:sldId id="284" r:id="rId32"/>
    <p:sldId id="279" r:id="rId33"/>
    <p:sldId id="285" r:id="rId34"/>
    <p:sldId id="286" r:id="rId35"/>
    <p:sldId id="280" r:id="rId36"/>
    <p:sldId id="281" r:id="rId37"/>
    <p:sldId id="274" r:id="rId38"/>
    <p:sldId id="275" r:id="rId39"/>
    <p:sldId id="28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8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4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108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8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436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5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85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531220" y="6488668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https://github.com/liulawsi/Java-Class-Reference-Codes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825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0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7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8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71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8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13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4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初嘗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咖啡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劉崇汎</a:t>
            </a:r>
            <a:endParaRPr lang="en-US" altLang="zh-TW" dirty="0" smtClean="0"/>
          </a:p>
          <a:p>
            <a:fld id="{7E9E8D7B-1948-44CE-AEB1-217ED767F42F}" type="datetime4">
              <a:rPr lang="zh-TW" altLang="en-US" smtClean="0"/>
              <a:t>109年12月12日星期六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409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World(6/8)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這是</a:t>
            </a:r>
            <a:r>
              <a:rPr lang="en-US" altLang="zh-TW" dirty="0" smtClean="0"/>
              <a:t>Eclipse</a:t>
            </a:r>
            <a:r>
              <a:rPr lang="zh-TW" altLang="en-US" dirty="0" smtClean="0"/>
              <a:t>幫我們建好的程式框架。接著開始填入欠缺的程式碼。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	</a:t>
            </a:r>
            <a:r>
              <a:rPr lang="en-US" altLang="zh-TW" dirty="0" err="1" smtClean="0">
                <a:solidFill>
                  <a:srgbClr val="FF0000"/>
                </a:solidFill>
              </a:rPr>
              <a:t>System.out.println</a:t>
            </a:r>
            <a:r>
              <a:rPr lang="en-US" altLang="zh-TW" dirty="0" smtClean="0">
                <a:solidFill>
                  <a:srgbClr val="FF0000"/>
                </a:solidFill>
              </a:rPr>
              <a:t>(“Hello World”);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2941194"/>
            <a:ext cx="9134856" cy="361067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172" y="4340849"/>
            <a:ext cx="5653998" cy="1275996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6089984" y="4983903"/>
            <a:ext cx="883840" cy="29292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35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World(7/8)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點選綠圈白三角按鈕，執行程式。</a:t>
            </a:r>
            <a:endParaRPr lang="en-US" altLang="zh-TW" dirty="0" smtClean="0"/>
          </a:p>
          <a:p>
            <a:r>
              <a:rPr lang="zh-TW" altLang="en-US" dirty="0"/>
              <a:t>滑鼠移到上面還會出現</a:t>
            </a:r>
            <a:r>
              <a:rPr lang="en-US" altLang="zh-TW" dirty="0"/>
              <a:t>Run HelloWorld</a:t>
            </a:r>
            <a:r>
              <a:rPr lang="zh-TW" altLang="en-US" dirty="0"/>
              <a:t>字樣。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215" y="3046095"/>
            <a:ext cx="5610225" cy="26860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3074150">
            <a:off x="3780785" y="333755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20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World(8/8)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執行結果在畫面最下方的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框中，如下。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sz="2800" b="1" dirty="0" smtClean="0">
                <a:solidFill>
                  <a:srgbClr val="FF0000"/>
                </a:solidFill>
              </a:rPr>
              <a:t>第一個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Java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程式完成！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840" y="2976263"/>
            <a:ext cx="5334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0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 </a:t>
            </a:r>
            <a:r>
              <a:rPr lang="zh-TW" altLang="en-US" dirty="0"/>
              <a:t>程式</a:t>
            </a:r>
            <a:r>
              <a:rPr lang="zh-TW" altLang="en-US" dirty="0" smtClean="0"/>
              <a:t>的基本組成</a:t>
            </a:r>
            <a:r>
              <a:rPr lang="zh-TW" altLang="en-US" dirty="0"/>
              <a:t>要素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主類別</a:t>
            </a:r>
            <a:r>
              <a:rPr lang="en-US" altLang="zh-TW" dirty="0" smtClean="0"/>
              <a:t>(Class)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r>
              <a:rPr lang="en-US" altLang="zh-TW" dirty="0"/>
              <a:t>Java </a:t>
            </a:r>
            <a:r>
              <a:rPr lang="zh-TW" altLang="en-US" dirty="0"/>
              <a:t>程式的起點</a:t>
            </a:r>
            <a:r>
              <a:rPr lang="en-US" altLang="zh-TW" dirty="0"/>
              <a:t>--main</a:t>
            </a:r>
          </a:p>
          <a:p>
            <a:r>
              <a:rPr lang="zh-TW" altLang="en-US" dirty="0" smtClean="0"/>
              <a:t>程式區</a:t>
            </a:r>
            <a:r>
              <a:rPr lang="zh-TW" altLang="en-US" dirty="0"/>
              <a:t>塊 </a:t>
            </a:r>
            <a:r>
              <a:rPr lang="en-US" altLang="zh-TW" dirty="0"/>
              <a:t>(Block)</a:t>
            </a:r>
          </a:p>
          <a:p>
            <a:r>
              <a:rPr lang="zh-TW" altLang="en-US" dirty="0" smtClean="0"/>
              <a:t>敘述 </a:t>
            </a:r>
            <a:r>
              <a:rPr lang="en-US" altLang="zh-TW" dirty="0"/>
              <a:t>(</a:t>
            </a:r>
            <a:r>
              <a:rPr lang="en-US" altLang="zh-TW" dirty="0" smtClean="0"/>
              <a:t>Statement, </a:t>
            </a:r>
            <a:r>
              <a:rPr lang="zh-TW" altLang="en-US" dirty="0" smtClean="0"/>
              <a:t>或者說是指令、命令、</a:t>
            </a:r>
            <a:r>
              <a:rPr lang="en-US" altLang="zh-TW" dirty="0" smtClean="0"/>
              <a:t>....)</a:t>
            </a:r>
            <a:endParaRPr lang="en-US" altLang="zh-TW" dirty="0"/>
          </a:p>
          <a:p>
            <a:r>
              <a:rPr lang="zh-TW" altLang="en-US" dirty="0"/>
              <a:t>為程式加上註解 </a:t>
            </a:r>
            <a:r>
              <a:rPr lang="en-US" altLang="zh-TW" dirty="0"/>
              <a:t>(Comment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兩</a:t>
            </a:r>
            <a:r>
              <a:rPr lang="zh-TW" altLang="en-US" dirty="0" smtClean="0"/>
              <a:t>種常用註解方式</a:t>
            </a:r>
            <a:r>
              <a:rPr lang="en-US" altLang="zh-TW" dirty="0" smtClean="0"/>
              <a:t>//</a:t>
            </a:r>
            <a:r>
              <a:rPr lang="zh-TW" altLang="en-US" dirty="0" smtClean="0"/>
              <a:t>與</a:t>
            </a:r>
            <a:r>
              <a:rPr lang="en-US" altLang="zh-TW" dirty="0" smtClean="0"/>
              <a:t>/*…*/</a:t>
            </a:r>
          </a:p>
          <a:p>
            <a:pPr lvl="1"/>
            <a:r>
              <a:rPr lang="zh-TW" altLang="en-US" dirty="0"/>
              <a:t>一種給</a:t>
            </a:r>
            <a:r>
              <a:rPr lang="en-US" altLang="zh-TW" dirty="0"/>
              <a:t>Javadoc</a:t>
            </a:r>
            <a:r>
              <a:rPr lang="zh-TW" altLang="en-US" dirty="0"/>
              <a:t>用的</a:t>
            </a:r>
            <a:r>
              <a:rPr lang="en-US" altLang="zh-TW" dirty="0" smtClean="0"/>
              <a:t>/**….*/</a:t>
            </a:r>
          </a:p>
          <a:p>
            <a:pPr lvl="2"/>
            <a:r>
              <a:rPr lang="en-US" altLang="zh-TW" dirty="0"/>
              <a:t>http://www.oracle.com/technetwork/java/javase/documentation/index-jsp-135444.html</a:t>
            </a:r>
            <a:endParaRPr lang="zh-TW" altLang="zh-TW" dirty="0"/>
          </a:p>
          <a:p>
            <a:pPr marL="914400" lvl="2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565" y="1920748"/>
            <a:ext cx="5646837" cy="3016504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>
            <a:off x="2990088" y="2368296"/>
            <a:ext cx="327355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563112" y="2768027"/>
            <a:ext cx="3459480" cy="3607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2990088" y="3115721"/>
            <a:ext cx="3703320" cy="541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弧 10"/>
          <p:cNvSpPr/>
          <p:nvPr/>
        </p:nvSpPr>
        <p:spPr>
          <a:xfrm>
            <a:off x="6693408" y="3300113"/>
            <a:ext cx="329184" cy="7963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弧形 12"/>
          <p:cNvSpPr/>
          <p:nvPr/>
        </p:nvSpPr>
        <p:spPr>
          <a:xfrm>
            <a:off x="4311360" y="2551320"/>
            <a:ext cx="5160264" cy="2023429"/>
          </a:xfrm>
          <a:prstGeom prst="arc">
            <a:avLst>
              <a:gd name="adj1" fmla="val 295051"/>
              <a:gd name="adj2" fmla="val 10510742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弧形 13"/>
          <p:cNvSpPr/>
          <p:nvPr/>
        </p:nvSpPr>
        <p:spPr>
          <a:xfrm>
            <a:off x="2121312" y="2679048"/>
            <a:ext cx="5440872" cy="1499904"/>
          </a:xfrm>
          <a:prstGeom prst="arc">
            <a:avLst>
              <a:gd name="adj1" fmla="val 65635"/>
              <a:gd name="adj2" fmla="val 9173181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Example01_01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30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580537"/>
            <a:ext cx="8596668" cy="1320800"/>
          </a:xfrm>
        </p:spPr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程式說明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97829" cy="401161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類別</a:t>
            </a:r>
            <a:r>
              <a:rPr lang="en-US" altLang="zh-TW" dirty="0"/>
              <a:t>(class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一種物件導向電腦程式語言的構造，是建立物件的藍圖，描述了所建立的物件共同的屬性和方法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zh-TW" altLang="en-US" dirty="0" smtClean="0"/>
              <a:t>主</a:t>
            </a:r>
            <a:r>
              <a:rPr lang="zh-TW" altLang="en-US" dirty="0"/>
              <a:t>類別是甚麼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可執行的類別。類別中有定義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public static void main()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方法的類別，程式由此開始執行</a:t>
            </a:r>
            <a:r>
              <a:rPr lang="zh-TW" altLang="en-US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主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類別名稱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必須跟檔案名稱</a:t>
            </a:r>
            <a:r>
              <a:rPr lang="en-US" altLang="zh-TW" b="1" u="sng" dirty="0">
                <a:solidFill>
                  <a:schemeClr val="accent5">
                    <a:lumMod val="75000"/>
                  </a:schemeClr>
                </a:solidFill>
              </a:rPr>
              <a:t>(HelloWorld)</a:t>
            </a:r>
            <a:r>
              <a:rPr lang="zh-TW" altLang="en-US" b="1" u="sng" dirty="0">
                <a:solidFill>
                  <a:schemeClr val="accent5">
                    <a:lumMod val="75000"/>
                  </a:schemeClr>
                </a:solidFill>
              </a:rPr>
              <a:t>一致</a:t>
            </a:r>
            <a:r>
              <a:rPr lang="zh-TW" altLang="en-US" b="1" u="sng" dirty="0" smtClean="0">
                <a:solidFill>
                  <a:schemeClr val="accent5">
                    <a:lumMod val="75000"/>
                  </a:schemeClr>
                </a:solidFill>
              </a:rPr>
              <a:t>。</a:t>
            </a:r>
            <a:endParaRPr lang="en-US" altLang="zh-TW" dirty="0" smtClean="0"/>
          </a:p>
          <a:p>
            <a:r>
              <a:rPr lang="en-US" altLang="zh-TW" dirty="0" smtClean="0"/>
              <a:t>System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一種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Java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預先已經建立的類別。提供一些跟系統有關的屬性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(field) 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與方法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(method) </a:t>
            </a:r>
            <a:endParaRPr lang="en-US" altLang="zh-TW" dirty="0" smtClean="0"/>
          </a:p>
          <a:p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是甚麼？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System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類別裡提供的標準輸出方法。主要輸出到終端機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(Console)</a:t>
            </a:r>
            <a:r>
              <a:rPr lang="zh-TW" altLang="en-US" dirty="0">
                <a:solidFill>
                  <a:schemeClr val="accent5">
                    <a:lumMod val="75000"/>
                  </a:schemeClr>
                </a:solidFill>
              </a:rPr>
              <a:t>。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zh-TW" altLang="en-US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163" y="2564785"/>
            <a:ext cx="5109741" cy="272959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975163" y="2468879"/>
            <a:ext cx="1217861" cy="4129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701465" y="2990088"/>
            <a:ext cx="1192343" cy="32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7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Print(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使用</a:t>
            </a:r>
            <a:r>
              <a:rPr lang="zh-TW" altLang="en-US" dirty="0"/>
              <a:t>方法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Print(</a:t>
            </a:r>
            <a:r>
              <a:rPr lang="en-US" altLang="zh-TW" dirty="0" err="1"/>
              <a:t>println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是用在</a:t>
            </a:r>
            <a:r>
              <a:rPr lang="en-US" altLang="zh-TW" dirty="0" smtClean="0"/>
              <a:t>Console</a:t>
            </a:r>
            <a:r>
              <a:rPr lang="zh-TW" altLang="en-US" dirty="0" smtClean="0"/>
              <a:t>螢幕輸出的方法。</a:t>
            </a:r>
            <a:endParaRPr lang="en-US" altLang="zh-TW" dirty="0" smtClean="0"/>
          </a:p>
          <a:p>
            <a:r>
              <a:rPr lang="en-US" altLang="zh-TW" dirty="0" smtClean="0"/>
              <a:t>(…)</a:t>
            </a:r>
            <a:r>
              <a:rPr lang="zh-TW" altLang="en-US" dirty="0" smtClean="0"/>
              <a:t>裡面</a:t>
            </a:r>
            <a:r>
              <a:rPr lang="en-US" altLang="zh-TW" dirty="0" smtClean="0"/>
              <a:t>…</a:t>
            </a:r>
            <a:r>
              <a:rPr lang="zh-TW" altLang="en-US" dirty="0" smtClean="0"/>
              <a:t>叫做</a:t>
            </a:r>
            <a:r>
              <a:rPr lang="zh-TW" altLang="en-US" b="1" dirty="0" smtClean="0">
                <a:solidFill>
                  <a:srgbClr val="C00000"/>
                </a:solidFill>
              </a:rPr>
              <a:t>參數</a:t>
            </a:r>
            <a:r>
              <a:rPr lang="zh-TW" altLang="en-US" dirty="0" smtClean="0"/>
              <a:t>，放的是想輸出在畫面的內容。</a:t>
            </a:r>
            <a:endParaRPr lang="en-US" altLang="zh-TW" dirty="0" smtClean="0"/>
          </a:p>
          <a:p>
            <a:r>
              <a:rPr lang="en-US" altLang="zh-TW" dirty="0" smtClean="0"/>
              <a:t>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，雙引號用來框住一段文字，在電腦領域叫做</a:t>
            </a:r>
            <a:r>
              <a:rPr lang="en-US" altLang="zh-TW" dirty="0" smtClean="0"/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字串</a:t>
            </a:r>
            <a:r>
              <a:rPr lang="en-US" altLang="zh-TW" dirty="0" smtClean="0"/>
              <a:t>”</a:t>
            </a:r>
          </a:p>
          <a:p>
            <a:r>
              <a:rPr lang="zh-TW" altLang="en-US" dirty="0" smtClean="0"/>
              <a:t>這個方法的參數原則上應該都是字串，但是如果不是字串應該要</a:t>
            </a:r>
            <a:r>
              <a:rPr lang="zh-TW" altLang="en-US" b="1" dirty="0" smtClean="0"/>
              <a:t>主動或自動</a:t>
            </a:r>
            <a:r>
              <a:rPr lang="zh-TW" altLang="en-US" dirty="0" smtClean="0"/>
              <a:t>轉換為字串。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字串可以</a:t>
            </a:r>
            <a:r>
              <a:rPr lang="zh-TW" altLang="en-US" b="1" dirty="0" smtClean="0">
                <a:solidFill>
                  <a:srgbClr val="C00000"/>
                </a:solidFill>
              </a:rPr>
              <a:t>用</a:t>
            </a:r>
            <a:r>
              <a:rPr lang="en-US" altLang="zh-TW" b="1" dirty="0" smtClean="0">
                <a:solidFill>
                  <a:srgbClr val="C00000"/>
                </a:solidFill>
              </a:rPr>
              <a:t>“</a:t>
            </a:r>
            <a:r>
              <a:rPr lang="zh-TW" altLang="en-US" b="1" dirty="0" smtClean="0">
                <a:solidFill>
                  <a:srgbClr val="C00000"/>
                </a:solidFill>
              </a:rPr>
              <a:t>＋</a:t>
            </a:r>
            <a:r>
              <a:rPr lang="en-US" altLang="zh-TW" b="1" dirty="0" smtClean="0">
                <a:solidFill>
                  <a:srgbClr val="C00000"/>
                </a:solidFill>
              </a:rPr>
              <a:t>”</a:t>
            </a:r>
            <a:r>
              <a:rPr lang="zh-TW" altLang="en-US" b="1" dirty="0" smtClean="0">
                <a:solidFill>
                  <a:srgbClr val="C00000"/>
                </a:solidFill>
              </a:rPr>
              <a:t>號</a:t>
            </a:r>
            <a:r>
              <a:rPr lang="zh-TW" altLang="en-US" b="1" dirty="0">
                <a:solidFill>
                  <a:srgbClr val="C00000"/>
                </a:solidFill>
              </a:rPr>
              <a:t>串</a:t>
            </a:r>
            <a:r>
              <a:rPr lang="zh-TW" altLang="en-US" b="1" dirty="0" smtClean="0">
                <a:solidFill>
                  <a:srgbClr val="C00000"/>
                </a:solidFill>
              </a:rPr>
              <a:t>接</a:t>
            </a:r>
            <a:r>
              <a:rPr lang="zh-TW" altLang="en-US" dirty="0" smtClean="0"/>
              <a:t>， </a:t>
            </a:r>
            <a:r>
              <a:rPr lang="en-US" altLang="zh-TW" dirty="0" smtClean="0"/>
              <a:t>“</a:t>
            </a:r>
            <a:r>
              <a:rPr lang="en-US" altLang="zh-TW" dirty="0" err="1" smtClean="0"/>
              <a:t>abd</a:t>
            </a:r>
            <a:r>
              <a:rPr lang="en-US" altLang="zh-TW" dirty="0" smtClean="0"/>
              <a:t>” + “ xyz </a:t>
            </a:r>
            <a:r>
              <a:rPr lang="en-US" altLang="zh-TW" dirty="0" smtClean="0">
                <a:sym typeface="Wingdings" panose="05000000000000000000" pitchFamily="2" charset="2"/>
              </a:rPr>
              <a:t></a:t>
            </a:r>
            <a:r>
              <a:rPr lang="en-US" altLang="zh-TW" dirty="0" smtClean="0"/>
              <a:t> ”</a:t>
            </a:r>
            <a:r>
              <a:rPr lang="en-US" altLang="zh-TW" dirty="0" err="1" smtClean="0"/>
              <a:t>abcxyz</a:t>
            </a:r>
            <a:r>
              <a:rPr lang="en-US" altLang="zh-TW" dirty="0" smtClean="0"/>
              <a:t>“</a:t>
            </a:r>
          </a:p>
          <a:p>
            <a:r>
              <a:rPr lang="en-US" altLang="zh-TW" dirty="0" smtClean="0"/>
              <a:t>Print() vs. </a:t>
            </a:r>
            <a:r>
              <a:rPr lang="en-US" altLang="zh-TW" dirty="0" err="1" smtClean="0"/>
              <a:t>println</a:t>
            </a:r>
            <a:r>
              <a:rPr lang="en-US" altLang="zh-TW" dirty="0" smtClean="0"/>
              <a:t>()</a:t>
            </a:r>
            <a:r>
              <a:rPr lang="zh-TW" altLang="en-US" dirty="0" smtClean="0"/>
              <a:t>，後者在輸出完後會加上換行。前者不會。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130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Console</a:t>
            </a:r>
            <a:r>
              <a:rPr lang="zh-TW" altLang="en-US" dirty="0" smtClean="0"/>
              <a:t>螢幕輸出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6244674" cy="3880773"/>
          </a:xfrm>
        </p:spPr>
        <p:txBody>
          <a:bodyPr/>
          <a:lstStyle/>
          <a:p>
            <a:r>
              <a:rPr lang="zh-TW" altLang="en-US" b="1" dirty="0" smtClean="0">
                <a:solidFill>
                  <a:srgbClr val="C00000"/>
                </a:solidFill>
              </a:rPr>
              <a:t>游標</a:t>
            </a:r>
            <a:r>
              <a:rPr lang="zh-TW" altLang="en-US" dirty="0" smtClean="0"/>
              <a:t>：用來提醒或是顯示下一個文字輸出的位置。通常是一個小直線或是小方塊。</a:t>
            </a:r>
            <a:endParaRPr lang="en-US" altLang="zh-TW" dirty="0" smtClean="0"/>
          </a:p>
          <a:p>
            <a:r>
              <a:rPr lang="zh-TW" altLang="en-US" b="1" dirty="0">
                <a:solidFill>
                  <a:srgbClr val="C00000"/>
                </a:solidFill>
              </a:rPr>
              <a:t>定位點</a:t>
            </a:r>
            <a:r>
              <a:rPr lang="zh-TW" altLang="en-US" dirty="0" smtClean="0"/>
              <a:t>：螢幕橫向每個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個字元位置會有一個定位點。方便輸出時</a:t>
            </a:r>
            <a:r>
              <a:rPr lang="zh-TW" altLang="en-US" b="1" dirty="0" smtClean="0"/>
              <a:t>對齊文字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(</a:t>
            </a:r>
            <a:r>
              <a:rPr lang="en-US" altLang="zh-TW" b="1" dirty="0" smtClean="0">
                <a:solidFill>
                  <a:srgbClr val="FF0000"/>
                </a:solidFill>
              </a:rPr>
              <a:t>\t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輸出超過最右邊會捲到下一行的最左邊繼續顯示。</a:t>
            </a:r>
            <a:endParaRPr lang="en-US" altLang="zh-TW" dirty="0" smtClean="0"/>
          </a:p>
          <a:p>
            <a:pPr lvl="1"/>
            <a:r>
              <a:rPr lang="zh-TW" altLang="en-US" dirty="0"/>
              <a:t>古早的螢幕只有</a:t>
            </a:r>
            <a:r>
              <a:rPr lang="en-US" altLang="zh-TW" dirty="0" smtClean="0"/>
              <a:t>80x40</a:t>
            </a:r>
            <a:r>
              <a:rPr lang="zh-TW" altLang="en-US" dirty="0" smtClean="0"/>
              <a:t>，現在沒上限</a:t>
            </a:r>
            <a:r>
              <a:rPr lang="en-US" altLang="zh-TW" dirty="0" smtClean="0"/>
              <a:t>(?)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要換行要輸出</a:t>
            </a:r>
            <a:r>
              <a:rPr lang="en-US" altLang="zh-TW" dirty="0" smtClean="0"/>
              <a:t>“</a:t>
            </a:r>
            <a:r>
              <a:rPr lang="en-US" altLang="zh-TW" b="1" dirty="0" smtClean="0">
                <a:solidFill>
                  <a:srgbClr val="FF0000"/>
                </a:solidFill>
              </a:rPr>
              <a:t>\n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或是用</a:t>
            </a:r>
            <a:r>
              <a:rPr lang="en-US" altLang="zh-TW" dirty="0" err="1" smtClean="0"/>
              <a:t>println</a:t>
            </a:r>
            <a:r>
              <a:rPr lang="zh-TW" altLang="en-US" dirty="0" smtClean="0"/>
              <a:t>方法。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7283387" y="2160589"/>
            <a:ext cx="4908613" cy="3758184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A=13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B=77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C=34</a:t>
              </a:r>
            </a:p>
            <a:p>
              <a:r>
                <a:rPr lang="en-US" altLang="zh-TW" dirty="0" smtClean="0">
                  <a:solidFill>
                    <a:srgbClr val="C00000"/>
                  </a:solidFill>
                </a:rPr>
                <a:t>The Max = 77</a:t>
              </a:r>
            </a:p>
            <a:p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</a:t>
              </a:r>
              <a:r>
                <a:rPr lang="zh-TW" altLang="en-US" dirty="0" smtClean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▎　　　　</a:t>
              </a:r>
              <a:r>
                <a:rPr lang="zh-TW" altLang="en-US" dirty="0">
                  <a:solidFill>
                    <a:srgbClr val="C00000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 ▎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弧形 7"/>
          <p:cNvSpPr/>
          <p:nvPr/>
        </p:nvSpPr>
        <p:spPr>
          <a:xfrm>
            <a:off x="-402336" y="2578607"/>
            <a:ext cx="8055864" cy="2775770"/>
          </a:xfrm>
          <a:prstGeom prst="arc">
            <a:avLst>
              <a:gd name="adj1" fmla="val 16200000"/>
              <a:gd name="adj2" fmla="val 21317875"/>
            </a:avLst>
          </a:prstGeom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9404723" y="37818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定位</a:t>
            </a:r>
            <a:r>
              <a:rPr lang="zh-TW" altLang="en-US" dirty="0" smtClean="0"/>
              <a:t>點示意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38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工欲善其事必先利其器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《</a:t>
            </a:r>
            <a:r>
              <a:rPr lang="zh-TW" altLang="en-US" dirty="0"/>
              <a:t>論語</a:t>
            </a:r>
            <a:r>
              <a:rPr lang="en-US" altLang="zh-TW" dirty="0"/>
              <a:t>‧</a:t>
            </a:r>
            <a:r>
              <a:rPr lang="zh-TW" altLang="en-US" dirty="0"/>
              <a:t>魏靈公</a:t>
            </a:r>
            <a:r>
              <a:rPr lang="en-US" altLang="zh-TW" dirty="0"/>
              <a:t>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2457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為我們這門課建立一個較好的專案環境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step1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34162" cy="3880773"/>
          </a:xfrm>
        </p:spPr>
        <p:txBody>
          <a:bodyPr/>
          <a:lstStyle/>
          <a:p>
            <a:r>
              <a:rPr lang="zh-TW" altLang="en-US" dirty="0" smtClean="0"/>
              <a:t>建立一個</a:t>
            </a:r>
            <a:r>
              <a:rPr lang="en-US" altLang="zh-TW" dirty="0" smtClean="0"/>
              <a:t>Java Working Set</a:t>
            </a:r>
          </a:p>
          <a:p>
            <a:pPr lvl="1"/>
            <a:r>
              <a:rPr lang="zh-TW" altLang="en-US" dirty="0"/>
              <a:t>如右圖，依序點開</a:t>
            </a:r>
            <a:r>
              <a:rPr lang="en-US" altLang="zh-TW" dirty="0"/>
              <a:t>[File], [New</a:t>
            </a:r>
            <a:r>
              <a:rPr lang="en-US" altLang="zh-TW" dirty="0" smtClean="0"/>
              <a:t>]</a:t>
            </a:r>
            <a:r>
              <a:rPr lang="zh-TW" altLang="en-US" dirty="0" smtClean="0"/>
              <a:t>，然後點</a:t>
            </a:r>
            <a:r>
              <a:rPr lang="en-US" altLang="zh-TW" dirty="0" smtClean="0"/>
              <a:t>[Java Working Set]</a:t>
            </a:r>
          </a:p>
          <a:p>
            <a:pPr lvl="1"/>
            <a:r>
              <a:rPr lang="zh-TW" altLang="en-US" dirty="0"/>
              <a:t>會開啟下面的視窗。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799" y="1410652"/>
            <a:ext cx="5818442" cy="5190553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718304" y="16093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4861560" y="1867421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8272272" y="359054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 rot="5400000">
            <a:off x="4454556" y="4746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590118" y="13543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743365" y="20325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155020" y="3731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17" y="3922110"/>
            <a:ext cx="34194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6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110904" cy="3880773"/>
          </a:xfrm>
        </p:spPr>
        <p:txBody>
          <a:bodyPr/>
          <a:lstStyle/>
          <a:p>
            <a:r>
              <a:rPr lang="zh-TW" altLang="en-US" dirty="0" smtClean="0"/>
              <a:t>先填好</a:t>
            </a:r>
            <a:r>
              <a:rPr lang="en-US" altLang="zh-TW" dirty="0" smtClean="0"/>
              <a:t>Working Set name</a:t>
            </a:r>
          </a:p>
          <a:p>
            <a:pPr lvl="1"/>
            <a:r>
              <a:rPr lang="zh-TW" altLang="en-US" dirty="0"/>
              <a:t>如：</a:t>
            </a:r>
            <a:r>
              <a:rPr lang="en-US" altLang="zh-TW" dirty="0" err="1" smtClean="0"/>
              <a:t>Java_calss</a:t>
            </a:r>
            <a:endParaRPr lang="en-US" altLang="zh-TW" dirty="0" smtClean="0"/>
          </a:p>
          <a:p>
            <a:r>
              <a:rPr lang="zh-TW" altLang="en-US" dirty="0"/>
              <a:t>填好</a:t>
            </a:r>
            <a:r>
              <a:rPr lang="zh-TW" altLang="en-US" dirty="0" smtClean="0"/>
              <a:t>後點選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回到主畫面，</a:t>
            </a:r>
            <a:r>
              <a:rPr lang="en-US" altLang="zh-TW" dirty="0"/>
              <a:t>package Explore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Working Set</a:t>
            </a:r>
            <a:r>
              <a:rPr lang="zh-TW" altLang="en-US" dirty="0" smtClean="0"/>
              <a:t>如下圖。</a:t>
            </a:r>
            <a:endParaRPr lang="en-US" altLang="zh-TW" dirty="0" smtClean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22" y="4569241"/>
            <a:ext cx="3618894" cy="1893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3175" y="5599669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71" y="1462278"/>
            <a:ext cx="6838950" cy="5067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876263" y="3090672"/>
            <a:ext cx="1704369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>
            <a:off x="8476488" y="600021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4723016" y="2790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8433741" y="57451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向下箭號 10"/>
          <p:cNvSpPr/>
          <p:nvPr/>
        </p:nvSpPr>
        <p:spPr>
          <a:xfrm rot="5400000">
            <a:off x="4346182" y="530312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471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請幫自己準備一個</a:t>
            </a:r>
            <a:r>
              <a:rPr lang="en-US" altLang="zh-TW" dirty="0" smtClean="0"/>
              <a:t>Code book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一個特別的資料夾存放你的程式碼。</a:t>
            </a:r>
            <a:endParaRPr lang="en-US" altLang="zh-TW" dirty="0" smtClean="0"/>
          </a:p>
          <a:p>
            <a:r>
              <a:rPr lang="zh-TW" altLang="en-US" dirty="0"/>
              <a:t>一個筆記本記錄對你有意義的重點。</a:t>
            </a:r>
          </a:p>
        </p:txBody>
      </p:sp>
    </p:spTree>
    <p:extLst>
      <p:ext uri="{BB962C8B-B14F-4D97-AF65-F5344CB8AC3E}">
        <p14:creationId xmlns:p14="http://schemas.microsoft.com/office/powerpoint/2010/main" val="39067967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406730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 smtClean="0"/>
              <a:t>Java_Class</a:t>
            </a:r>
            <a:r>
              <a:rPr lang="zh-TW" altLang="en-US" dirty="0" smtClean="0"/>
              <a:t>按滑鼠右鍵，然後依序點開</a:t>
            </a:r>
            <a:r>
              <a:rPr lang="en-US" altLang="zh-TW" dirty="0" smtClean="0"/>
              <a:t>[New],[Java Project]</a:t>
            </a:r>
          </a:p>
          <a:p>
            <a:r>
              <a:rPr lang="zh-TW" altLang="en-US" dirty="0" smtClean="0"/>
              <a:t>會開啟如下視窗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83" y="1618488"/>
            <a:ext cx="6689790" cy="4737862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>
            <a:off x="4916507" y="267868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20555537">
            <a:off x="5832253" y="3012959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0800000">
            <a:off x="10650765" y="2853028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09143" y="24236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503643" y="30816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0863653" y="29673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048" y="3399263"/>
            <a:ext cx="2712749" cy="3075152"/>
          </a:xfrm>
          <a:prstGeom prst="rect">
            <a:avLst/>
          </a:prstGeom>
        </p:spPr>
      </p:pic>
      <p:sp>
        <p:nvSpPr>
          <p:cNvPr id="12" name="向下箭號 11"/>
          <p:cNvSpPr/>
          <p:nvPr/>
        </p:nvSpPr>
        <p:spPr>
          <a:xfrm rot="5400000">
            <a:off x="4461142" y="495565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88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23" y="4381057"/>
            <a:ext cx="3303077" cy="2356927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729" y="1113488"/>
            <a:ext cx="4606545" cy="562449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欄位填入</a:t>
            </a:r>
            <a:r>
              <a:rPr lang="en-US" altLang="zh-TW" dirty="0" smtClean="0"/>
              <a:t>Examples</a:t>
            </a:r>
            <a:r>
              <a:rPr lang="zh-TW" altLang="en-US" dirty="0" smtClean="0"/>
              <a:t>然後按下</a:t>
            </a:r>
            <a:r>
              <a:rPr lang="en-US" altLang="zh-TW" dirty="0" smtClean="0"/>
              <a:t>[Finish]</a:t>
            </a:r>
          </a:p>
          <a:p>
            <a:r>
              <a:rPr lang="zh-TW" altLang="en-US" dirty="0"/>
              <a:t>出現如下視窗後點選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729336" y="2109547"/>
            <a:ext cx="2037388" cy="3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2884578">
            <a:off x="9740526" y="6071618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459418" y="212958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9487517" y="5853793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660465" y="5252951"/>
            <a:ext cx="25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向下箭號 12"/>
          <p:cNvSpPr/>
          <p:nvPr/>
        </p:nvSpPr>
        <p:spPr>
          <a:xfrm rot="5400000">
            <a:off x="6323856" y="3991297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371" y="3306894"/>
            <a:ext cx="3599420" cy="179971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 rot="18622471">
            <a:off x="5416574" y="5155610"/>
            <a:ext cx="527495" cy="217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3484639">
            <a:off x="2555609" y="4928296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85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993" y="1467803"/>
            <a:ext cx="7067550" cy="33623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step5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3894666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按</a:t>
            </a:r>
            <a:r>
              <a:rPr lang="zh-TW" altLang="en-US" dirty="0"/>
              <a:t>滑鼠右鍵，然後依序點開</a:t>
            </a:r>
            <a:r>
              <a:rPr lang="en-US" altLang="zh-TW" dirty="0"/>
              <a:t>[New</a:t>
            </a:r>
            <a:r>
              <a:rPr lang="en-US" altLang="zh-TW" dirty="0" smtClean="0"/>
              <a:t>],[Package]</a:t>
            </a:r>
          </a:p>
          <a:p>
            <a:r>
              <a:rPr lang="zh-TW" altLang="en-US" dirty="0"/>
              <a:t>會開啟如下</a:t>
            </a:r>
            <a:r>
              <a:rPr lang="zh-TW" altLang="en-US" dirty="0" smtClean="0"/>
              <a:t>視窗。</a:t>
            </a:r>
            <a:endParaRPr lang="zh-TW" altLang="en-US" dirty="0"/>
          </a:p>
        </p:txBody>
      </p:sp>
      <p:sp>
        <p:nvSpPr>
          <p:cNvPr id="7" name="向右箭號 6"/>
          <p:cNvSpPr/>
          <p:nvPr/>
        </p:nvSpPr>
        <p:spPr>
          <a:xfrm>
            <a:off x="4754880" y="226526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9321915">
            <a:off x="5483671" y="2667993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8774451" y="2980494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448386" y="21605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282375" y="28397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8459813" y="28262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86" y="4069595"/>
            <a:ext cx="3843697" cy="2341017"/>
          </a:xfrm>
          <a:prstGeom prst="rect">
            <a:avLst/>
          </a:prstGeom>
        </p:spPr>
      </p:pic>
      <p:sp>
        <p:nvSpPr>
          <p:cNvPr id="14" name="向下箭號 13"/>
          <p:cNvSpPr/>
          <p:nvPr/>
        </p:nvSpPr>
        <p:spPr>
          <a:xfrm rot="5400000">
            <a:off x="4140687" y="4442879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807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1" y="3742501"/>
            <a:ext cx="3733800" cy="267652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為我們這門課建立一個較好的專案環境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finial step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293698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欄位填入 </a:t>
            </a:r>
            <a:r>
              <a:rPr lang="en-US" altLang="zh-TW" dirty="0" smtClean="0"/>
              <a:t>section01</a:t>
            </a:r>
          </a:p>
          <a:p>
            <a:r>
              <a:rPr lang="zh-TW" altLang="en-US" dirty="0"/>
              <a:t>點選</a:t>
            </a:r>
            <a:r>
              <a:rPr lang="en-US" altLang="zh-TW" dirty="0"/>
              <a:t>[Finish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Package Explore</a:t>
            </a:r>
            <a:r>
              <a:rPr lang="zh-TW" altLang="en-US" dirty="0" smtClean="0"/>
              <a:t>中可以看到多了一個</a:t>
            </a:r>
            <a:r>
              <a:rPr lang="en-US" altLang="zh-TW" dirty="0" smtClean="0"/>
              <a:t>section01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14" y="2049825"/>
            <a:ext cx="5343314" cy="325436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625448" y="3517723"/>
            <a:ext cx="1648554" cy="2861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201725" y="3738663"/>
            <a:ext cx="2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向右箭號 6"/>
          <p:cNvSpPr/>
          <p:nvPr/>
        </p:nvSpPr>
        <p:spPr>
          <a:xfrm rot="19321915">
            <a:off x="9150416" y="5189890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949120" y="536165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向下箭號 9"/>
          <p:cNvSpPr/>
          <p:nvPr/>
        </p:nvSpPr>
        <p:spPr>
          <a:xfrm rot="5400000">
            <a:off x="5322293" y="4552743"/>
            <a:ext cx="527495" cy="35661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1393255" y="5927062"/>
            <a:ext cx="527495" cy="2286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2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千里之行始於</a:t>
            </a:r>
            <a:r>
              <a:rPr lang="zh-TW" altLang="en-US" dirty="0" smtClean="0"/>
              <a:t>足下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老子</a:t>
            </a:r>
            <a:r>
              <a:rPr lang="en-US" altLang="zh-TW" dirty="0"/>
              <a:t>《</a:t>
            </a:r>
            <a:r>
              <a:rPr lang="zh-TW" altLang="en-US" dirty="0"/>
              <a:t>道德經</a:t>
            </a:r>
            <a:r>
              <a:rPr lang="en-US" altLang="zh-TW" dirty="0"/>
              <a:t>》</a:t>
            </a:r>
            <a:r>
              <a:rPr lang="zh-TW" altLang="en-US" dirty="0"/>
              <a:t>第</a:t>
            </a:r>
            <a:r>
              <a:rPr lang="en-US" altLang="zh-TW" dirty="0"/>
              <a:t>64</a:t>
            </a:r>
            <a:r>
              <a:rPr lang="zh-TW" altLang="en-US" dirty="0"/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4136402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唐詩三百首，我只會一首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挑選自己孰悉的唐詩，顯示在畫面上。</a:t>
            </a:r>
            <a:r>
              <a:rPr lang="en-US" altLang="zh-TW" dirty="0" smtClean="0"/>
              <a:t>(</a:t>
            </a:r>
            <a:r>
              <a:rPr lang="zh-TW" altLang="en-US" dirty="0" smtClean="0"/>
              <a:t>漂亮的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練習輸出的畫面處理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星星排列大法</a:t>
            </a:r>
            <a:r>
              <a:rPr lang="en-US" altLang="zh-TW" dirty="0" smtClean="0"/>
              <a:t>?</a:t>
            </a:r>
          </a:p>
          <a:p>
            <a:r>
              <a:rPr lang="zh-TW" altLang="en-US" dirty="0"/>
              <a:t>表格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021515" y="2414016"/>
            <a:ext cx="5152453" cy="4108261"/>
            <a:chOff x="8833104" y="502920"/>
            <a:chExt cx="2587752" cy="1427480"/>
          </a:xfrm>
        </p:grpSpPr>
        <p:sp>
          <p:nvSpPr>
            <p:cNvPr id="5" name="圓角矩形 4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床前明月光  疑似地上霜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舉頭望明月  低頭思便當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en-US" altLang="zh-TW" dirty="0">
                  <a:solidFill>
                    <a:schemeClr val="tx1"/>
                  </a:solidFill>
                </a:rPr>
                <a:t>	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			</a:t>
              </a:r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李黑 靜夜思</a:t>
              </a:r>
              <a:endParaRPr lang="en-US" altLang="zh-TW" dirty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低  舉  疑  床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頭  頭  似  前  李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思  望  地  明  黑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便  明  上  月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當  月  霜  光  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 smtClean="0">
                  <a:solidFill>
                    <a:schemeClr val="tx1"/>
                  </a:solidFill>
                </a:rPr>
                <a:t>                       夜</a:t>
              </a:r>
              <a:endParaRPr lang="en-US" altLang="zh-TW" dirty="0" smtClean="0">
                <a:solidFill>
                  <a:schemeClr val="tx1"/>
                </a:solidFill>
              </a:endParaRPr>
            </a:p>
            <a:p>
              <a:r>
                <a:rPr lang="zh-TW" altLang="en-US" dirty="0">
                  <a:solidFill>
                    <a:schemeClr val="tx1"/>
                  </a:solidFill>
                </a:rPr>
                <a:t> </a:t>
              </a:r>
              <a:r>
                <a:rPr lang="zh-TW" altLang="en-US" dirty="0" smtClean="0">
                  <a:solidFill>
                    <a:schemeClr val="tx1"/>
                  </a:solidFill>
                </a:rPr>
                <a:t>                      思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7" name="梯形 6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Example01_02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Hello World</a:t>
            </a:r>
            <a:r>
              <a:rPr lang="zh-TW" altLang="en-US" dirty="0" smtClean="0"/>
              <a:t>進階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加上</a:t>
            </a:r>
            <a:r>
              <a:rPr lang="zh-TW" altLang="en-US" dirty="0" smtClean="0">
                <a:solidFill>
                  <a:srgbClr val="C00000"/>
                </a:solidFill>
              </a:rPr>
              <a:t>輸入</a:t>
            </a:r>
            <a:r>
              <a:rPr lang="zh-TW" altLang="en-US" dirty="0" smtClean="0"/>
              <a:t>吧！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829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跟你打招呼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輸入名字，電腦跟你打招呼。</a:t>
            </a:r>
            <a:endParaRPr lang="en-US" altLang="zh-TW" dirty="0" smtClean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：名字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</a:t>
            </a:r>
            <a:r>
              <a:rPr lang="en-US" altLang="zh-TW" dirty="0" smtClean="0"/>
              <a:t>Hello </a:t>
            </a:r>
            <a:r>
              <a:rPr lang="zh-TW" altLang="en-US" dirty="0" smtClean="0"/>
              <a:t>名字</a:t>
            </a:r>
            <a:endParaRPr lang="en-US" altLang="zh-TW" dirty="0" smtClean="0"/>
          </a:p>
          <a:p>
            <a:r>
              <a:rPr lang="zh-TW" altLang="en-US" dirty="0" smtClean="0"/>
              <a:t>學習</a:t>
            </a:r>
            <a:r>
              <a:rPr lang="zh-TW" altLang="en-US" b="1" dirty="0" smtClean="0"/>
              <a:t>輸入</a:t>
            </a:r>
            <a:r>
              <a:rPr lang="zh-TW" altLang="en-US" dirty="0" smtClean="0"/>
              <a:t>方式與</a:t>
            </a:r>
            <a:r>
              <a:rPr lang="zh-TW" altLang="en-US" b="1" dirty="0" smtClean="0"/>
              <a:t>變數宣告</a:t>
            </a:r>
            <a:endParaRPr lang="zh-TW" altLang="en-US" b="1" dirty="0"/>
          </a:p>
        </p:txBody>
      </p:sp>
      <p:grpSp>
        <p:nvGrpSpPr>
          <p:cNvPr id="7" name="群組 6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8" name="圓角矩形 7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zh-TW" altLang="en-US" dirty="0" smtClean="0">
                  <a:solidFill>
                    <a:schemeClr val="tx1"/>
                  </a:solidFill>
                </a:rPr>
                <a:t>請問大名是？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Jack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Hello Jack !</a:t>
              </a:r>
              <a:endParaRPr lang="zh-TW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032373" y="3244334"/>
            <a:ext cx="61272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https://github.com/liulawsi/Java-Class-Reference-Codes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Example01_03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練習二參考解答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6" y="2160589"/>
            <a:ext cx="6305473" cy="328301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0" y="3715277"/>
            <a:ext cx="4730496" cy="1603863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228600" y="2160589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右箭號 8"/>
          <p:cNvSpPr/>
          <p:nvPr/>
        </p:nvSpPr>
        <p:spPr>
          <a:xfrm>
            <a:off x="772668" y="4166394"/>
            <a:ext cx="448734" cy="189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1316736" y="3611880"/>
            <a:ext cx="402336" cy="129844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46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變數是用來儲存你希望電腦記住的東西。</a:t>
            </a:r>
            <a:endParaRPr lang="en-US" altLang="zh-TW" dirty="0" smtClean="0"/>
          </a:p>
          <a:p>
            <a:pPr lvl="1"/>
            <a:r>
              <a:rPr lang="zh-TW" altLang="en-US" b="1" dirty="0" smtClean="0">
                <a:solidFill>
                  <a:srgbClr val="C00000"/>
                </a:solidFill>
              </a:rPr>
              <a:t>輸入內容</a:t>
            </a:r>
            <a:r>
              <a:rPr lang="zh-TW" altLang="en-US" dirty="0" smtClean="0"/>
              <a:t>：數字</a:t>
            </a:r>
            <a:r>
              <a:rPr lang="zh-TW" altLang="en-US" dirty="0"/>
              <a:t>、名字、地址、身高、</a:t>
            </a:r>
            <a:r>
              <a:rPr lang="zh-TW" altLang="en-US" dirty="0" smtClean="0"/>
              <a:t>體重</a:t>
            </a:r>
            <a:r>
              <a:rPr lang="en-US" altLang="zh-TW" dirty="0" smtClean="0"/>
              <a:t>……</a:t>
            </a:r>
          </a:p>
          <a:p>
            <a:pPr lvl="1"/>
            <a:r>
              <a:rPr lang="zh-TW" altLang="en-US" b="1" dirty="0">
                <a:solidFill>
                  <a:srgbClr val="C00000"/>
                </a:solidFill>
              </a:rPr>
              <a:t>運算</a:t>
            </a:r>
            <a:r>
              <a:rPr lang="zh-TW" altLang="en-US" b="1" dirty="0" smtClean="0">
                <a:solidFill>
                  <a:srgbClr val="C00000"/>
                </a:solidFill>
              </a:rPr>
              <a:t>中間值或結果</a:t>
            </a:r>
            <a:r>
              <a:rPr lang="zh-TW" altLang="en-US" dirty="0" smtClean="0"/>
              <a:t>：</a:t>
            </a:r>
            <a:r>
              <a:rPr lang="en-US" altLang="zh-TW" dirty="0" smtClean="0"/>
              <a:t>BMI</a:t>
            </a:r>
            <a:r>
              <a:rPr lang="zh-TW" altLang="en-US" dirty="0" smtClean="0"/>
              <a:t>、總和、平均、</a:t>
            </a:r>
            <a:r>
              <a:rPr lang="en-US" altLang="zh-TW" dirty="0" smtClean="0"/>
              <a:t>……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變數有不同型態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lvl="1"/>
            <a:r>
              <a:rPr lang="zh-TW" altLang="en-US" dirty="0"/>
              <a:t>整數、浮點</a:t>
            </a:r>
            <a:r>
              <a:rPr lang="zh-TW" altLang="en-US" dirty="0" smtClean="0"/>
              <a:t>數、字元、字串、布林值、</a:t>
            </a:r>
            <a:r>
              <a:rPr lang="en-US" altLang="zh-TW" dirty="0" smtClean="0"/>
              <a:t>…..</a:t>
            </a:r>
          </a:p>
          <a:p>
            <a:r>
              <a:rPr lang="zh-TW" altLang="en-US" b="1" dirty="0" smtClean="0">
                <a:solidFill>
                  <a:srgbClr val="C00000"/>
                </a:solidFill>
              </a:rPr>
              <a:t>變數一定有名字</a:t>
            </a:r>
            <a:r>
              <a:rPr lang="zh-TW" altLang="en-US" dirty="0" smtClean="0"/>
              <a:t>，以利程式中使用。</a:t>
            </a:r>
            <a:endParaRPr lang="en-US" altLang="zh-TW" dirty="0" smtClean="0"/>
          </a:p>
          <a:p>
            <a:r>
              <a:rPr lang="zh-TW" altLang="en-US" u="sng" dirty="0" smtClean="0"/>
              <a:t>變數</a:t>
            </a:r>
            <a:r>
              <a:rPr lang="zh-TW" altLang="en-US" u="sng" dirty="0"/>
              <a:t>要宣告後才能使用</a:t>
            </a:r>
            <a:r>
              <a:rPr lang="en-US" altLang="zh-TW" dirty="0" smtClean="0"/>
              <a:t>(</a:t>
            </a:r>
            <a:r>
              <a:rPr lang="zh-TW" altLang="en-US" dirty="0" smtClean="0"/>
              <a:t>新</a:t>
            </a:r>
            <a:r>
              <a:rPr lang="zh-TW" altLang="en-US" dirty="0"/>
              <a:t>一代語言</a:t>
            </a:r>
            <a:r>
              <a:rPr lang="zh-TW" altLang="en-US" dirty="0" smtClean="0"/>
              <a:t>不一定</a:t>
            </a:r>
            <a:r>
              <a:rPr lang="en-US" altLang="zh-TW" dirty="0" smtClean="0"/>
              <a:t>)</a:t>
            </a:r>
          </a:p>
          <a:p>
            <a:r>
              <a:rPr lang="zh-TW" altLang="en-US" u="sng" dirty="0"/>
              <a:t>變數最好都要</a:t>
            </a:r>
            <a:r>
              <a:rPr lang="zh-TW" altLang="en-US" u="sng" dirty="0" smtClean="0"/>
              <a:t>初始化</a:t>
            </a:r>
            <a:r>
              <a:rPr lang="en-US" altLang="zh-TW" dirty="0" smtClean="0"/>
              <a:t>(</a:t>
            </a:r>
            <a:r>
              <a:rPr lang="zh-TW" altLang="en-US" dirty="0" smtClean="0"/>
              <a:t>設定原始內容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變數名稱不是任意宣告！</a:t>
            </a:r>
            <a:r>
              <a:rPr lang="en-US" altLang="zh-TW" dirty="0"/>
              <a:t>(Keyword</a:t>
            </a:r>
            <a:r>
              <a:rPr lang="zh-TW" altLang="en-US" dirty="0"/>
              <a:t>不能用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變數有</a:t>
            </a:r>
            <a:r>
              <a:rPr lang="zh-TW" altLang="en-US" b="1" dirty="0"/>
              <a:t>區域變數</a:t>
            </a:r>
            <a:r>
              <a:rPr lang="zh-TW" altLang="en-US" dirty="0"/>
              <a:t>、</a:t>
            </a:r>
            <a:r>
              <a:rPr lang="zh-TW" altLang="en-US" b="1" dirty="0"/>
              <a:t>全域</a:t>
            </a:r>
            <a:r>
              <a:rPr lang="zh-TW" altLang="en-US" b="1" dirty="0" smtClean="0"/>
              <a:t>變數</a:t>
            </a:r>
            <a:r>
              <a:rPr lang="zh-TW" altLang="en-US" dirty="0" smtClean="0"/>
              <a:t>、</a:t>
            </a:r>
            <a:r>
              <a:rPr lang="zh-TW" altLang="en-US" b="1" dirty="0" smtClean="0"/>
              <a:t>類別變數</a:t>
            </a:r>
            <a:r>
              <a:rPr lang="zh-TW" altLang="en-US" dirty="0" smtClean="0"/>
              <a:t>等分別，以後會再說明。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002275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寫程式就像是拚積木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同樣用基本積木塊，可是拚出來的車子千奇百怪！</a:t>
            </a:r>
            <a:endParaRPr lang="en-US" altLang="zh-TW" dirty="0" smtClean="0"/>
          </a:p>
          <a:p>
            <a:r>
              <a:rPr lang="zh-TW" altLang="en-US" dirty="0" smtClean="0"/>
              <a:t>有的簡單</a:t>
            </a:r>
            <a:r>
              <a:rPr lang="zh-TW" altLang="en-US" dirty="0"/>
              <a:t>，</a:t>
            </a:r>
            <a:r>
              <a:rPr lang="zh-TW" altLang="en-US" dirty="0" smtClean="0"/>
              <a:t>有的複雜</a:t>
            </a:r>
            <a:r>
              <a:rPr lang="zh-TW" altLang="en-US" dirty="0"/>
              <a:t>，</a:t>
            </a:r>
            <a:r>
              <a:rPr lang="zh-TW" altLang="en-US" dirty="0" smtClean="0"/>
              <a:t>有的漂亮、有的帥氣</a:t>
            </a:r>
            <a:r>
              <a:rPr lang="en-US" altLang="zh-TW" dirty="0" smtClean="0"/>
              <a:t>…</a:t>
            </a:r>
          </a:p>
          <a:p>
            <a:r>
              <a:rPr lang="zh-TW" altLang="en-US" dirty="0"/>
              <a:t>但是都是</a:t>
            </a:r>
            <a:r>
              <a:rPr lang="zh-TW" altLang="en-US" dirty="0" smtClean="0"/>
              <a:t>車！</a:t>
            </a:r>
            <a:endParaRPr lang="en-US" altLang="zh-TW" dirty="0" smtClean="0"/>
          </a:p>
          <a:p>
            <a:r>
              <a:rPr lang="zh-TW" altLang="en-US" sz="2000" b="1" dirty="0">
                <a:solidFill>
                  <a:srgbClr val="FF0000"/>
                </a:solidFill>
              </a:rPr>
              <a:t>不論是黑貓白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貓，只要會抓老鼠的都是好貓？？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樂高積木LEGO《 LT10886 》Duplo 得寶系列- 我的第一套創意汽車組合- PChome 24h購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707" y="1166382"/>
            <a:ext cx="2413889" cy="2413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創意造型積木之三種車款、一次滿足– CAVEDU教育團隊技術部落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542" y="3778735"/>
            <a:ext cx="2752217" cy="206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大創日本動物積木💕💕 - 女孩板 | Dcar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904" y="4100975"/>
            <a:ext cx="3081907" cy="23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變數命名規則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010234" cy="3880773"/>
          </a:xfrm>
        </p:spPr>
        <p:txBody>
          <a:bodyPr/>
          <a:lstStyle/>
          <a:p>
            <a:r>
              <a:rPr lang="zh-TW" altLang="en-US" dirty="0"/>
              <a:t>識別字必須以</a:t>
            </a:r>
            <a:r>
              <a:rPr lang="zh-TW" altLang="en-US" b="1" dirty="0">
                <a:solidFill>
                  <a:srgbClr val="FF0000"/>
                </a:solidFill>
              </a:rPr>
              <a:t>英文</a:t>
            </a:r>
            <a:r>
              <a:rPr lang="zh-TW" altLang="en-US" b="1" dirty="0" smtClean="0">
                <a:solidFill>
                  <a:srgbClr val="FF0000"/>
                </a:solidFill>
              </a:rPr>
              <a:t>字母</a:t>
            </a:r>
            <a:r>
              <a:rPr lang="zh-TW" altLang="en-US" dirty="0">
                <a:solidFill>
                  <a:schemeClr val="tx1"/>
                </a:solidFill>
              </a:rPr>
              <a:t>或是</a:t>
            </a:r>
            <a:r>
              <a:rPr lang="en-US" altLang="zh-TW" b="1" dirty="0">
                <a:solidFill>
                  <a:srgbClr val="FF0000"/>
                </a:solidFill>
              </a:rPr>
              <a:t>_,$</a:t>
            </a:r>
            <a:r>
              <a:rPr lang="zh-TW" altLang="en-US" b="1" dirty="0" smtClean="0">
                <a:solidFill>
                  <a:srgbClr val="FF0000"/>
                </a:solidFill>
              </a:rPr>
              <a:t>開頭</a:t>
            </a:r>
            <a:r>
              <a:rPr lang="en-US" altLang="zh-TW" dirty="0"/>
              <a:t>,</a:t>
            </a:r>
            <a:r>
              <a:rPr lang="zh-TW" altLang="en-US" dirty="0"/>
              <a:t>大小寫均可。</a:t>
            </a:r>
          </a:p>
          <a:p>
            <a:r>
              <a:rPr lang="zh-TW" altLang="en-US" dirty="0"/>
              <a:t>跟著開頭字元之後的</a:t>
            </a:r>
            <a:r>
              <a:rPr lang="en-US" altLang="zh-TW" dirty="0"/>
              <a:t>,</a:t>
            </a:r>
            <a:r>
              <a:rPr lang="zh-TW" altLang="en-US" dirty="0"/>
              <a:t>可以是符合前一條規則的字元</a:t>
            </a:r>
            <a:r>
              <a:rPr lang="en-US" altLang="zh-TW" dirty="0"/>
              <a:t>,</a:t>
            </a:r>
            <a:r>
              <a:rPr lang="zh-TW" altLang="en-US" dirty="0"/>
              <a:t>或者是阿拉伯數字</a:t>
            </a:r>
            <a:r>
              <a:rPr lang="en-US" altLang="zh-TW" dirty="0"/>
              <a:t>0 ~ 9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識別符號的</a:t>
            </a:r>
            <a:r>
              <a:rPr lang="zh-TW" altLang="en-US" dirty="0">
                <a:solidFill>
                  <a:srgbClr val="FF0000"/>
                </a:solidFill>
              </a:rPr>
              <a:t>長度沒有限制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識別符號不能和 </a:t>
            </a:r>
            <a:r>
              <a:rPr lang="en-US" altLang="zh-TW" dirty="0"/>
              <a:t>Java </a:t>
            </a:r>
            <a:r>
              <a:rPr lang="zh-TW" altLang="en-US" dirty="0"/>
              <a:t>程式語言中的保留字 </a:t>
            </a:r>
            <a:r>
              <a:rPr lang="en-US" altLang="zh-TW" dirty="0"/>
              <a:t>(Reserved  </a:t>
            </a:r>
            <a:r>
              <a:rPr lang="en-US" altLang="zh-TW" dirty="0" err="1" smtClean="0"/>
              <a:t>Words,or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KeyWords</a:t>
            </a:r>
            <a:r>
              <a:rPr lang="en-US" altLang="zh-TW" dirty="0" smtClean="0"/>
              <a:t>)</a:t>
            </a:r>
            <a:r>
              <a:rPr lang="zh-TW" altLang="en-US" dirty="0"/>
              <a:t>重複。</a:t>
            </a:r>
          </a:p>
          <a:p>
            <a:r>
              <a:rPr lang="zh-TW" altLang="en-US" dirty="0"/>
              <a:t>字母相同</a:t>
            </a:r>
            <a:r>
              <a:rPr lang="en-US" altLang="zh-TW" dirty="0"/>
              <a:t>,</a:t>
            </a:r>
            <a:r>
              <a:rPr lang="zh-TW" altLang="en-US" dirty="0"/>
              <a:t>但</a:t>
            </a:r>
            <a:r>
              <a:rPr lang="zh-TW" altLang="en-US" b="1" dirty="0">
                <a:solidFill>
                  <a:srgbClr val="FF0000"/>
                </a:solidFill>
              </a:rPr>
              <a:t>大小寫不同</a:t>
            </a:r>
            <a:r>
              <a:rPr lang="zh-TW" altLang="en-US" dirty="0"/>
              <a:t>時</a:t>
            </a:r>
            <a:r>
              <a:rPr lang="en-US" altLang="zh-TW" dirty="0"/>
              <a:t>,</a:t>
            </a:r>
            <a:r>
              <a:rPr lang="zh-TW" altLang="en-US" dirty="0"/>
              <a:t>視為是不同的名稱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b="1" dirty="0"/>
              <a:t>可以用</a:t>
            </a:r>
            <a:r>
              <a:rPr lang="en-US" altLang="zh-TW" b="1" dirty="0"/>
              <a:t>Unicode</a:t>
            </a:r>
            <a:r>
              <a:rPr lang="zh-TW" altLang="en-US" b="1" dirty="0"/>
              <a:t>命名</a:t>
            </a:r>
            <a:r>
              <a:rPr lang="zh-TW" altLang="en-US" dirty="0"/>
              <a:t>，也就是說用中文命名</a:t>
            </a:r>
            <a:r>
              <a:rPr lang="zh-TW" altLang="en-US" dirty="0" smtClean="0"/>
              <a:t>。但是，建議不要用，因為外國人不認識！</a:t>
            </a:r>
            <a:endParaRPr lang="zh-TW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448" y="2080548"/>
            <a:ext cx="6232935" cy="306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8022505" y="1711216"/>
            <a:ext cx="2088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關鍵字 </a:t>
            </a:r>
            <a:r>
              <a:rPr lang="en-US" altLang="zh-TW" dirty="0"/>
              <a:t>(Keywords)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4311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變數命名比一比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3080850" cy="3880772"/>
          </a:xfrm>
        </p:spPr>
        <p:txBody>
          <a:bodyPr/>
          <a:lstStyle/>
          <a:p>
            <a:r>
              <a:rPr lang="zh-TW" altLang="en-US" dirty="0" smtClean="0"/>
              <a:t>合法變數名稱：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SUM</a:t>
            </a:r>
          </a:p>
          <a:p>
            <a:pPr lvl="1"/>
            <a:r>
              <a:rPr lang="en-US" altLang="zh-TW" dirty="0" smtClean="0"/>
              <a:t>_</a:t>
            </a:r>
            <a:r>
              <a:rPr lang="en-US" altLang="zh-TW" dirty="0" err="1" smtClean="0"/>
              <a:t>fg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x5</a:t>
            </a:r>
          </a:p>
          <a:p>
            <a:pPr lvl="1"/>
            <a:r>
              <a:rPr lang="en-US" altLang="zh-TW" dirty="0" smtClean="0"/>
              <a:t>$y</a:t>
            </a:r>
          </a:p>
          <a:p>
            <a:pPr lvl="1"/>
            <a:r>
              <a:rPr lang="en-US" altLang="zh-TW" dirty="0" smtClean="0"/>
              <a:t>score</a:t>
            </a:r>
          </a:p>
          <a:p>
            <a:pPr lvl="1"/>
            <a:r>
              <a:rPr lang="zh-TW" altLang="en-US" dirty="0" smtClean="0"/>
              <a:t>劉老師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3849624" y="2160589"/>
            <a:ext cx="5586984" cy="3880773"/>
          </a:xfrm>
        </p:spPr>
        <p:txBody>
          <a:bodyPr/>
          <a:lstStyle/>
          <a:p>
            <a:r>
              <a:rPr lang="zh-TW" altLang="en-US" dirty="0" smtClean="0"/>
              <a:t>不合法變數名稱：</a:t>
            </a:r>
            <a:endParaRPr lang="en-US" altLang="zh-TW" dirty="0" smtClean="0"/>
          </a:p>
          <a:p>
            <a:pPr lvl="1"/>
            <a:r>
              <a:rPr lang="en-US" altLang="zh-TW" dirty="0"/>
              <a:t>sum,1 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變數名稱不可有”</a:t>
            </a:r>
            <a:r>
              <a:rPr lang="en-US" altLang="zh-TW" dirty="0"/>
              <a:t>,”</a:t>
            </a:r>
          </a:p>
          <a:p>
            <a:pPr lvl="1"/>
            <a:r>
              <a:rPr lang="en-US" altLang="zh-TW" dirty="0"/>
              <a:t>3y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變數名稱不可由阿拉伯數字開頭</a:t>
            </a:r>
          </a:p>
          <a:p>
            <a:pPr lvl="1"/>
            <a:r>
              <a:rPr lang="en-US" altLang="zh-TW" dirty="0"/>
              <a:t>char	</a:t>
            </a:r>
            <a:r>
              <a:rPr lang="en-US" altLang="zh-TW" dirty="0" smtClean="0"/>
              <a:t>// </a:t>
            </a:r>
            <a:r>
              <a:rPr lang="zh-TW" altLang="en-US" dirty="0"/>
              <a:t>這是系統保留字不可當作變數名稱	</a:t>
            </a:r>
          </a:p>
          <a:p>
            <a:pPr lvl="1"/>
            <a:r>
              <a:rPr lang="en-US" altLang="zh-TW" dirty="0" err="1"/>
              <a:t>x+y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+</a:t>
            </a:r>
          </a:p>
          <a:p>
            <a:pPr lvl="1"/>
            <a:r>
              <a:rPr lang="en-US" altLang="zh-TW" dirty="0"/>
              <a:t>a </a:t>
            </a:r>
            <a:r>
              <a:rPr lang="zh-TW" altLang="en-US" dirty="0" smtClean="0"/>
              <a:t> </a:t>
            </a:r>
            <a:r>
              <a:rPr lang="en-US" altLang="zh-TW" dirty="0" smtClean="0"/>
              <a:t>b</a:t>
            </a:r>
            <a:r>
              <a:rPr lang="en-US" altLang="zh-TW" dirty="0"/>
              <a:t>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變數名稱不可有空格</a:t>
            </a:r>
          </a:p>
          <a:p>
            <a:pPr lvl="1"/>
            <a:r>
              <a:rPr lang="en-US" altLang="zh-TW" dirty="0"/>
              <a:t>x!	</a:t>
            </a:r>
            <a:r>
              <a:rPr lang="en-US" altLang="zh-TW" dirty="0" smtClean="0"/>
              <a:t>// </a:t>
            </a:r>
            <a:r>
              <a:rPr lang="zh-TW" altLang="en-US" dirty="0"/>
              <a:t>變數名稱不可有</a:t>
            </a:r>
            <a:r>
              <a:rPr lang="en-US" altLang="zh-TW" dirty="0"/>
              <a:t>!</a:t>
            </a:r>
            <a:r>
              <a:rPr lang="zh-TW" altLang="en-US" dirty="0"/>
              <a:t>字元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68138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布林型別 </a:t>
            </a:r>
            <a:r>
              <a:rPr lang="en-US" altLang="zh-TW" dirty="0"/>
              <a:t>(Boolean Data Type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資料</a:t>
            </a:r>
            <a:r>
              <a:rPr lang="zh-TW" altLang="en-US" dirty="0"/>
              <a:t>只能有兩種</a:t>
            </a:r>
            <a:r>
              <a:rPr lang="zh-TW" altLang="en-US" dirty="0" smtClean="0"/>
              <a:t>可能：</a:t>
            </a:r>
            <a:r>
              <a:rPr lang="en-US" altLang="zh-TW" dirty="0" smtClean="0"/>
              <a:t>true</a:t>
            </a:r>
            <a:r>
              <a:rPr lang="zh-TW" altLang="en-US" dirty="0"/>
              <a:t>與</a:t>
            </a:r>
            <a:r>
              <a:rPr lang="en-US" altLang="zh-TW" dirty="0"/>
              <a:t>false</a:t>
            </a:r>
            <a:r>
              <a:rPr lang="zh-TW" altLang="en-US" dirty="0" smtClean="0"/>
              <a:t>。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 err="1" smtClean="0"/>
              <a:t>boolean</a:t>
            </a:r>
            <a:endParaRPr lang="en-US" altLang="zh-TW" dirty="0" smtClean="0"/>
          </a:p>
          <a:p>
            <a:r>
              <a:rPr lang="zh-TW" altLang="en-US" kern="0" dirty="0" smtClean="0"/>
              <a:t>數值</a:t>
            </a:r>
            <a:r>
              <a:rPr lang="zh-TW" altLang="en-US" kern="0" dirty="0"/>
              <a:t>型別 </a:t>
            </a:r>
            <a:r>
              <a:rPr lang="en-US" altLang="zh-TW" kern="0" dirty="0"/>
              <a:t>(Numeric Data Type)</a:t>
            </a:r>
          </a:p>
          <a:p>
            <a:pPr lvl="1"/>
            <a:r>
              <a:rPr lang="zh-TW" altLang="en-US" dirty="0"/>
              <a:t>整數型別 </a:t>
            </a:r>
            <a:r>
              <a:rPr lang="en-US" altLang="zh-TW" dirty="0"/>
              <a:t>(Integral Data </a:t>
            </a:r>
            <a:r>
              <a:rPr lang="en-US" altLang="zh-TW" dirty="0" smtClean="0"/>
              <a:t>Type) 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/>
              <a:t>byte short, 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, long,</a:t>
            </a:r>
          </a:p>
          <a:p>
            <a:pPr lvl="1"/>
            <a:r>
              <a:rPr lang="zh-TW" altLang="en-US" dirty="0"/>
              <a:t>浮點數型別 </a:t>
            </a:r>
            <a:r>
              <a:rPr lang="en-US" altLang="zh-TW" dirty="0" smtClean="0"/>
              <a:t>(</a:t>
            </a:r>
            <a:r>
              <a:rPr lang="en-US" altLang="zh-TW" dirty="0"/>
              <a:t>Floating Point Data Type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float, double</a:t>
            </a:r>
            <a:endParaRPr lang="zh-TW" altLang="en-US" dirty="0"/>
          </a:p>
          <a:p>
            <a:r>
              <a:rPr lang="zh-TW" altLang="en-US" dirty="0" smtClean="0"/>
              <a:t>字元型別</a:t>
            </a:r>
            <a:r>
              <a:rPr lang="en-US" altLang="zh-TW" dirty="0" smtClean="0"/>
              <a:t>(char) </a:t>
            </a:r>
            <a:r>
              <a:rPr lang="en-US" altLang="zh-TW" dirty="0" smtClean="0">
                <a:sym typeface="Wingdings" panose="05000000000000000000" pitchFamily="2" charset="2"/>
              </a:rPr>
              <a:t> char</a:t>
            </a:r>
            <a:endParaRPr lang="en-US" altLang="zh-TW" dirty="0" smtClean="0"/>
          </a:p>
          <a:p>
            <a:r>
              <a:rPr lang="zh-TW" altLang="en-US" dirty="0" smtClean="0"/>
              <a:t>字串 </a:t>
            </a:r>
            <a:r>
              <a:rPr lang="en-US" altLang="zh-TW" dirty="0"/>
              <a:t>(String) </a:t>
            </a:r>
            <a:r>
              <a:rPr lang="zh-TW" altLang="en-US" dirty="0"/>
              <a:t>型</a:t>
            </a:r>
            <a:r>
              <a:rPr lang="zh-TW" altLang="en-US" dirty="0" smtClean="0"/>
              <a:t>別 </a:t>
            </a:r>
            <a:r>
              <a:rPr lang="en-US" altLang="zh-TW" dirty="0" smtClean="0">
                <a:sym typeface="Wingdings" panose="05000000000000000000" pitchFamily="2" charset="2"/>
              </a:rPr>
              <a:t> String</a:t>
            </a:r>
            <a:endParaRPr lang="en-US" altLang="zh-TW" dirty="0" smtClean="0"/>
          </a:p>
          <a:p>
            <a:r>
              <a:rPr lang="zh-TW" altLang="en-US" dirty="0"/>
              <a:t>參照型別 </a:t>
            </a:r>
            <a:r>
              <a:rPr lang="en-US" altLang="zh-TW" dirty="0"/>
              <a:t>(Reference Data Types</a:t>
            </a:r>
            <a:r>
              <a:rPr lang="en-US" altLang="zh-TW" dirty="0" smtClean="0"/>
              <a:t>) </a:t>
            </a:r>
            <a:r>
              <a:rPr lang="en-US" altLang="zh-TW" dirty="0" smtClean="0">
                <a:sym typeface="Wingdings" panose="05000000000000000000" pitchFamily="2" charset="2"/>
              </a:rPr>
              <a:t> String, Array, Object</a:t>
            </a:r>
            <a:r>
              <a:rPr lang="zh-TW" altLang="en-US" dirty="0" smtClean="0">
                <a:sym typeface="Wingdings" panose="05000000000000000000" pitchFamily="2" charset="2"/>
              </a:rPr>
              <a:t>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34431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基本資料型別簡圖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>
            <a:off x="540828" y="2496312"/>
            <a:ext cx="8869680" cy="2996410"/>
            <a:chOff x="932688" y="3044952"/>
            <a:chExt cx="8869680" cy="2996410"/>
          </a:xfrm>
        </p:grpSpPr>
        <p:sp>
          <p:nvSpPr>
            <p:cNvPr id="5" name="圓角矩形 4"/>
            <p:cNvSpPr/>
            <p:nvPr/>
          </p:nvSpPr>
          <p:spPr>
            <a:xfrm>
              <a:off x="932688" y="3044952"/>
              <a:ext cx="8869680" cy="299641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7030A0"/>
                  </a:solidFill>
                </a:rPr>
                <a:t>基本資料型別</a:t>
              </a:r>
              <a:r>
                <a:rPr lang="en-US" altLang="zh-TW" b="1" dirty="0" smtClean="0">
                  <a:solidFill>
                    <a:srgbClr val="7030A0"/>
                  </a:solidFill>
                </a:rPr>
                <a:t>(primitive data type)</a:t>
              </a: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7030A0"/>
                </a:solidFill>
              </a:endParaRPr>
            </a:p>
            <a:p>
              <a:pPr algn="ctr"/>
              <a:endParaRPr lang="en-US" altLang="zh-TW" b="1" dirty="0">
                <a:solidFill>
                  <a:srgbClr val="7030A0"/>
                </a:solidFill>
              </a:endParaRPr>
            </a:p>
            <a:p>
              <a:pPr algn="ctr"/>
              <a:endParaRPr lang="zh-TW" alt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6" name="圓角矩形 5"/>
            <p:cNvSpPr/>
            <p:nvPr/>
          </p:nvSpPr>
          <p:spPr>
            <a:xfrm>
              <a:off x="1060704" y="3813048"/>
              <a:ext cx="612648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數值類資料型別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>
              <a:off x="1152144" y="4590288"/>
              <a:ext cx="3730751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C00000"/>
                  </a:solidFill>
                </a:rPr>
                <a:t>整數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35430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byte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21841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short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3109953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974061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long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4969763" y="4590288"/>
              <a:ext cx="2052829" cy="117043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</a:rPr>
                <a:t>浮</a:t>
              </a:r>
              <a:r>
                <a:rPr lang="zh-TW" altLang="en-US" b="1" smtClean="0">
                  <a:solidFill>
                    <a:srgbClr val="C00000"/>
                  </a:solidFill>
                </a:rPr>
                <a:t>點數</a:t>
              </a:r>
              <a:endParaRPr lang="en-US" altLang="zh-TW" b="1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zh-TW" b="1" dirty="0">
                <a:solidFill>
                  <a:srgbClr val="C00000"/>
                </a:solidFill>
              </a:endParaRPr>
            </a:p>
            <a:p>
              <a:pPr algn="ctr"/>
              <a:endParaRPr lang="zh-TW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071342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float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935450" y="5184648"/>
              <a:ext cx="960118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double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7284188" y="3813048"/>
              <a:ext cx="1009420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字元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389345" y="5184648"/>
              <a:ext cx="804672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char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8390612" y="3813048"/>
              <a:ext cx="1256308" cy="20848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rgbClr val="0070C0"/>
                  </a:solidFill>
                </a:rPr>
                <a:t>布林型別</a:t>
              </a:r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>
                <a:solidFill>
                  <a:srgbClr val="0070C0"/>
                </a:solidFill>
              </a:endParaRPr>
            </a:p>
            <a:p>
              <a:pPr algn="ctr"/>
              <a:endParaRPr lang="en-US" altLang="zh-TW" b="1" dirty="0" smtClean="0">
                <a:solidFill>
                  <a:srgbClr val="0070C0"/>
                </a:solidFill>
              </a:endParaRPr>
            </a:p>
            <a:p>
              <a:pPr algn="ctr"/>
              <a:endParaRPr lang="zh-TW" altLang="en-US" b="1" dirty="0">
                <a:solidFill>
                  <a:srgbClr val="0070C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497077" y="5184648"/>
              <a:ext cx="1066961" cy="38404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boolean</a:t>
              </a:r>
              <a:endParaRPr lang="zh-TW" altLang="en-US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2850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整數類型別的數字範圍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CAAA211-36CB-8048-857B-3A3DF77FD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50" y="1712976"/>
            <a:ext cx="7195718" cy="2505542"/>
          </a:xfrm>
          <a:prstGeom prst="rect">
            <a:avLst/>
          </a:prstGeom>
        </p:spPr>
      </p:pic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1DD0124C-A657-9841-AF04-DC8A97B81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7" y="4218518"/>
            <a:ext cx="7123151" cy="149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85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等</a:t>
            </a:r>
            <a:r>
              <a:rPr lang="en-US" altLang="zh-TW" dirty="0" smtClean="0"/>
              <a:t>(=)</a:t>
            </a:r>
            <a:r>
              <a:rPr lang="zh-TW" altLang="en-US" dirty="0" smtClean="0"/>
              <a:t>的意義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(=)</a:t>
            </a:r>
            <a:r>
              <a:rPr lang="zh-TW" altLang="en-US" dirty="0" smtClean="0"/>
              <a:t>不是數學上的表示相等。</a:t>
            </a:r>
            <a:endParaRPr lang="en-US" altLang="zh-TW" dirty="0" smtClean="0"/>
          </a:p>
          <a:p>
            <a:r>
              <a:rPr lang="zh-TW" altLang="en-US" dirty="0"/>
              <a:t>在程式語言領域，</a:t>
            </a:r>
            <a:r>
              <a:rPr lang="en-US" altLang="zh-TW" dirty="0"/>
              <a:t>(=)</a:t>
            </a:r>
            <a:r>
              <a:rPr lang="zh-TW" altLang="en-US" dirty="0"/>
              <a:t>是</a:t>
            </a:r>
            <a:r>
              <a:rPr lang="zh-TW" altLang="en-US" dirty="0" smtClean="0"/>
              <a:t>指派、指定的</a:t>
            </a:r>
            <a:r>
              <a:rPr lang="zh-TW" altLang="en-US" dirty="0"/>
              <a:t>意思</a:t>
            </a:r>
            <a:r>
              <a:rPr lang="zh-TW" altLang="en-US" dirty="0" smtClean="0"/>
              <a:t>。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Assignmemt</a:t>
            </a:r>
            <a:r>
              <a:rPr lang="en-US" altLang="zh-TW" dirty="0" smtClean="0"/>
              <a:t>  operation)</a:t>
            </a:r>
          </a:p>
          <a:p>
            <a:r>
              <a:rPr lang="zh-TW" altLang="en-US" dirty="0"/>
              <a:t>通常</a:t>
            </a:r>
            <a:r>
              <a:rPr lang="zh-TW" altLang="en-US" dirty="0" smtClean="0"/>
              <a:t>形式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/>
              <a:t>= </a:t>
            </a:r>
            <a:r>
              <a:rPr lang="zh-TW" altLang="en-US" dirty="0" smtClean="0"/>
              <a:t>變數</a:t>
            </a:r>
            <a:r>
              <a:rPr lang="en-US" altLang="zh-TW" dirty="0" smtClean="0"/>
              <a:t>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</a:t>
            </a:r>
            <a:r>
              <a:rPr lang="zh-TW" altLang="en-US" dirty="0"/>
              <a:t>運算式</a:t>
            </a:r>
            <a:r>
              <a:rPr lang="en-US" altLang="zh-TW" dirty="0"/>
              <a:t>;  </a:t>
            </a:r>
            <a:r>
              <a:rPr lang="zh-TW" altLang="en-US" dirty="0"/>
              <a:t>例如</a:t>
            </a:r>
            <a:r>
              <a:rPr lang="en-US" altLang="zh-TW" dirty="0"/>
              <a:t>3+5, a+3, </a:t>
            </a:r>
            <a:r>
              <a:rPr lang="en-US" altLang="zh-TW" dirty="0" smtClean="0"/>
              <a:t>b*4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new </a:t>
            </a:r>
            <a:r>
              <a:rPr lang="zh-TW" altLang="en-US" dirty="0"/>
              <a:t>型別</a:t>
            </a:r>
            <a:r>
              <a:rPr lang="en-US" altLang="zh-TW" dirty="0" smtClean="0"/>
              <a:t>();</a:t>
            </a:r>
          </a:p>
          <a:p>
            <a:pPr lvl="1"/>
            <a:r>
              <a:rPr lang="zh-TW" altLang="en-US" dirty="0"/>
              <a:t>變數</a:t>
            </a:r>
            <a:r>
              <a:rPr lang="en-US" altLang="zh-TW" dirty="0"/>
              <a:t>= </a:t>
            </a:r>
            <a:r>
              <a:rPr lang="en-US" altLang="zh-TW" dirty="0" smtClean="0"/>
              <a:t>new </a:t>
            </a:r>
            <a:r>
              <a:rPr lang="zh-TW" altLang="en-US" dirty="0"/>
              <a:t>型別</a:t>
            </a:r>
            <a:r>
              <a:rPr lang="en-US" altLang="zh-TW" dirty="0"/>
              <a:t>[n</a:t>
            </a:r>
            <a:r>
              <a:rPr lang="en-US" altLang="zh-TW" dirty="0" smtClean="0"/>
              <a:t>];</a:t>
            </a:r>
            <a:endParaRPr lang="en-US" altLang="zh-TW" dirty="0" smtClean="0"/>
          </a:p>
          <a:p>
            <a:r>
              <a:rPr lang="zh-TW" altLang="en-US" dirty="0"/>
              <a:t>口語說法</a:t>
            </a:r>
            <a:r>
              <a:rPr lang="zh-TW" altLang="en-US" dirty="0" smtClean="0"/>
              <a:t>：</a:t>
            </a:r>
            <a:r>
              <a:rPr lang="zh-TW" altLang="en-US" b="1" u="sng" dirty="0">
                <a:solidFill>
                  <a:srgbClr val="FF0000"/>
                </a:solidFill>
              </a:rPr>
              <a:t>把右邊的結果或內容存放到左邊的變數裡面。</a:t>
            </a:r>
          </a:p>
          <a:p>
            <a:endParaRPr lang="zh-TW" altLang="en-U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866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取得輸入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Scanner</a:t>
            </a:r>
            <a:r>
              <a:rPr lang="zh-TW" altLang="en-US" dirty="0" smtClean="0"/>
              <a:t>用法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宣告： </a:t>
            </a:r>
            <a:r>
              <a:rPr lang="en-US" altLang="zh-TW" dirty="0" smtClean="0"/>
              <a:t>Scanner </a:t>
            </a:r>
            <a:r>
              <a:rPr lang="en-US" altLang="zh-TW" dirty="0" err="1" smtClean="0"/>
              <a:t>sc</a:t>
            </a:r>
            <a:r>
              <a:rPr lang="en-US" altLang="zh-TW" dirty="0" smtClean="0"/>
              <a:t> = new Scanner(System.in);</a:t>
            </a:r>
          </a:p>
          <a:p>
            <a:r>
              <a:rPr lang="zh-TW" altLang="en-US" dirty="0"/>
              <a:t>輸入不同型別</a:t>
            </a:r>
            <a:r>
              <a:rPr lang="zh-TW" altLang="en-US" dirty="0" smtClean="0"/>
              <a:t>的變數用不同方法。</a:t>
            </a:r>
            <a:endParaRPr lang="en-US" altLang="zh-TW" dirty="0" smtClean="0"/>
          </a:p>
          <a:p>
            <a:pPr lvl="1"/>
            <a:r>
              <a:rPr lang="zh-TW" altLang="en-US" dirty="0"/>
              <a:t>字串： </a:t>
            </a:r>
            <a:r>
              <a:rPr lang="en-US" altLang="zh-TW" dirty="0" err="1"/>
              <a:t>sc.next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Byte: </a:t>
            </a:r>
            <a:r>
              <a:rPr lang="en-US" altLang="zh-TW" dirty="0" err="1" smtClean="0"/>
              <a:t>sc.nextByte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Short: </a:t>
            </a:r>
            <a:r>
              <a:rPr lang="en-US" altLang="zh-TW" dirty="0" err="1" smtClean="0"/>
              <a:t>sc.nextShort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err="1" smtClean="0"/>
              <a:t>Int</a:t>
            </a:r>
            <a:r>
              <a:rPr lang="en-US" altLang="zh-TW" dirty="0" smtClean="0"/>
              <a:t>: </a:t>
            </a:r>
            <a:r>
              <a:rPr lang="en-US" altLang="zh-TW" dirty="0" err="1" smtClean="0"/>
              <a:t>sc.nextInt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Long: </a:t>
            </a:r>
            <a:r>
              <a:rPr lang="en-US" altLang="zh-TW" dirty="0" err="1" smtClean="0"/>
              <a:t>sc.nextLong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Boolean: </a:t>
            </a:r>
            <a:r>
              <a:rPr lang="en-US" altLang="zh-TW" dirty="0" err="1" smtClean="0"/>
              <a:t>sc.nextBoolean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Float: </a:t>
            </a:r>
            <a:r>
              <a:rPr lang="en-US" altLang="zh-TW" dirty="0" err="1" smtClean="0"/>
              <a:t>sc.nextFloat</a:t>
            </a:r>
            <a:r>
              <a:rPr lang="en-US" altLang="zh-TW" dirty="0" smtClean="0"/>
              <a:t>();</a:t>
            </a:r>
          </a:p>
          <a:p>
            <a:pPr lvl="1"/>
            <a:r>
              <a:rPr lang="en-US" altLang="zh-TW" dirty="0" smtClean="0"/>
              <a:t>Double: </a:t>
            </a:r>
            <a:r>
              <a:rPr lang="en-US" altLang="zh-TW" dirty="0" err="1" smtClean="0"/>
              <a:t>sc.nextDouble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sc.hasNext</a:t>
            </a:r>
            <a:r>
              <a:rPr lang="en-US" altLang="zh-TW" dirty="0" smtClean="0"/>
              <a:t>();  </a:t>
            </a:r>
            <a:r>
              <a:rPr lang="zh-TW" altLang="en-US" smtClean="0"/>
              <a:t>可以用來判斷是否還有輸入的內容。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1400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數字相乘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輸入兩個數字，相乘後輸出結果。</a:t>
            </a:r>
            <a:endParaRPr lang="en-US" altLang="zh-TW" dirty="0"/>
          </a:p>
          <a:p>
            <a:r>
              <a:rPr lang="zh-TW" altLang="en-US" dirty="0"/>
              <a:t>思考重點：</a:t>
            </a:r>
            <a:endParaRPr lang="en-US" altLang="zh-TW" dirty="0"/>
          </a:p>
          <a:p>
            <a:pPr lvl="1"/>
            <a:r>
              <a:rPr lang="zh-TW" altLang="en-US" dirty="0"/>
              <a:t>輸入</a:t>
            </a:r>
            <a:r>
              <a:rPr lang="zh-TW" altLang="en-US" dirty="0" smtClean="0"/>
              <a:t>：兩個數字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輸出：兩數字相乘結果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學習</a:t>
            </a:r>
            <a:r>
              <a:rPr lang="zh-TW" altLang="en-US" dirty="0"/>
              <a:t>輸入方式與變數宣告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021515" y="2160589"/>
            <a:ext cx="4686109" cy="2882965"/>
            <a:chOff x="8833104" y="502920"/>
            <a:chExt cx="2587752" cy="1427480"/>
          </a:xfrm>
        </p:grpSpPr>
        <p:sp>
          <p:nvSpPr>
            <p:cNvPr id="6" name="圓角矩形 5"/>
            <p:cNvSpPr/>
            <p:nvPr/>
          </p:nvSpPr>
          <p:spPr>
            <a:xfrm>
              <a:off x="8833104" y="502920"/>
              <a:ext cx="2587752" cy="119786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8942832" y="609600"/>
              <a:ext cx="2386584" cy="99974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dirty="0" smtClean="0">
                  <a:solidFill>
                    <a:schemeClr val="tx1"/>
                  </a:solidFill>
                </a:rPr>
                <a:t>A=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12</a:t>
              </a:r>
            </a:p>
            <a:p>
              <a:r>
                <a:rPr lang="en-US" altLang="zh-TW" dirty="0" smtClean="0">
                  <a:solidFill>
                    <a:schemeClr val="tx1"/>
                  </a:solidFill>
                </a:rPr>
                <a:t>B=</a:t>
              </a:r>
              <a:r>
                <a:rPr lang="en-US" altLang="zh-TW" dirty="0" smtClean="0">
                  <a:solidFill>
                    <a:srgbClr val="0070C0"/>
                  </a:solidFill>
                </a:rPr>
                <a:t>5</a:t>
              </a:r>
            </a:p>
            <a:p>
              <a:r>
                <a:rPr lang="en-US" altLang="zh-TW" dirty="0" err="1" smtClean="0">
                  <a:solidFill>
                    <a:schemeClr val="tx1"/>
                  </a:solidFill>
                </a:rPr>
                <a:t>AxB</a:t>
              </a:r>
              <a:r>
                <a:rPr lang="en-US" altLang="zh-TW" dirty="0" smtClean="0">
                  <a:solidFill>
                    <a:schemeClr val="tx1"/>
                  </a:solidFill>
                </a:rPr>
                <a:t>=60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梯形 7"/>
            <p:cNvSpPr/>
            <p:nvPr/>
          </p:nvSpPr>
          <p:spPr>
            <a:xfrm>
              <a:off x="9811512" y="1700784"/>
              <a:ext cx="713232" cy="229616"/>
            </a:xfrm>
            <a:prstGeom prst="trapezoi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677334" y="532231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Example01_04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三參考解答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2160589"/>
            <a:ext cx="6048375" cy="41529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709" y="2916936"/>
            <a:ext cx="44862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53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變數的初始化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變數不是只能靠輸入設定內容，或是程式執行中用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號來設定</a:t>
            </a:r>
            <a:endParaRPr lang="en-US" altLang="zh-TW" dirty="0" smtClean="0"/>
          </a:p>
          <a:p>
            <a:r>
              <a:rPr lang="zh-TW" altLang="en-US" dirty="0"/>
              <a:t>程式設計師是很偷懶的</a:t>
            </a:r>
            <a:r>
              <a:rPr lang="zh-TW" altLang="en-US" dirty="0" smtClean="0"/>
              <a:t>！可以</a:t>
            </a:r>
            <a:r>
              <a:rPr lang="zh-TW" altLang="en-US" dirty="0"/>
              <a:t>坐就不要</a:t>
            </a:r>
            <a:r>
              <a:rPr lang="zh-TW" altLang="en-US" dirty="0" smtClean="0"/>
              <a:t>站，可以躺就不要坐。</a:t>
            </a:r>
            <a:endParaRPr lang="en-US" altLang="zh-TW" dirty="0" smtClean="0"/>
          </a:p>
          <a:p>
            <a:r>
              <a:rPr lang="zh-TW" altLang="en-US" dirty="0" smtClean="0"/>
              <a:t>所以宣告</a:t>
            </a:r>
            <a:r>
              <a:rPr lang="zh-TW" altLang="en-US" dirty="0"/>
              <a:t>變數時一併設定初始值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例如：原來是</a:t>
            </a:r>
            <a:r>
              <a:rPr lang="en-US" altLang="zh-TW" dirty="0" smtClean="0"/>
              <a:t>					</a:t>
            </a:r>
            <a:r>
              <a:rPr lang="zh-TW" altLang="en-US" dirty="0" smtClean="0"/>
              <a:t>偷懶變成：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簡言之：所有變數宣告後直接在後面</a:t>
            </a:r>
            <a:r>
              <a:rPr lang="zh-TW" altLang="en-US" dirty="0" smtClean="0"/>
              <a:t>加</a:t>
            </a:r>
            <a:r>
              <a:rPr lang="en-US" altLang="zh-TW" dirty="0" smtClean="0"/>
              <a:t>“=”</a:t>
            </a:r>
            <a:r>
              <a:rPr lang="zh-TW" altLang="en-US" dirty="0" smtClean="0"/>
              <a:t>號</a:t>
            </a:r>
            <a:r>
              <a:rPr lang="zh-TW" altLang="en-US" dirty="0"/>
              <a:t>，接著是初始值即可。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680" y="3429000"/>
            <a:ext cx="1920157" cy="4595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72" y="3429000"/>
            <a:ext cx="1590675" cy="7048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26" y="4988944"/>
            <a:ext cx="3340584" cy="128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367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標題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Eclipse </a:t>
            </a:r>
            <a:r>
              <a:rPr lang="zh-TW" altLang="en-US" dirty="0"/>
              <a:t>第一次執行</a:t>
            </a:r>
          </a:p>
        </p:txBody>
      </p:sp>
      <p:sp>
        <p:nvSpPr>
          <p:cNvPr id="29" name="內容版面配置區 2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第一次會詢問</a:t>
            </a:r>
            <a:r>
              <a:rPr lang="en-US" altLang="zh-TW" dirty="0" err="1"/>
              <a:t>WorkSpace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請改成你喜歡的資料夾，例如我改為：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C00000"/>
                </a:solidFill>
              </a:rPr>
              <a:t>D:\Java_Work_Space</a:t>
            </a:r>
          </a:p>
          <a:p>
            <a:endParaRPr lang="zh-TW" altLang="en-US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29000"/>
            <a:ext cx="6439017" cy="3130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矩形 30"/>
          <p:cNvSpPr/>
          <p:nvPr/>
        </p:nvSpPr>
        <p:spPr>
          <a:xfrm>
            <a:off x="1513629" y="4565991"/>
            <a:ext cx="1874520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/>
          <p:cNvSpPr/>
          <p:nvPr/>
        </p:nvSpPr>
        <p:spPr>
          <a:xfrm>
            <a:off x="677334" y="5515687"/>
            <a:ext cx="415671" cy="5791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向右箭號 32"/>
          <p:cNvSpPr/>
          <p:nvPr/>
        </p:nvSpPr>
        <p:spPr>
          <a:xfrm>
            <a:off x="4663737" y="6139294"/>
            <a:ext cx="402336" cy="3200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007405" y="48314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731922" y="51680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4562899" y="58651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39" name="群組 38"/>
          <p:cNvGrpSpPr/>
          <p:nvPr/>
        </p:nvGrpSpPr>
        <p:grpSpPr>
          <a:xfrm>
            <a:off x="6901176" y="740486"/>
            <a:ext cx="5015230" cy="3825505"/>
            <a:chOff x="7020048" y="905947"/>
            <a:chExt cx="5015230" cy="3825505"/>
          </a:xfrm>
        </p:grpSpPr>
        <p:pic>
          <p:nvPicPr>
            <p:cNvPr id="37" name="圖片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640" y="905947"/>
              <a:ext cx="4628638" cy="36095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8" name="向右箭號 37"/>
            <p:cNvSpPr/>
            <p:nvPr/>
          </p:nvSpPr>
          <p:spPr>
            <a:xfrm rot="19920416">
              <a:off x="7020048" y="3793665"/>
              <a:ext cx="738929" cy="9377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00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世界最知名程式</a:t>
            </a:r>
            <a:r>
              <a:rPr lang="en-US" altLang="zh-TW" dirty="0" smtClean="0"/>
              <a:t>Hello World(1/8)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5" y="2160589"/>
            <a:ext cx="4781634" cy="3880773"/>
          </a:xfrm>
        </p:spPr>
        <p:txBody>
          <a:bodyPr/>
          <a:lstStyle/>
          <a:p>
            <a:r>
              <a:rPr lang="zh-TW" altLang="en-US" dirty="0" smtClean="0"/>
              <a:t>先點一下右上角的</a:t>
            </a:r>
            <a:r>
              <a:rPr lang="en-US" altLang="zh-TW" dirty="0" smtClean="0"/>
              <a:t>Hide</a:t>
            </a:r>
            <a:r>
              <a:rPr lang="zh-TW" altLang="en-US" dirty="0" smtClean="0"/>
              <a:t>，把這個</a:t>
            </a:r>
            <a:r>
              <a:rPr lang="en-US" altLang="zh-TW" dirty="0" smtClean="0"/>
              <a:t>Welcome</a:t>
            </a:r>
            <a:r>
              <a:rPr lang="zh-TW" altLang="en-US" dirty="0" smtClean="0"/>
              <a:t>畫面關掉。</a:t>
            </a:r>
            <a:endParaRPr lang="en-US" altLang="zh-TW" dirty="0" smtClean="0"/>
          </a:p>
          <a:p>
            <a:r>
              <a:rPr lang="zh-TW" altLang="en-US" dirty="0"/>
              <a:t>以後想再開這個畫面，</a:t>
            </a:r>
            <a:r>
              <a:rPr lang="zh-TW" altLang="en-US" dirty="0" smtClean="0"/>
              <a:t>只要從最上方的功能選項</a:t>
            </a:r>
            <a:r>
              <a:rPr lang="en-US" altLang="zh-TW" dirty="0" smtClean="0"/>
              <a:t>[</a:t>
            </a:r>
            <a:r>
              <a:rPr lang="en-US" altLang="zh-TW" dirty="0"/>
              <a:t>Help</a:t>
            </a:r>
            <a:r>
              <a:rPr lang="en-US" altLang="zh-TW" dirty="0" smtClean="0"/>
              <a:t>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[Welcome]</a:t>
            </a:r>
            <a:r>
              <a:rPr lang="zh-TW" altLang="en-US" dirty="0" smtClean="0"/>
              <a:t>即可再次打開。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649" y="1270000"/>
            <a:ext cx="6505575" cy="52436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1430000" y="2203704"/>
            <a:ext cx="438912" cy="475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964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World(2/8)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4726770" cy="3880773"/>
          </a:xfrm>
        </p:spPr>
        <p:txBody>
          <a:bodyPr/>
          <a:lstStyle/>
          <a:p>
            <a:r>
              <a:rPr lang="zh-TW" altLang="en-US" dirty="0" smtClean="0"/>
              <a:t>從最上方的主功能表開始</a:t>
            </a:r>
            <a:r>
              <a:rPr lang="en-US" altLang="zh-TW" dirty="0" smtClean="0"/>
              <a:t>[File]</a:t>
            </a:r>
            <a:r>
              <a:rPr lang="en-US" altLang="zh-TW" dirty="0" smtClean="0">
                <a:sym typeface="Wingdings" panose="05000000000000000000" pitchFamily="2" charset="2"/>
              </a:rPr>
              <a:t>[New][Java Project]</a:t>
            </a:r>
          </a:p>
          <a:p>
            <a:r>
              <a:rPr lang="zh-TW" altLang="en-US" dirty="0" smtClean="0">
                <a:sym typeface="Wingdings" panose="05000000000000000000" pitchFamily="2" charset="2"/>
              </a:rPr>
              <a:t>開始建立第</a:t>
            </a:r>
            <a:r>
              <a:rPr lang="zh-TW" altLang="en-US" dirty="0">
                <a:sym typeface="Wingdings" panose="05000000000000000000" pitchFamily="2" charset="2"/>
              </a:rPr>
              <a:t>一個</a:t>
            </a:r>
            <a:r>
              <a:rPr lang="en-US" altLang="zh-TW" dirty="0">
                <a:sym typeface="Wingdings" panose="05000000000000000000" pitchFamily="2" charset="2"/>
              </a:rPr>
              <a:t>Java </a:t>
            </a:r>
            <a:r>
              <a:rPr lang="en-US" altLang="zh-TW" dirty="0" smtClean="0">
                <a:sym typeface="Wingdings" panose="05000000000000000000" pitchFamily="2" charset="2"/>
              </a:rPr>
              <a:t>Project</a:t>
            </a:r>
            <a:r>
              <a:rPr lang="zh-TW" altLang="en-US" dirty="0" smtClean="0">
                <a:sym typeface="Wingdings" panose="05000000000000000000" pitchFamily="2" charset="2"/>
              </a:rPr>
              <a:t>。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160" y="2041017"/>
            <a:ext cx="6553200" cy="4476750"/>
          </a:xfrm>
          <a:prstGeom prst="rect">
            <a:avLst/>
          </a:prstGeom>
        </p:spPr>
      </p:pic>
      <p:sp>
        <p:nvSpPr>
          <p:cNvPr id="5" name="向右箭號 4"/>
          <p:cNvSpPr/>
          <p:nvPr/>
        </p:nvSpPr>
        <p:spPr>
          <a:xfrm rot="1993613">
            <a:off x="5015223" y="2147153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右箭號 5"/>
          <p:cNvSpPr/>
          <p:nvPr/>
        </p:nvSpPr>
        <p:spPr>
          <a:xfrm rot="19323982">
            <a:off x="5377053" y="2787641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 rot="19323982">
            <a:off x="9132189" y="2793162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061034" y="17564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164666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5785" y="27558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1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World(3/8)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Project name</a:t>
            </a:r>
            <a:r>
              <a:rPr lang="zh-TW" altLang="en-US" dirty="0" smtClean="0"/>
              <a:t>欄位輸入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/>
              <a:t>接著點選下方的</a:t>
            </a:r>
            <a:r>
              <a:rPr lang="en-US" altLang="zh-TW" dirty="0"/>
              <a:t>[Next</a:t>
            </a:r>
            <a:r>
              <a:rPr lang="en-US" altLang="zh-TW" dirty="0" smtClean="0"/>
              <a:t>&gt;]</a:t>
            </a:r>
          </a:p>
          <a:p>
            <a:r>
              <a:rPr lang="zh-TW" altLang="en-US" dirty="0"/>
              <a:t>在新跳出的視窗中點選</a:t>
            </a:r>
            <a:r>
              <a:rPr lang="en-US" altLang="zh-TW" dirty="0"/>
              <a:t>[Don't Create]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872" y="1224662"/>
            <a:ext cx="5051678" cy="55053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7740693" y="2073038"/>
            <a:ext cx="973539" cy="303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38359" y="6391656"/>
            <a:ext cx="797623" cy="2684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840810" y="1775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9939697" y="601363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60" y="3806839"/>
            <a:ext cx="5694953" cy="271904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482134" y="6137326"/>
            <a:ext cx="1000962" cy="309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683472" y="57593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向下箭號 11"/>
          <p:cNvSpPr/>
          <p:nvPr/>
        </p:nvSpPr>
        <p:spPr>
          <a:xfrm rot="4508446">
            <a:off x="6278586" y="4882896"/>
            <a:ext cx="896112" cy="5669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75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World(4/8)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5165682" cy="3880773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[Package Explorer]</a:t>
            </a:r>
            <a:r>
              <a:rPr lang="zh-TW" altLang="en-US" dirty="0" smtClean="0"/>
              <a:t>中點選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]</a:t>
            </a:r>
            <a:r>
              <a:rPr lang="zh-TW" altLang="en-US" dirty="0" smtClean="0"/>
              <a:t>資料夾，按下滑鼠右鍵，打開選項，然後點選</a:t>
            </a:r>
            <a:r>
              <a:rPr lang="en-US" altLang="zh-TW" dirty="0" smtClean="0"/>
              <a:t>[New]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[Class]</a:t>
            </a:r>
          </a:p>
          <a:p>
            <a:r>
              <a:rPr lang="zh-TW" altLang="en-US" dirty="0"/>
              <a:t>為專案加入第</a:t>
            </a:r>
            <a:r>
              <a:rPr lang="zh-TW" altLang="en-US" dirty="0" smtClean="0"/>
              <a:t>一個類別</a:t>
            </a:r>
            <a:r>
              <a:rPr lang="en-US" altLang="zh-TW" dirty="0" smtClean="0"/>
              <a:t>(Class)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807" y="1252728"/>
            <a:ext cx="6106268" cy="5340858"/>
          </a:xfrm>
          <a:prstGeom prst="rect">
            <a:avLst/>
          </a:prstGeom>
        </p:spPr>
      </p:pic>
      <p:sp>
        <p:nvSpPr>
          <p:cNvPr id="9" name="向右箭號 8"/>
          <p:cNvSpPr/>
          <p:nvPr/>
        </p:nvSpPr>
        <p:spPr>
          <a:xfrm rot="1993613">
            <a:off x="5838705" y="1931737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右箭號 9"/>
          <p:cNvSpPr/>
          <p:nvPr/>
        </p:nvSpPr>
        <p:spPr>
          <a:xfrm rot="19323982">
            <a:off x="6460039" y="2397075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 rot="9279248">
            <a:off x="10485502" y="2679489"/>
            <a:ext cx="441960" cy="1828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567774" y="16417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7652" y="23653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891167" y="251181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4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世界最知名程式</a:t>
            </a:r>
            <a:r>
              <a:rPr lang="en-US" altLang="zh-TW" dirty="0"/>
              <a:t>Hello </a:t>
            </a:r>
            <a:r>
              <a:rPr lang="en-US" altLang="zh-TW" dirty="0" smtClean="0"/>
              <a:t>World(5/8)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首先在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欄位輸入類別名稱：</a:t>
            </a:r>
            <a:r>
              <a:rPr lang="en-US" altLang="zh-TW" dirty="0" smtClean="0"/>
              <a:t>HelloWorld</a:t>
            </a:r>
          </a:p>
          <a:p>
            <a:r>
              <a:rPr lang="zh-TW" altLang="en-US" dirty="0" smtClean="0"/>
              <a:t>接著勾選</a:t>
            </a:r>
            <a:r>
              <a:rPr lang="en-US" altLang="zh-TW" dirty="0" smtClean="0"/>
              <a:t>public static void main(String 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[])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r>
              <a:rPr lang="zh-TW" altLang="en-US" dirty="0"/>
              <a:t>然後點選</a:t>
            </a:r>
            <a:r>
              <a:rPr lang="en-US" altLang="zh-TW" dirty="0"/>
              <a:t>[Finish]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700" y="1188720"/>
            <a:ext cx="5116394" cy="557345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78053" y="3123942"/>
            <a:ext cx="883067" cy="2435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991855" y="4837176"/>
            <a:ext cx="2496313" cy="265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542410" y="2767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685361" y="47330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149840" y="6326308"/>
            <a:ext cx="101193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0385603" y="59569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1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</p:bld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1880</TotalTime>
  <Words>1976</Words>
  <Application>Microsoft Office PowerPoint</Application>
  <PresentationFormat>寬螢幕</PresentationFormat>
  <Paragraphs>288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微軟正黑體</vt:lpstr>
      <vt:lpstr>新細明體</vt:lpstr>
      <vt:lpstr>Arial</vt:lpstr>
      <vt:lpstr>Trebuchet MS</vt:lpstr>
      <vt:lpstr>Wingdings</vt:lpstr>
      <vt:lpstr>Wingdings 3</vt:lpstr>
      <vt:lpstr>多面向</vt:lpstr>
      <vt:lpstr>初嘗Java咖啡</vt:lpstr>
      <vt:lpstr>請幫自己準備一個Code book </vt:lpstr>
      <vt:lpstr>寫程式就像是拚積木</vt:lpstr>
      <vt:lpstr>Eclipse 第一次執行</vt:lpstr>
      <vt:lpstr>世界最知名程式Hello World(1/8)</vt:lpstr>
      <vt:lpstr>世界最知名程式Hello World(2/8)</vt:lpstr>
      <vt:lpstr>世界最知名程式Hello World(3/8)</vt:lpstr>
      <vt:lpstr>世界最知名程式Hello World(4/8)</vt:lpstr>
      <vt:lpstr>世界最知名程式Hello World(5/8)</vt:lpstr>
      <vt:lpstr>世界最知名程式Hello World(6/8)</vt:lpstr>
      <vt:lpstr>世界最知名程式Hello World(7/8)</vt:lpstr>
      <vt:lpstr>世界最知名程式Hello World(8/8)</vt:lpstr>
      <vt:lpstr>Java 程式的基本組成要素</vt:lpstr>
      <vt:lpstr>Hello World程式說明</vt:lpstr>
      <vt:lpstr>Print(println)使用方法</vt:lpstr>
      <vt:lpstr>Console螢幕輸出</vt:lpstr>
      <vt:lpstr>工欲善其事必先利其器</vt:lpstr>
      <vt:lpstr>為我們這門課建立一個較好的專案環境 step1</vt:lpstr>
      <vt:lpstr>為我們這門課建立一個較好的專案環境 step2</vt:lpstr>
      <vt:lpstr>為我們這門課建立一個較好的專案環境 step3</vt:lpstr>
      <vt:lpstr>為我們這門課建立一個較好的專案環境 step4</vt:lpstr>
      <vt:lpstr>為我們這門課建立一個較好的專案環境 step5</vt:lpstr>
      <vt:lpstr>為我們這門課建立一個較好的專案環境 finial step</vt:lpstr>
      <vt:lpstr>千里之行始於足下</vt:lpstr>
      <vt:lpstr>練習一 唐詩三百首，我只會一首</vt:lpstr>
      <vt:lpstr>Hello World進階</vt:lpstr>
      <vt:lpstr>練習二 跟你打招呼</vt:lpstr>
      <vt:lpstr>練習二參考解答</vt:lpstr>
      <vt:lpstr>變數</vt:lpstr>
      <vt:lpstr>變數命名規則</vt:lpstr>
      <vt:lpstr>變數命名比一比</vt:lpstr>
      <vt:lpstr>資料型別</vt:lpstr>
      <vt:lpstr>基本資料型別簡圖</vt:lpstr>
      <vt:lpstr>整數類型別的數字範圍</vt:lpstr>
      <vt:lpstr>等(=)的意義</vt:lpstr>
      <vt:lpstr>取得輸入 Scanner用法</vt:lpstr>
      <vt:lpstr>練習三 數字相乘</vt:lpstr>
      <vt:lpstr>練習三參考解答</vt:lpstr>
      <vt:lpstr>變數的初始化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初嘗Java咖啡</dc:title>
  <dc:creator>oldinmo@gmail.com</dc:creator>
  <cp:lastModifiedBy>oldinmo@gmail.com</cp:lastModifiedBy>
  <cp:revision>46</cp:revision>
  <dcterms:created xsi:type="dcterms:W3CDTF">2020-11-15T02:06:28Z</dcterms:created>
  <dcterms:modified xsi:type="dcterms:W3CDTF">2020-12-12T07:05:45Z</dcterms:modified>
</cp:coreProperties>
</file>