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6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07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8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351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56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528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52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7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3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8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15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47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0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B068-0BC1-4366-925A-40167D424D2E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AC6091-ACDD-4887-8D72-749A044EAA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92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再嚐</a:t>
            </a:r>
            <a:r>
              <a:rPr lang="en-US" altLang="zh-TW" dirty="0" smtClean="0"/>
              <a:t>Java Coffee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---</a:t>
            </a:r>
            <a:r>
              <a:rPr lang="zh-TW" altLang="en-US" dirty="0" smtClean="0"/>
              <a:t>運算思維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TW" altLang="en-US" dirty="0" smtClean="0"/>
              <a:t>劉</a:t>
            </a:r>
            <a:r>
              <a:rPr lang="zh-TW" altLang="en-US" dirty="0"/>
              <a:t>崇</a:t>
            </a:r>
            <a:r>
              <a:rPr lang="zh-TW" altLang="en-US" dirty="0" smtClean="0"/>
              <a:t>汎</a:t>
            </a:r>
            <a:endParaRPr lang="en-US" altLang="zh-TW" dirty="0" smtClean="0"/>
          </a:p>
          <a:p>
            <a:pPr algn="r"/>
            <a:fld id="{DA74FC97-8647-474D-B375-8E81E8B358FB}" type="datetime4">
              <a:rPr lang="zh-TW" altLang="zh-TW"/>
              <a:t>109年11月22日星期日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613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--</a:t>
            </a:r>
            <a:r>
              <a:rPr lang="zh-TW" altLang="en-US" dirty="0" smtClean="0"/>
              <a:t>解題過程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拆解問題</a:t>
            </a:r>
            <a:r>
              <a:rPr lang="en-US" altLang="zh-TW" dirty="0" smtClean="0"/>
              <a:t>(Decomposition)</a:t>
            </a:r>
          </a:p>
          <a:p>
            <a:pPr lvl="1"/>
            <a:r>
              <a:rPr lang="zh-TW" altLang="en-US" dirty="0"/>
              <a:t>將資料或問題拆解成更小的部分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簡化思考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發現</a:t>
            </a:r>
            <a:r>
              <a:rPr lang="zh-TW" altLang="en-US" dirty="0" smtClean="0"/>
              <a:t>規律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Partten</a:t>
            </a:r>
            <a:r>
              <a:rPr lang="en-US" altLang="zh-TW" dirty="0" smtClean="0"/>
              <a:t> Recognition)</a:t>
            </a:r>
          </a:p>
          <a:p>
            <a:pPr lvl="1"/>
            <a:r>
              <a:rPr lang="zh-TW" altLang="en-US" dirty="0"/>
              <a:t>觀察資料的模式、趨勢、或是規則等現象。</a:t>
            </a:r>
            <a:endParaRPr lang="en-US" altLang="zh-TW" dirty="0" smtClean="0"/>
          </a:p>
          <a:p>
            <a:r>
              <a:rPr lang="zh-TW" altLang="en-US" dirty="0" smtClean="0"/>
              <a:t>歸納概念</a:t>
            </a:r>
            <a:r>
              <a:rPr lang="en-US" altLang="zh-TW" dirty="0" smtClean="0"/>
              <a:t>(Abstraction)</a:t>
            </a:r>
          </a:p>
          <a:p>
            <a:pPr lvl="1"/>
            <a:r>
              <a:rPr lang="zh-TW" altLang="en-US" dirty="0"/>
              <a:t>歸納找出一般性通則</a:t>
            </a:r>
            <a:endParaRPr lang="en-US" altLang="zh-TW" dirty="0" smtClean="0"/>
          </a:p>
          <a:p>
            <a:r>
              <a:rPr lang="zh-TW" altLang="en-US" dirty="0"/>
              <a:t>設計</a:t>
            </a:r>
            <a:r>
              <a:rPr lang="zh-TW" altLang="en-US" dirty="0" smtClean="0"/>
              <a:t>演算</a:t>
            </a:r>
            <a:r>
              <a:rPr lang="en-US" altLang="zh-TW" dirty="0" smtClean="0"/>
              <a:t>(Algorithm Design)</a:t>
            </a:r>
          </a:p>
          <a:p>
            <a:pPr lvl="1"/>
            <a:r>
              <a:rPr lang="zh-TW" altLang="en-US" dirty="0"/>
              <a:t>建立一個解決問題的步驟</a:t>
            </a:r>
          </a:p>
        </p:txBody>
      </p:sp>
    </p:spTree>
    <p:extLst>
      <p:ext uri="{BB962C8B-B14F-4D97-AF65-F5344CB8AC3E}">
        <p14:creationId xmlns:p14="http://schemas.microsoft.com/office/powerpoint/2010/main" val="8927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電腦的基本運算有哪些？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序列</a:t>
            </a:r>
            <a:r>
              <a:rPr lang="zh-TW" altLang="en-US" dirty="0"/>
              <a:t>（</a:t>
            </a:r>
            <a:r>
              <a:rPr lang="en-US" altLang="zh-TW" dirty="0"/>
              <a:t>sequence</a:t>
            </a:r>
            <a:r>
              <a:rPr lang="zh-TW" altLang="en-US" dirty="0"/>
              <a:t>）：對某一個任務，確定一系列的步驟</a:t>
            </a:r>
          </a:p>
          <a:p>
            <a:r>
              <a:rPr lang="zh-TW" altLang="en-US" dirty="0"/>
              <a:t>迴圈（</a:t>
            </a:r>
            <a:r>
              <a:rPr lang="en-US" altLang="zh-TW" dirty="0"/>
              <a:t>loops</a:t>
            </a:r>
            <a:r>
              <a:rPr lang="zh-TW" altLang="en-US" dirty="0"/>
              <a:t>）：重複執行相同的序列</a:t>
            </a:r>
          </a:p>
          <a:p>
            <a:r>
              <a:rPr lang="zh-TW" altLang="en-US" dirty="0"/>
              <a:t>平行（</a:t>
            </a:r>
            <a:r>
              <a:rPr lang="en-US" altLang="zh-TW" dirty="0"/>
              <a:t>parallelism</a:t>
            </a:r>
            <a:r>
              <a:rPr lang="zh-TW" altLang="en-US" dirty="0"/>
              <a:t>）：在同一時間讓許多事同時發生</a:t>
            </a:r>
          </a:p>
          <a:p>
            <a:r>
              <a:rPr lang="zh-TW" altLang="en-US" dirty="0"/>
              <a:t>事件（</a:t>
            </a:r>
            <a:r>
              <a:rPr lang="en-US" altLang="zh-TW" dirty="0"/>
              <a:t>events</a:t>
            </a:r>
            <a:r>
              <a:rPr lang="zh-TW" altLang="en-US" dirty="0"/>
              <a:t>）：一件事引發另一件事的發生</a:t>
            </a:r>
          </a:p>
          <a:p>
            <a:r>
              <a:rPr lang="zh-TW" altLang="en-US" dirty="0"/>
              <a:t>條件（</a:t>
            </a:r>
            <a:r>
              <a:rPr lang="en-US" altLang="zh-TW" dirty="0"/>
              <a:t>conditionals</a:t>
            </a:r>
            <a:r>
              <a:rPr lang="zh-TW" altLang="en-US" dirty="0"/>
              <a:t>）：根據條件做決定</a:t>
            </a:r>
          </a:p>
          <a:p>
            <a:r>
              <a:rPr lang="zh-TW" altLang="en-US" dirty="0"/>
              <a:t>運算子（</a:t>
            </a:r>
            <a:r>
              <a:rPr lang="en-US" altLang="zh-TW" dirty="0"/>
              <a:t>operators</a:t>
            </a:r>
            <a:r>
              <a:rPr lang="zh-TW" altLang="en-US" dirty="0"/>
              <a:t>）：支援數學與邏輯的表達</a:t>
            </a:r>
          </a:p>
          <a:p>
            <a:r>
              <a:rPr lang="zh-TW" altLang="en-US" dirty="0"/>
              <a:t>資料（</a:t>
            </a:r>
            <a:r>
              <a:rPr lang="en-US" altLang="zh-TW" dirty="0"/>
              <a:t>data</a:t>
            </a:r>
            <a:r>
              <a:rPr lang="zh-TW" altLang="en-US" dirty="0"/>
              <a:t>）：儲存資料、讀取資料與更新資料</a:t>
            </a:r>
          </a:p>
        </p:txBody>
      </p:sp>
    </p:spTree>
    <p:extLst>
      <p:ext uri="{BB962C8B-B14F-4D97-AF65-F5344CB8AC3E}">
        <p14:creationId xmlns:p14="http://schemas.microsoft.com/office/powerpoint/2010/main" val="12069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圖像化思考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流程圖的畫法如右。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476706" y="1987907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12698" y="2990699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>
            <a:off x="4048206" y="2380083"/>
            <a:ext cx="0" cy="6106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412698" y="5055231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倒退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>
            <a:stCxn id="14" idx="2"/>
            <a:endCxn id="10" idx="0"/>
          </p:cNvCxnSpPr>
          <p:nvPr/>
        </p:nvCxnSpPr>
        <p:spPr>
          <a:xfrm>
            <a:off x="4048206" y="4541925"/>
            <a:ext cx="0" cy="51330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412698" y="4077613"/>
            <a:ext cx="1271016" cy="464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前進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7" idx="2"/>
            <a:endCxn id="14" idx="0"/>
          </p:cNvCxnSpPr>
          <p:nvPr/>
        </p:nvCxnSpPr>
        <p:spPr>
          <a:xfrm>
            <a:off x="4048206" y="3455011"/>
            <a:ext cx="0" cy="6226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21" idx="0"/>
          </p:cNvCxnSpPr>
          <p:nvPr/>
        </p:nvCxnSpPr>
        <p:spPr>
          <a:xfrm>
            <a:off x="4048206" y="5519543"/>
            <a:ext cx="0" cy="521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圓角矩形 20"/>
          <p:cNvSpPr/>
          <p:nvPr/>
        </p:nvSpPr>
        <p:spPr>
          <a:xfrm>
            <a:off x="3476706" y="604136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pic>
        <p:nvPicPr>
          <p:cNvPr id="1026" name="Picture 2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1" y="743712"/>
            <a:ext cx="4590288" cy="5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5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運算思維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---</a:t>
            </a:r>
            <a:r>
              <a:rPr lang="zh-TW" altLang="en-US" dirty="0" smtClean="0"/>
              <a:t>思考的步驟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Computational Thinking</a:t>
            </a:r>
            <a:endParaRPr lang="en-US" altLang="zh-TW" dirty="0" smtClean="0"/>
          </a:p>
          <a:p>
            <a:r>
              <a:rPr lang="zh-TW" altLang="en-US" dirty="0" smtClean="0"/>
              <a:t>程式</a:t>
            </a:r>
            <a:r>
              <a:rPr lang="zh-TW" altLang="en-US" dirty="0"/>
              <a:t>設計師</a:t>
            </a:r>
            <a:r>
              <a:rPr lang="zh-TW" altLang="en-US" dirty="0" smtClean="0"/>
              <a:t>的思考方式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理解</a:t>
            </a:r>
            <a:r>
              <a:rPr lang="zh-TW" altLang="en-US" dirty="0"/>
              <a:t>問題</a:t>
            </a:r>
            <a:endParaRPr lang="en-US" altLang="zh-TW" dirty="0"/>
          </a:p>
          <a:p>
            <a:pPr lvl="1"/>
            <a:r>
              <a:rPr lang="zh-TW" altLang="en-US" dirty="0"/>
              <a:t>制定計劃</a:t>
            </a:r>
            <a:endParaRPr lang="en-US" altLang="zh-TW" dirty="0"/>
          </a:p>
          <a:p>
            <a:pPr lvl="1"/>
            <a:r>
              <a:rPr lang="zh-TW" altLang="en-US" dirty="0"/>
              <a:t>分解問題</a:t>
            </a:r>
            <a:endParaRPr lang="en-US" altLang="zh-TW" dirty="0"/>
          </a:p>
          <a:p>
            <a:pPr lvl="1"/>
            <a:r>
              <a:rPr lang="zh-TW" altLang="en-US" dirty="0"/>
              <a:t>還是一籌莫展？再從第一步開始</a:t>
            </a:r>
            <a:endParaRPr lang="en-US" altLang="zh-TW" dirty="0"/>
          </a:p>
          <a:p>
            <a:pPr lvl="1"/>
            <a:r>
              <a:rPr lang="zh-TW" altLang="en-US" dirty="0"/>
              <a:t>多練習</a:t>
            </a:r>
          </a:p>
        </p:txBody>
      </p:sp>
    </p:spTree>
    <p:extLst>
      <p:ext uri="{BB962C8B-B14F-4D97-AF65-F5344CB8AC3E}">
        <p14:creationId xmlns:p14="http://schemas.microsoft.com/office/powerpoint/2010/main" val="10477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</a:t>
            </a:r>
            <a:r>
              <a:rPr lang="zh-TW" altLang="en-US" dirty="0" smtClean="0"/>
              <a:t>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	--</a:t>
            </a:r>
            <a:r>
              <a:rPr lang="zh-TW" altLang="en-US" dirty="0" smtClean="0"/>
              <a:t>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大多數難題之所以難的原因，正是因為你不理解它們，因此，解決問題的第一步就是確切地知道問題是什麼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理解問題的標準是什麼呢</a:t>
            </a:r>
            <a:r>
              <a:rPr lang="zh-TW" altLang="en-US" dirty="0" smtClean="0"/>
              <a:t>？</a:t>
            </a:r>
            <a:r>
              <a:rPr lang="zh-TW" altLang="en-US" dirty="0" smtClean="0">
                <a:solidFill>
                  <a:srgbClr val="C00000"/>
                </a:solidFill>
              </a:rPr>
              <a:t>當</a:t>
            </a:r>
            <a:r>
              <a:rPr lang="zh-TW" altLang="en-US" dirty="0">
                <a:solidFill>
                  <a:srgbClr val="C00000"/>
                </a:solidFill>
              </a:rPr>
              <a:t>你能用簡單的語言解釋它的時候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建議方法：</a:t>
            </a:r>
            <a:r>
              <a:rPr lang="zh-TW" altLang="en-US" dirty="0" smtClean="0">
                <a:solidFill>
                  <a:srgbClr val="C00000"/>
                </a:solidFill>
              </a:rPr>
              <a:t>寫</a:t>
            </a:r>
            <a:r>
              <a:rPr lang="zh-TW" altLang="en-US" dirty="0">
                <a:solidFill>
                  <a:srgbClr val="C00000"/>
                </a:solidFill>
              </a:rPr>
              <a:t>下你的問題，畫個塗鴉，或者將它告訴別人</a:t>
            </a:r>
          </a:p>
        </p:txBody>
      </p:sp>
    </p:spTree>
    <p:extLst>
      <p:ext uri="{BB962C8B-B14F-4D97-AF65-F5344CB8AC3E}">
        <p14:creationId xmlns:p14="http://schemas.microsoft.com/office/powerpoint/2010/main" val="37146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	--</a:t>
            </a:r>
            <a:r>
              <a:rPr lang="zh-TW" altLang="en-US" dirty="0" smtClean="0"/>
              <a:t>制定計畫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不要漫無目的</a:t>
            </a:r>
            <a:r>
              <a:rPr lang="zh-TW" altLang="en-US" dirty="0"/>
              <a:t>地開始解決問題，要有明確的計畫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不要</a:t>
            </a:r>
            <a:r>
              <a:rPr lang="zh-TW" altLang="en-US" dirty="0"/>
              <a:t>立即開始動手幹活，要讓你的大腦有充分的時間分析問題，並對訊息進行整合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>
                <a:solidFill>
                  <a:srgbClr val="C00000"/>
                </a:solidFill>
              </a:rPr>
              <a:t>甚麼？輸出甚麼</a:t>
            </a:r>
            <a:r>
              <a:rPr lang="zh-TW" altLang="en-US" dirty="0" smtClean="0">
                <a:solidFill>
                  <a:srgbClr val="C00000"/>
                </a:solidFill>
              </a:rPr>
              <a:t>？中間做了甚麼？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思考的步驟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--</a:t>
            </a:r>
            <a:r>
              <a:rPr lang="zh-TW" altLang="en-US" dirty="0" smtClean="0"/>
              <a:t>分解問題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不要一開始就想解決一個大問題，你會被它虐哭</a:t>
            </a:r>
            <a:r>
              <a:rPr lang="zh-TW" altLang="en-US" dirty="0" smtClean="0"/>
              <a:t>的</a:t>
            </a:r>
            <a:r>
              <a:rPr lang="zh-TW" altLang="en-US" dirty="0"/>
              <a:t>！</a:t>
            </a:r>
            <a:endParaRPr lang="en-US" altLang="zh-TW" dirty="0" smtClean="0"/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將大問題其</a:t>
            </a:r>
            <a:r>
              <a:rPr lang="zh-TW" altLang="en-US" dirty="0">
                <a:solidFill>
                  <a:srgbClr val="C00000"/>
                </a:solidFill>
              </a:rPr>
              <a:t>分解為多個子問題，這些子問題會更容易得到解決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子</a:t>
            </a:r>
            <a:r>
              <a:rPr lang="zh-TW" altLang="en-US" dirty="0">
                <a:solidFill>
                  <a:srgbClr val="C00000"/>
                </a:solidFill>
              </a:rPr>
              <a:t>問題還不能解決的話，繼續分解成更小的問題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rgbClr val="C00000"/>
                </a:solidFill>
              </a:rPr>
              <a:t>解決</a:t>
            </a:r>
            <a:r>
              <a:rPr lang="zh-TW" altLang="en-US" dirty="0">
                <a:solidFill>
                  <a:srgbClr val="C00000"/>
                </a:solidFill>
              </a:rPr>
              <a:t>了每個子問題，就可以將它們連接起來</a:t>
            </a:r>
            <a:r>
              <a:rPr lang="zh-TW" altLang="en-US" dirty="0" smtClean="0">
                <a:solidFill>
                  <a:srgbClr val="C00000"/>
                </a:solidFill>
              </a:rPr>
              <a:t>。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暖身練習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買飲料。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哪一家？喝甚麼？</a:t>
            </a:r>
            <a:endParaRPr lang="en-US" altLang="zh-TW" dirty="0" smtClean="0"/>
          </a:p>
          <a:p>
            <a:pPr lvl="2"/>
            <a:r>
              <a:rPr lang="zh-TW" altLang="en-US" dirty="0"/>
              <a:t>想、問、</a:t>
            </a:r>
            <a:r>
              <a:rPr lang="zh-TW" altLang="en-US" dirty="0" smtClean="0"/>
              <a:t>查</a:t>
            </a:r>
            <a:r>
              <a:rPr lang="en-US" altLang="zh-TW" dirty="0" smtClean="0"/>
              <a:t>…..</a:t>
            </a:r>
          </a:p>
          <a:p>
            <a:pPr lvl="1"/>
            <a:r>
              <a:rPr lang="zh-TW" altLang="en-US" dirty="0"/>
              <a:t>怎麼去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2"/>
            <a:r>
              <a:rPr lang="zh-TW" altLang="en-US" dirty="0"/>
              <a:t>開車、騎車、騎腳踏車、</a:t>
            </a:r>
            <a:r>
              <a:rPr lang="zh-TW" altLang="en-US" dirty="0" smtClean="0"/>
              <a:t>走路</a:t>
            </a:r>
            <a:endParaRPr lang="en-US" altLang="zh-TW" dirty="0" smtClean="0"/>
          </a:p>
          <a:p>
            <a:pPr lvl="2"/>
            <a:r>
              <a:rPr lang="zh-TW" altLang="en-US" dirty="0"/>
              <a:t>路線？</a:t>
            </a:r>
            <a:endParaRPr lang="en-US" altLang="zh-TW" dirty="0" smtClean="0"/>
          </a:p>
          <a:p>
            <a:pPr lvl="1"/>
            <a:r>
              <a:rPr lang="zh-TW" altLang="en-US" dirty="0"/>
              <a:t>怎麼點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有一台車子，只能往前直走跟倒車同時右轉。</a:t>
            </a:r>
            <a:endParaRPr lang="en-US" altLang="zh-TW" dirty="0" smtClean="0"/>
          </a:p>
          <a:p>
            <a:r>
              <a:rPr lang="zh-TW" altLang="en-US" dirty="0"/>
              <a:t>如何把車子開進位置？</a:t>
            </a:r>
          </a:p>
        </p:txBody>
      </p:sp>
      <p:sp>
        <p:nvSpPr>
          <p:cNvPr id="5" name="矩形 4"/>
          <p:cNvSpPr/>
          <p:nvPr/>
        </p:nvSpPr>
        <p:spPr>
          <a:xfrm>
            <a:off x="8539308" y="2593989"/>
            <a:ext cx="3236976" cy="2157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9924624" y="2821066"/>
            <a:ext cx="813816" cy="813816"/>
          </a:xfrm>
          <a:prstGeom prst="rect">
            <a:avLst/>
          </a:prstGeom>
        </p:spPr>
      </p:pic>
      <p:sp>
        <p:nvSpPr>
          <p:cNvPr id="6" name="向上箭號 5"/>
          <p:cNvSpPr/>
          <p:nvPr/>
        </p:nvSpPr>
        <p:spPr>
          <a:xfrm>
            <a:off x="9042228" y="2821066"/>
            <a:ext cx="246888" cy="365760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8774704" y="3349906"/>
            <a:ext cx="813816" cy="81381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25454" y="3601366"/>
            <a:ext cx="813816" cy="813816"/>
          </a:xfrm>
          <a:prstGeom prst="rect">
            <a:avLst/>
          </a:prstGeom>
        </p:spPr>
      </p:pic>
      <p:sp>
        <p:nvSpPr>
          <p:cNvPr id="9" name="上彎箭號 8"/>
          <p:cNvSpPr/>
          <p:nvPr/>
        </p:nvSpPr>
        <p:spPr>
          <a:xfrm rot="5400000">
            <a:off x="10278960" y="3766714"/>
            <a:ext cx="355079" cy="335280"/>
          </a:xfrm>
          <a:prstGeom prst="bent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2772918" y="3320081"/>
            <a:ext cx="4433698" cy="3146992"/>
            <a:chOff x="1346454" y="3104465"/>
            <a:chExt cx="4433698" cy="3146992"/>
          </a:xfrm>
        </p:grpSpPr>
        <p:sp>
          <p:nvSpPr>
            <p:cNvPr id="19" name="矩形 18"/>
            <p:cNvSpPr/>
            <p:nvPr/>
          </p:nvSpPr>
          <p:spPr>
            <a:xfrm>
              <a:off x="1346454" y="3104465"/>
              <a:ext cx="4433698" cy="3146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32435" y="4901184"/>
              <a:ext cx="813816" cy="813816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361613" y="3121984"/>
              <a:ext cx="2062751" cy="1796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123214" y="3118834"/>
              <a:ext cx="1636776" cy="1763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410076" y="3121450"/>
              <a:ext cx="732664" cy="601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4" name="圖片 23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6200000">
              <a:off x="3379654" y="3957987"/>
              <a:ext cx="813816" cy="813816"/>
            </a:xfrm>
            <a:prstGeom prst="rect">
              <a:avLst/>
            </a:prstGeom>
          </p:spPr>
        </p:pic>
        <p:sp>
          <p:nvSpPr>
            <p:cNvPr id="25" name="文字方塊 24"/>
            <p:cNvSpPr txBox="1"/>
            <p:nvPr/>
          </p:nvSpPr>
          <p:spPr>
            <a:xfrm>
              <a:off x="3563303" y="4771803"/>
              <a:ext cx="4828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endParaRPr lang="zh-TW" altLang="en-US" sz="4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66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/>
          <p:cNvGrpSpPr/>
          <p:nvPr/>
        </p:nvGrpSpPr>
        <p:grpSpPr>
          <a:xfrm>
            <a:off x="8897111" y="2519977"/>
            <a:ext cx="3074781" cy="2157984"/>
            <a:chOff x="3657600" y="3319272"/>
            <a:chExt cx="3236976" cy="2157984"/>
          </a:xfrm>
          <a:solidFill>
            <a:schemeClr val="bg1"/>
          </a:solidFill>
        </p:grpSpPr>
        <p:sp>
          <p:nvSpPr>
            <p:cNvPr id="22" name="矩形 21"/>
            <p:cNvSpPr/>
            <p:nvPr/>
          </p:nvSpPr>
          <p:spPr>
            <a:xfrm>
              <a:off x="3657600" y="3319272"/>
              <a:ext cx="3236976" cy="21579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5042916" y="3546349"/>
              <a:ext cx="813816" cy="813816"/>
            </a:xfrm>
            <a:prstGeom prst="rect">
              <a:avLst/>
            </a:prstGeom>
            <a:grpFill/>
          </p:spPr>
        </p:pic>
        <p:sp>
          <p:nvSpPr>
            <p:cNvPr id="24" name="向上箭號 23"/>
            <p:cNvSpPr/>
            <p:nvPr/>
          </p:nvSpPr>
          <p:spPr>
            <a:xfrm>
              <a:off x="4160520" y="3546349"/>
              <a:ext cx="246888" cy="365760"/>
            </a:xfrm>
            <a:prstGeom prst="up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3877056" y="4119376"/>
              <a:ext cx="813816" cy="813816"/>
            </a:xfrm>
            <a:prstGeom prst="rect">
              <a:avLst/>
            </a:prstGeom>
            <a:grpFill/>
          </p:spPr>
        </p:pic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843746" y="4326649"/>
              <a:ext cx="813816" cy="813816"/>
            </a:xfrm>
            <a:prstGeom prst="rect">
              <a:avLst/>
            </a:prstGeom>
            <a:grpFill/>
          </p:spPr>
        </p:pic>
        <p:sp>
          <p:nvSpPr>
            <p:cNvPr id="27" name="上彎箭號 26"/>
            <p:cNvSpPr/>
            <p:nvPr/>
          </p:nvSpPr>
          <p:spPr>
            <a:xfrm rot="5400000">
              <a:off x="5397252" y="4491997"/>
              <a:ext cx="355079" cy="335280"/>
            </a:xfrm>
            <a:prstGeom prst="bentUp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有一台車子，只能往前直走跟倒車同時右轉。</a:t>
            </a:r>
          </a:p>
          <a:p>
            <a:r>
              <a:rPr lang="zh-TW" altLang="en-US" dirty="0"/>
              <a:t>如何把車子開進位置？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772918" y="3320081"/>
            <a:ext cx="4433698" cy="3146992"/>
            <a:chOff x="1346454" y="3104465"/>
            <a:chExt cx="4433698" cy="3146992"/>
          </a:xfrm>
        </p:grpSpPr>
        <p:sp>
          <p:nvSpPr>
            <p:cNvPr id="20" name="矩形 19"/>
            <p:cNvSpPr/>
            <p:nvPr/>
          </p:nvSpPr>
          <p:spPr>
            <a:xfrm>
              <a:off x="1346454" y="3104465"/>
              <a:ext cx="4433698" cy="3146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32435" y="4901184"/>
              <a:ext cx="813816" cy="813816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1361613" y="3121984"/>
              <a:ext cx="2062751" cy="1796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23214" y="3118834"/>
              <a:ext cx="1636776" cy="17632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410076" y="3121450"/>
              <a:ext cx="732664" cy="601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3379654" y="3957987"/>
              <a:ext cx="813816" cy="813816"/>
            </a:xfrm>
            <a:prstGeom prst="rect">
              <a:avLst/>
            </a:prstGeom>
          </p:spPr>
        </p:pic>
        <p:sp>
          <p:nvSpPr>
            <p:cNvPr id="33" name="文字方塊 32"/>
            <p:cNvSpPr txBox="1"/>
            <p:nvPr/>
          </p:nvSpPr>
          <p:spPr>
            <a:xfrm>
              <a:off x="3979670" y="3968944"/>
              <a:ext cx="15087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?</a:t>
              </a:r>
              <a:r>
                <a:rPr lang="zh-TW" altLang="en-US" sz="2000" dirty="0" smtClean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有差嗎？</a:t>
              </a:r>
              <a:endParaRPr lang="zh-TW" altLang="en-US" sz="48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46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給你十個數字，請找出最大的數字是多少？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人怎麼思考？拆解成小步驟。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69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534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Trebuchet MS</vt:lpstr>
      <vt:lpstr>Wingdings 3</vt:lpstr>
      <vt:lpstr>多面向</vt:lpstr>
      <vt:lpstr>再嚐Java Coffee         ---運算思維</vt:lpstr>
      <vt:lpstr>運算思維  ---思考的步驟</vt:lpstr>
      <vt:lpstr>思考的步驟   --理解問題</vt:lpstr>
      <vt:lpstr>思考的步驟   --制定計畫</vt:lpstr>
      <vt:lpstr>思考的步驟   --分解問題</vt:lpstr>
      <vt:lpstr>暖身練習</vt:lpstr>
      <vt:lpstr>練習一</vt:lpstr>
      <vt:lpstr>練習二</vt:lpstr>
      <vt:lpstr>練習三</vt:lpstr>
      <vt:lpstr>運算思維   --解題過程</vt:lpstr>
      <vt:lpstr>電腦的基本運算有哪些？</vt:lpstr>
      <vt:lpstr>圖像化思考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手機程式淺嚐</dc:title>
  <dc:creator>oldinmo@gmail.com</dc:creator>
  <cp:lastModifiedBy>oldinmo@gmail.com</cp:lastModifiedBy>
  <cp:revision>17</cp:revision>
  <dcterms:created xsi:type="dcterms:W3CDTF">2020-09-21T02:23:07Z</dcterms:created>
  <dcterms:modified xsi:type="dcterms:W3CDTF">2020-11-22T09:32:08Z</dcterms:modified>
</cp:coreProperties>
</file>