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2" r:id="rId17"/>
    <p:sldId id="273" r:id="rId18"/>
    <p:sldId id="274" r:id="rId19"/>
    <p:sldId id="270" r:id="rId20"/>
    <p:sldId id="271" r:id="rId21"/>
    <p:sldId id="276" r:id="rId22"/>
    <p:sldId id="278" r:id="rId23"/>
    <p:sldId id="279" r:id="rId24"/>
    <p:sldId id="277" r:id="rId25"/>
    <p:sldId id="280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296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285" r:id="rId49"/>
    <p:sldId id="281" r:id="rId50"/>
    <p:sldId id="282" r:id="rId51"/>
    <p:sldId id="283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04287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smtClean="0"/>
              <a:t>函式、</a:t>
            </a:r>
            <a:r>
              <a:rPr lang="zh-TW" altLang="en-US" sz="4800" dirty="0" smtClean="0"/>
              <a:t>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</a:t>
            </a:r>
            <a:r>
              <a:rPr lang="zh-TW" altLang="en-US" dirty="0" smtClean="0"/>
              <a:t>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</a:t>
            </a:r>
            <a:r>
              <a:rPr lang="zh-TW" altLang="en-US" dirty="0" smtClean="0"/>
              <a:t>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109年12月7日星期一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133" y="609601"/>
            <a:ext cx="5436539" cy="5866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25312" y="539496"/>
            <a:ext cx="5422392" cy="1892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684264" y="4800600"/>
            <a:ext cx="384048" cy="69494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001" y="235648"/>
            <a:ext cx="5267325" cy="62769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398221" y="4363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876288" y="4237244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98221" y="506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8" name="左大括弧 7"/>
          <p:cNvSpPr/>
          <p:nvPr/>
        </p:nvSpPr>
        <p:spPr>
          <a:xfrm>
            <a:off x="6860947" y="4940600"/>
            <a:ext cx="585216" cy="6217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4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2857500"/>
            <a:ext cx="4425696" cy="85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699630" y="1515951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1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109591" cy="31870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65" y="2160589"/>
            <a:ext cx="5065476" cy="40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180028"/>
                  </p:ext>
                </p:extLst>
              </p:nvPr>
            </p:nvGraphicFramePr>
            <p:xfrm>
              <a:off x="897315" y="2333022"/>
              <a:ext cx="6024691" cy="273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739072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818363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18362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左＊</a:t>
                          </a:r>
                          <a:endParaRPr lang="zh-TW" altLang="en-US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01111" r="-631944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98901" r="-631944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02222" r="-631944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02222" r="-63194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80676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06690" y="507458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488" y="3253508"/>
            <a:ext cx="6637591" cy="31511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74002" y="3145536"/>
            <a:ext cx="198226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46776" y="4261104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372600" y="4704799"/>
            <a:ext cx="1976096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6776" y="5820367"/>
            <a:ext cx="1612392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7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的函式中</a:t>
            </a:r>
            <a:r>
              <a:rPr lang="zh-TW" altLang="en-US" dirty="0" smtClean="0"/>
              <a:t>，我們必須</a:t>
            </a:r>
            <a:r>
              <a:rPr lang="zh-TW" altLang="en-US" dirty="0"/>
              <a:t>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926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21326"/>
            <a:ext cx="6903339" cy="4977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99232" y="544982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894" y="1621326"/>
            <a:ext cx="7104210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1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10" y="2746057"/>
            <a:ext cx="65341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5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64208" y="2596896"/>
            <a:ext cx="168187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</a:t>
            </a:r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為</a:t>
            </a:r>
            <a:r>
              <a:rPr lang="zh-TW" altLang="en-US" dirty="0"/>
              <a:t>浮點</a:t>
            </a:r>
            <a:r>
              <a:rPr lang="zh-TW" altLang="en-US" dirty="0" smtClean="0"/>
              <a:t>數</a:t>
            </a:r>
            <a:r>
              <a:rPr lang="en-US" altLang="zh-TW" dirty="0"/>
              <a:t>(double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</a:t>
            </a:r>
            <a:r>
              <a:rPr lang="zh-TW" altLang="en-US" dirty="0" smtClean="0"/>
              <a:t>為整數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(double)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46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6" y="2160589"/>
            <a:ext cx="6943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6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來談談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Call by Value, Call by Reference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Pass by Value, Pass by Value of 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108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引數</a:t>
            </a:r>
            <a:r>
              <a:rPr lang="en-US" altLang="zh-TW" dirty="0" smtClean="0"/>
              <a:t>(Argument)</a:t>
            </a:r>
            <a:r>
              <a:rPr lang="zh-TW" altLang="en-US" dirty="0" smtClean="0"/>
              <a:t> 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(Parameter)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54202" cy="3880773"/>
          </a:xfrm>
        </p:spPr>
        <p:txBody>
          <a:bodyPr/>
          <a:lstStyle/>
          <a:p>
            <a:r>
              <a:rPr lang="zh-TW" altLang="en-US" dirty="0" smtClean="0"/>
              <a:t>其實兩者在口語中常常混用，意義相近。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zh-TW" altLang="en-US" dirty="0" smtClean="0"/>
              <a:t>這邊，</a:t>
            </a:r>
            <a:r>
              <a:rPr lang="zh-TW" altLang="en-US" dirty="0"/>
              <a:t>我們特意分別開，是為了更清楚瞭解函式呼叫時的</a:t>
            </a:r>
            <a:r>
              <a:rPr lang="zh-TW" altLang="en-US" dirty="0" smtClean="0"/>
              <a:t>機制與角色。</a:t>
            </a:r>
            <a:endParaRPr lang="en-US" altLang="zh-TW" dirty="0" smtClean="0"/>
          </a:p>
          <a:p>
            <a:r>
              <a:rPr lang="zh-TW" altLang="en-US" dirty="0" smtClean="0"/>
              <a:t>如右程式碼，大寫</a:t>
            </a:r>
            <a:r>
              <a:rPr lang="en-US" altLang="zh-TW" dirty="0" smtClean="0"/>
              <a:t>A</a:t>
            </a:r>
            <a:r>
              <a:rPr lang="zh-TW" altLang="en-US" dirty="0" smtClean="0"/>
              <a:t>在呼叫</a:t>
            </a:r>
            <a:r>
              <a:rPr lang="en-US" altLang="zh-TW" dirty="0" smtClean="0"/>
              <a:t>func1(A);</a:t>
            </a:r>
            <a:r>
              <a:rPr lang="zh-TW" altLang="en-US" dirty="0" smtClean="0"/>
              <a:t>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a)</a:t>
            </a:r>
            <a:r>
              <a:rPr lang="zh-TW" altLang="en-US" dirty="0" smtClean="0"/>
              <a:t>括弧中小寫的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>
                <a:solidFill>
                  <a:srgbClr val="FF0000"/>
                </a:solidFill>
              </a:rPr>
              <a:t>稱為參數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參數是只</a:t>
            </a:r>
            <a:r>
              <a:rPr lang="zh-TW" altLang="en-US" dirty="0"/>
              <a:t>活</a:t>
            </a:r>
            <a:r>
              <a:rPr lang="zh-TW" altLang="en-US" dirty="0" smtClean="0"/>
              <a:t>在</a:t>
            </a:r>
            <a:r>
              <a:rPr lang="en-US" altLang="zh-TW" dirty="0" smtClean="0"/>
              <a:t>func1</a:t>
            </a:r>
            <a:r>
              <a:rPr lang="zh-TW" altLang="en-US" dirty="0" smtClean="0"/>
              <a:t>範圍內的區域變數。</a:t>
            </a:r>
            <a:endParaRPr lang="en-US" altLang="zh-TW" dirty="0" smtClean="0"/>
          </a:p>
          <a:p>
            <a:r>
              <a:rPr lang="zh-TW" altLang="en-US" dirty="0" smtClean="0"/>
              <a:t>引數是要傳遞給函式的原始內容。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28" y="2705562"/>
            <a:ext cx="6191250" cy="27908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79803" y="5441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570720" y="2115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9820733" y="2488921"/>
            <a:ext cx="283464" cy="2926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7132320" y="5129784"/>
            <a:ext cx="297218" cy="3117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50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各種引數傳遞方式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其實基本分兩大類：</a:t>
            </a:r>
            <a:r>
              <a:rPr lang="en-US" altLang="zh-TW" dirty="0" smtClean="0"/>
              <a:t>Call by Value, Call by Reference(address)</a:t>
            </a:r>
          </a:p>
          <a:p>
            <a:r>
              <a:rPr lang="en-US" altLang="zh-TW" dirty="0" smtClean="0"/>
              <a:t>Call by Value(</a:t>
            </a:r>
            <a:r>
              <a:rPr lang="zh-TW" altLang="en-US" dirty="0" smtClean="0"/>
              <a:t>傳值呼叫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就是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傳遞進函式時，會複製一份相同值的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r>
              <a:rPr lang="zh-TW" altLang="en-US" dirty="0" smtClean="0"/>
              <a:t>給函式使用，所以</a:t>
            </a:r>
            <a:r>
              <a:rPr lang="zh-TW" altLang="en-US" b="1" u="sng" dirty="0" smtClean="0"/>
              <a:t>函式內無論怎麼改變參數的值，也不會影響到呼叫者傳入的引數值。</a:t>
            </a:r>
            <a:endParaRPr lang="en-US" altLang="zh-TW" b="1" u="sng" dirty="0" smtClean="0"/>
          </a:p>
          <a:p>
            <a:r>
              <a:rPr lang="en-US" altLang="zh-TW" dirty="0" smtClean="0"/>
              <a:t>Call by Reference(</a:t>
            </a:r>
            <a:r>
              <a:rPr lang="zh-TW" altLang="en-US" dirty="0" smtClean="0"/>
              <a:t>傳參考呼叫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就是</a:t>
            </a:r>
            <a:r>
              <a:rPr lang="zh-TW" altLang="en-US" dirty="0" smtClean="0"/>
              <a:t>把</a:t>
            </a:r>
            <a:r>
              <a:rPr lang="zh-TW" altLang="en-US" b="1" dirty="0" smtClean="0">
                <a:solidFill>
                  <a:srgbClr val="FF0000"/>
                </a:solidFill>
              </a:rPr>
              <a:t>引數</a:t>
            </a:r>
            <a:r>
              <a:rPr lang="zh-TW" altLang="en-US" dirty="0" smtClean="0"/>
              <a:t>在</a:t>
            </a:r>
            <a:r>
              <a:rPr lang="zh-TW" altLang="en-US" b="1" dirty="0">
                <a:solidFill>
                  <a:srgbClr val="FF0000"/>
                </a:solidFill>
              </a:rPr>
              <a:t>記憶體的位置或是參考</a:t>
            </a:r>
            <a:r>
              <a:rPr lang="zh-TW" altLang="en-US" dirty="0"/>
              <a:t>傳遞給函數內</a:t>
            </a:r>
            <a:r>
              <a:rPr lang="zh-TW" altLang="en-US" dirty="0" smtClean="0"/>
              <a:t>的參數，這樣參數也就等同直指引數，可以直接改變引數內容，所以</a:t>
            </a:r>
            <a:r>
              <a:rPr lang="zh-TW" altLang="en-US" b="1" u="sng" dirty="0" smtClean="0"/>
              <a:t>函數內對參數做改變等同改變引數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b="1" dirty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基本上函式都</a:t>
            </a:r>
            <a:r>
              <a:rPr lang="zh-TW" altLang="en-US" b="1" dirty="0">
                <a:solidFill>
                  <a:srgbClr val="FF0000"/>
                </a:solidFill>
              </a:rPr>
              <a:t>是</a:t>
            </a:r>
            <a:r>
              <a:rPr lang="en-US" altLang="zh-TW" b="1" dirty="0">
                <a:solidFill>
                  <a:srgbClr val="FF0000"/>
                </a:solidFill>
              </a:rPr>
              <a:t>Call by Value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27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3" y="2105053"/>
            <a:ext cx="7026453" cy="43249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787" y="2160589"/>
            <a:ext cx="4084511" cy="156489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81698" y="395567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沒改變！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向上箭號 6"/>
          <p:cNvSpPr/>
          <p:nvPr/>
        </p:nvSpPr>
        <p:spPr>
          <a:xfrm>
            <a:off x="9625163" y="3552488"/>
            <a:ext cx="241757" cy="30168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rot="19130205">
            <a:off x="9649130" y="2070112"/>
            <a:ext cx="257938" cy="9537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8570" y="1555845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函式內參數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a,b</a:t>
            </a:r>
            <a:r>
              <a:rPr lang="zh-TW" altLang="en-US" b="1" dirty="0" smtClean="0">
                <a:solidFill>
                  <a:srgbClr val="FF0000"/>
                </a:solidFill>
              </a:rPr>
              <a:t>已經對調！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32351" y="606069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/>
              <a:t>函式、成員函式、方法、成員方法等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5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都是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！？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從上面的例子看出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在函式內對</a:t>
            </a:r>
            <a:r>
              <a:rPr lang="zh-TW" altLang="en-US" b="1" dirty="0" smtClean="0"/>
              <a:t>參數</a:t>
            </a:r>
            <a:r>
              <a:rPr lang="zh-TW" altLang="en-US" dirty="0" smtClean="0"/>
              <a:t>做任何改變都</a:t>
            </a:r>
            <a:r>
              <a:rPr lang="zh-TW" altLang="en-US" b="1" dirty="0" smtClean="0"/>
              <a:t>不會影響</a:t>
            </a:r>
            <a:r>
              <a:rPr lang="zh-TW" altLang="en-US" dirty="0" smtClean="0"/>
              <a:t>原始呼叫時傳入的</a:t>
            </a:r>
            <a:r>
              <a:rPr lang="zh-TW" altLang="en-US" b="1" dirty="0" smtClean="0"/>
              <a:t>引數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函式內的運算結果只能透過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回傳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zh-TW" altLang="en-US" dirty="0">
                <a:sym typeface="Wingdings" panose="05000000000000000000" pitchFamily="2" charset="2"/>
              </a:rPr>
              <a:t>變數</a:t>
            </a:r>
            <a:r>
              <a:rPr lang="en-US" altLang="zh-TW" dirty="0" smtClean="0">
                <a:sym typeface="Wingdings" panose="05000000000000000000" pitchFamily="2" charset="2"/>
              </a:rPr>
              <a:t>C</a:t>
            </a:r>
            <a:r>
              <a:rPr lang="zh-TW" altLang="en-US" dirty="0" smtClean="0">
                <a:sym typeface="Wingdings" panose="05000000000000000000" pitchFamily="2" charset="2"/>
              </a:rPr>
              <a:t>接收結果。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但是</a:t>
            </a:r>
            <a:r>
              <a:rPr lang="zh-TW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！這是對基本型別而言！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, float, double, char, </a:t>
            </a:r>
            <a:r>
              <a:rPr lang="en-US" altLang="zh-TW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boolean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…)</a:t>
            </a:r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對於陣列、物件等引數，傳遞進去的其實是</a:t>
            </a:r>
            <a:r>
              <a:rPr lang="zh-TW" altLang="en-US" b="1" dirty="0" smtClean="0"/>
              <a:t>物件參考的記憶體位址值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相當於指標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所以！當引數是</a:t>
            </a:r>
            <a:r>
              <a:rPr lang="zh-TW" altLang="en-US" b="1" dirty="0" smtClean="0">
                <a:solidFill>
                  <a:srgbClr val="FF0000"/>
                </a:solidFill>
              </a:rPr>
              <a:t>陣列、物件</a:t>
            </a:r>
            <a:r>
              <a:rPr lang="zh-TW" altLang="en-US" dirty="0" smtClean="0"/>
              <a:t>等型態時，</a:t>
            </a:r>
            <a:r>
              <a:rPr lang="zh-TW" altLang="en-US" b="1" i="1" u="sng" dirty="0" smtClean="0"/>
              <a:t>函式內對參數的改變會影響原始呼叫的引數！</a:t>
            </a:r>
            <a:endParaRPr lang="en-US" altLang="zh-TW" b="1" i="1" u="sng" dirty="0"/>
          </a:p>
          <a:p>
            <a:pPr lvl="1"/>
            <a:r>
              <a:rPr lang="zh-TW" altLang="en-US" dirty="0" smtClean="0"/>
              <a:t>雖然</a:t>
            </a:r>
            <a:r>
              <a:rPr lang="zh-TW" altLang="en-US" b="1" dirty="0" smtClean="0"/>
              <a:t>還是傳值</a:t>
            </a:r>
            <a:r>
              <a:rPr lang="zh-TW" altLang="en-US" dirty="0" smtClean="0"/>
              <a:t>，但是因為</a:t>
            </a:r>
            <a:r>
              <a:rPr lang="zh-TW" altLang="en-US" b="1" dirty="0" smtClean="0"/>
              <a:t>這個值</a:t>
            </a:r>
            <a:r>
              <a:rPr lang="zh-TW" altLang="en-US" dirty="0" smtClean="0"/>
              <a:t>是</a:t>
            </a:r>
            <a:r>
              <a:rPr lang="zh-TW" altLang="en-US" b="1" dirty="0" smtClean="0"/>
              <a:t>物件參考</a:t>
            </a:r>
            <a:r>
              <a:rPr lang="zh-TW" altLang="en-US" dirty="0" smtClean="0"/>
              <a:t>，所以已</a:t>
            </a:r>
            <a:r>
              <a:rPr lang="zh-TW" altLang="en-US" b="1" dirty="0" smtClean="0"/>
              <a:t>類似於</a:t>
            </a:r>
            <a:r>
              <a:rPr lang="en-US" altLang="zh-TW" b="1" dirty="0" smtClean="0"/>
              <a:t>call by reference</a:t>
            </a:r>
            <a:r>
              <a:rPr lang="zh-TW" altLang="en-US" b="1" dirty="0" smtClean="0"/>
              <a:t>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因為對於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來說，陣列或物件變數，存放的都是物件參考</a:t>
            </a:r>
            <a:r>
              <a:rPr lang="en-US" altLang="zh-TW" dirty="0" smtClean="0"/>
              <a:t>(</a:t>
            </a:r>
            <a:r>
              <a:rPr lang="zh-TW" altLang="en-US" dirty="0" smtClean="0"/>
              <a:t>記憶體位址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，所以引數即使是陣列或物件，但是還是</a:t>
            </a:r>
            <a:r>
              <a:rPr lang="en-US" altLang="zh-TW" dirty="0" smtClean="0"/>
              <a:t>call by value</a:t>
            </a:r>
            <a:r>
              <a:rPr lang="zh-TW" altLang="en-US" dirty="0" smtClean="0"/>
              <a:t>喔！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也有說法是：</a:t>
            </a:r>
            <a:r>
              <a:rPr lang="en-US" altLang="zh-TW" dirty="0" smtClean="0"/>
              <a:t>Pass </a:t>
            </a:r>
            <a:r>
              <a:rPr lang="en-US" altLang="zh-TW" dirty="0"/>
              <a:t>by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及</a:t>
            </a:r>
            <a:r>
              <a:rPr lang="en-US" altLang="zh-TW" dirty="0" smtClean="0"/>
              <a:t>Pass </a:t>
            </a:r>
            <a:r>
              <a:rPr lang="en-US" altLang="zh-TW" dirty="0"/>
              <a:t>by Value of </a:t>
            </a:r>
            <a:r>
              <a:rPr lang="en-US" altLang="zh-TW" dirty="0" smtClean="0"/>
              <a:t>Reference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95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呼叫函式傳陣列測試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" y="2828336"/>
            <a:ext cx="7733675" cy="34734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88" y="1561931"/>
            <a:ext cx="4442460" cy="14328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1152" y="2651760"/>
            <a:ext cx="3593592" cy="34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994866" y="3084368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呼叫前後引數</a:t>
            </a:r>
            <a:r>
              <a:rPr lang="en-US" altLang="zh-TW" b="1" dirty="0" smtClean="0">
                <a:solidFill>
                  <a:srgbClr val="FF0000"/>
                </a:solidFill>
              </a:rPr>
              <a:t>A[0],A[1]</a:t>
            </a:r>
            <a:r>
              <a:rPr lang="zh-TW" altLang="en-US" b="1" dirty="0" smtClean="0">
                <a:solidFill>
                  <a:srgbClr val="FF0000"/>
                </a:solidFill>
              </a:rPr>
              <a:t>變</a:t>
            </a:r>
            <a:r>
              <a:rPr lang="zh-TW" altLang="en-US" b="1" dirty="0">
                <a:solidFill>
                  <a:srgbClr val="FF0000"/>
                </a:solidFill>
              </a:rPr>
              <a:t>了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94866" y="601110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5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871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/>
              <a:t>允許函式的遞迴</a:t>
            </a:r>
            <a:r>
              <a:rPr lang="zh-TW" altLang="en-US" dirty="0" smtClean="0"/>
              <a:t>呼叫。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150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1822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7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86693"/>
            <a:ext cx="5787474" cy="47516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31" y="1786693"/>
            <a:ext cx="2457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4093"/>
              </p:ext>
            </p:extLst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2575"/>
            <a:ext cx="7210425" cy="3895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508169"/>
            <a:ext cx="10367201" cy="10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如右圖，用</a:t>
            </a:r>
            <a:r>
              <a:rPr lang="en-US" altLang="zh-TW" dirty="0"/>
              <a:t>char[][]</a:t>
            </a:r>
            <a:r>
              <a:rPr lang="zh-TW" altLang="en-US" dirty="0"/>
              <a:t>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8880" y="1930400"/>
            <a:ext cx="4646844" cy="28529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8DDAF8"/>
                </a:solidFill>
                <a:latin typeface="Consolas" panose="020B0609020204030204" pitchFamily="49" charset="0"/>
              </a:rPr>
              <a:t>map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new</a:t>
            </a:r>
            <a:r>
              <a:rPr lang="en-US" altLang="zh-TW" sz="1050" i="1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CC6C1D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1050" i="1" dirty="0">
                <a:solidFill>
                  <a:srgbClr val="F9FAF4"/>
                </a:solidFill>
                <a:latin typeface="Consolas" panose="020B0609020204030204" pitchFamily="49" charset="0"/>
              </a:rPr>
              <a:t>[][]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 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'E'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zh-TW" altLang="en-US" sz="1050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050" dirty="0">
                <a:solidFill>
                  <a:srgbClr val="17C6A3"/>
                </a:solidFill>
                <a:latin typeface="Consolas" panose="020B0609020204030204" pitchFamily="49" charset="0"/>
              </a:rPr>
              <a:t>'■'</a:t>
            </a:r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50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endParaRPr lang="zh-TW" altLang="en-US" sz="1050" dirty="0"/>
          </a:p>
        </p:txBody>
      </p:sp>
      <p:sp>
        <p:nvSpPr>
          <p:cNvPr id="5" name="矩形 4"/>
          <p:cNvSpPr/>
          <p:nvPr/>
        </p:nvSpPr>
        <p:spPr>
          <a:xfrm>
            <a:off x="7943766" y="15610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502" y="4858917"/>
            <a:ext cx="2133600" cy="18548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Char[][]</a:t>
            </a:r>
            <a:r>
              <a:rPr lang="zh-TW" altLang="en-US" dirty="0" smtClean="0"/>
              <a:t>陣列中，空白表示可以走。若改變成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321693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51902"/>
              </p:ext>
            </p:extLst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633723"/>
            <a:ext cx="7634562" cy="4926906"/>
          </a:xfrm>
          <a:prstGeom prst="rect">
            <a:avLst/>
          </a:prstGeom>
        </p:spPr>
      </p:pic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650992" y="554932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4017625" y="289834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258417" y="263294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120166" y="2011781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菜市場名大比拚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196696"/>
          </a:xfrm>
        </p:spPr>
        <p:txBody>
          <a:bodyPr>
            <a:normAutofit/>
          </a:bodyPr>
          <a:lstStyle/>
          <a:p>
            <a:r>
              <a:rPr lang="zh-TW" altLang="en-US" sz="2200" dirty="0" smtClean="0"/>
              <a:t>啊！你也叫家豪！</a:t>
            </a:r>
            <a:endParaRPr lang="en-US" altLang="zh-TW" sz="2200" dirty="0" smtClean="0"/>
          </a:p>
          <a:p>
            <a:r>
              <a:rPr lang="zh-TW" altLang="en-US" sz="1400" dirty="0"/>
              <a:t>男性：</a:t>
            </a:r>
            <a:r>
              <a:rPr lang="en-US" altLang="zh-TW" sz="1400" dirty="0"/>
              <a:t>1.</a:t>
            </a:r>
            <a:r>
              <a:rPr lang="zh-TW" altLang="en-US" sz="1400" dirty="0"/>
              <a:t>家豪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4,208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志明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3,375</a:t>
            </a:r>
            <a:r>
              <a:rPr lang="zh-TW" altLang="en-US" sz="1400" dirty="0"/>
              <a:t>人</a:t>
            </a:r>
            <a:r>
              <a:rPr lang="en-US" altLang="zh-TW" sz="1400" dirty="0"/>
              <a:t>)3.</a:t>
            </a:r>
            <a:r>
              <a:rPr lang="zh-TW" altLang="en-US" sz="1400" dirty="0"/>
              <a:t>俊傑</a:t>
            </a:r>
            <a:r>
              <a:rPr lang="en-US" altLang="zh-TW" sz="1400" dirty="0"/>
              <a:t>(1</a:t>
            </a:r>
            <a:r>
              <a:rPr lang="zh-TW" altLang="en-US" sz="1400" dirty="0"/>
              <a:t>萬</a:t>
            </a:r>
            <a:r>
              <a:rPr lang="en-US" altLang="zh-TW" sz="1400" dirty="0"/>
              <a:t>2,587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女性：</a:t>
            </a:r>
            <a:r>
              <a:rPr lang="en-US" altLang="zh-TW" sz="1400" dirty="0"/>
              <a:t>1.</a:t>
            </a:r>
            <a:r>
              <a:rPr lang="zh-TW" altLang="en-US" sz="1400" dirty="0"/>
              <a:t>淑芬</a:t>
            </a:r>
            <a:r>
              <a:rPr lang="en-US" altLang="zh-TW" sz="1400" dirty="0"/>
              <a:t>(3</a:t>
            </a:r>
            <a:r>
              <a:rPr lang="zh-TW" altLang="en-US" sz="1400" dirty="0"/>
              <a:t>萬</a:t>
            </a:r>
            <a:r>
              <a:rPr lang="en-US" altLang="zh-TW" sz="1400" dirty="0"/>
              <a:t>1,923</a:t>
            </a:r>
            <a:r>
              <a:rPr lang="zh-TW" altLang="en-US" sz="1400" dirty="0"/>
              <a:t>人</a:t>
            </a:r>
            <a:r>
              <a:rPr lang="en-US" altLang="zh-TW" sz="1400" dirty="0"/>
              <a:t>)2.</a:t>
            </a:r>
            <a:r>
              <a:rPr lang="zh-TW" altLang="en-US" sz="1400" dirty="0"/>
              <a:t>淑惠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9,947</a:t>
            </a:r>
            <a:r>
              <a:rPr lang="zh-TW" altLang="en-US" sz="1400" dirty="0"/>
              <a:t>人</a:t>
            </a:r>
            <a:r>
              <a:rPr lang="en-US" altLang="zh-TW" sz="1400" dirty="0"/>
              <a:t>)2,</a:t>
            </a:r>
            <a:r>
              <a:rPr lang="zh-TW" altLang="en-US" sz="1400" dirty="0"/>
              <a:t>美玲</a:t>
            </a:r>
            <a:r>
              <a:rPr lang="en-US" altLang="zh-TW" sz="1400" dirty="0"/>
              <a:t>(2</a:t>
            </a:r>
            <a:r>
              <a:rPr lang="zh-TW" altLang="en-US" sz="1400" dirty="0"/>
              <a:t>萬</a:t>
            </a:r>
            <a:r>
              <a:rPr lang="en-US" altLang="zh-TW" sz="1400" dirty="0"/>
              <a:t>7,355</a:t>
            </a:r>
            <a:r>
              <a:rPr lang="zh-TW" altLang="en-US" sz="1400" dirty="0"/>
              <a:t>人</a:t>
            </a:r>
            <a:r>
              <a:rPr lang="en-US" altLang="zh-TW" sz="1400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名稱在所難免。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endParaRPr lang="en-US" altLang="zh-TW" dirty="0" smtClean="0"/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變數，除非以下一條方式特別指定。</a:t>
            </a:r>
            <a:endParaRPr lang="en-US" altLang="zh-TW" dirty="0" smtClean="0"/>
          </a:p>
          <a:p>
            <a:pPr lvl="1"/>
            <a:r>
              <a:rPr lang="zh-TW" altLang="en-US" dirty="0"/>
              <a:t>類別屬型</a:t>
            </a:r>
            <a:r>
              <a:rPr lang="en-US" altLang="zh-TW" dirty="0"/>
              <a:t>(</a:t>
            </a:r>
            <a:r>
              <a:rPr lang="zh-TW" altLang="en-US" dirty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或者說全域變數，可以</a:t>
            </a:r>
            <a:r>
              <a:rPr lang="zh-TW" altLang="en-US" dirty="0"/>
              <a:t>透過</a:t>
            </a:r>
            <a:r>
              <a:rPr lang="en-US" altLang="zh-TW" b="1" dirty="0">
                <a:solidFill>
                  <a:srgbClr val="FF0000"/>
                </a:solidFill>
              </a:rPr>
              <a:t>this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或</a:t>
            </a:r>
            <a:r>
              <a:rPr lang="zh-TW" altLang="en-US" b="1" dirty="0" smtClean="0">
                <a:solidFill>
                  <a:srgbClr val="FF0000"/>
                </a:solidFill>
              </a:rPr>
              <a:t>類別名稱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zh-TW" altLang="en-US" dirty="0" smtClean="0"/>
              <a:t>指定</a:t>
            </a:r>
            <a:r>
              <a:rPr lang="zh-TW" altLang="en-US" dirty="0"/>
              <a:t>，跟</a:t>
            </a:r>
            <a:r>
              <a:rPr lang="zh-TW" altLang="en-US" dirty="0" smtClean="0"/>
              <a:t>區域變數</a:t>
            </a:r>
            <a:r>
              <a:rPr lang="zh-TW" altLang="en-US" dirty="0"/>
              <a:t>區分</a:t>
            </a:r>
            <a:r>
              <a:rPr lang="zh-TW" altLang="en-US" dirty="0" smtClean="0"/>
              <a:t>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en-US" altLang="zh-TW" b="1" dirty="0">
                <a:solidFill>
                  <a:srgbClr val="FF0000"/>
                </a:solidFill>
              </a:rPr>
              <a:t>this.</a:t>
            </a:r>
            <a:r>
              <a:rPr lang="zh-TW" altLang="en-US" dirty="0"/>
              <a:t>或</a:t>
            </a:r>
            <a:r>
              <a:rPr lang="zh-TW" altLang="en-US" b="1" dirty="0">
                <a:solidFill>
                  <a:srgbClr val="FF0000"/>
                </a:solidFill>
              </a:rPr>
              <a:t>類別名稱</a:t>
            </a:r>
            <a:r>
              <a:rPr lang="en-US" altLang="zh-TW" b="1" dirty="0">
                <a:solidFill>
                  <a:srgbClr val="FF0000"/>
                </a:solidFill>
              </a:rPr>
              <a:t>. </a:t>
            </a:r>
            <a:r>
              <a:rPr lang="zh-TW" altLang="en-US" dirty="0" smtClean="0"/>
              <a:t>，會</a:t>
            </a:r>
            <a:r>
              <a:rPr lang="zh-TW" altLang="en-US" dirty="0"/>
              <a:t>在物件導向單元詳細說明。</a:t>
            </a:r>
          </a:p>
        </p:txBody>
      </p:sp>
    </p:spTree>
    <p:extLst>
      <p:ext uri="{BB962C8B-B14F-4D97-AF65-F5344CB8AC3E}">
        <p14:creationId xmlns:p14="http://schemas.microsoft.com/office/powerpoint/2010/main" val="5174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97" y="609600"/>
            <a:ext cx="6490488" cy="5983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中的呈現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98334" cy="3880773"/>
          </a:xfrm>
        </p:spPr>
        <p:txBody>
          <a:bodyPr/>
          <a:lstStyle/>
          <a:p>
            <a:r>
              <a:rPr lang="zh-TW" altLang="en-US" dirty="0" smtClean="0"/>
              <a:t>注意程式中，不同地方宣告的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顏色不相同。</a:t>
            </a:r>
            <a:endParaRPr lang="en-US" altLang="zh-TW" dirty="0" smtClean="0"/>
          </a:p>
          <a:p>
            <a:r>
              <a:rPr lang="zh-TW" altLang="en-US" dirty="0"/>
              <a:t>凡在函式內宣告</a:t>
            </a:r>
            <a:r>
              <a:rPr lang="zh-TW" altLang="en-US" dirty="0" smtClean="0"/>
              <a:t>的都是區域變數，區域變數都是</a:t>
            </a:r>
            <a:r>
              <a:rPr lang="zh-TW" altLang="en-US" b="1" dirty="0" smtClean="0">
                <a:solidFill>
                  <a:srgbClr val="FF0000"/>
                </a:solidFill>
              </a:rPr>
              <a:t>亮黃色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在函式引數</a:t>
            </a:r>
            <a:r>
              <a:rPr lang="zh-TW" altLang="en-US" dirty="0" smtClean="0"/>
              <a:t>區宣告的也是區域變數，呈現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淺藍色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在類別內宣告者為類別變數或稱屬性，為全域變數，呈現</a:t>
            </a:r>
            <a:r>
              <a:rPr lang="zh-TW" altLang="en-US" b="1" dirty="0" smtClean="0">
                <a:solidFill>
                  <a:srgbClr val="FF0000"/>
                </a:solidFill>
              </a:rPr>
              <a:t>亮藍色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3136392" y="2924908"/>
            <a:ext cx="2862072" cy="3486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136392" y="3273552"/>
            <a:ext cx="2959608" cy="10515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2593848" y="1557302"/>
            <a:ext cx="5370576" cy="2368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855336" y="1115568"/>
            <a:ext cx="3036846" cy="3502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3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函式名稱重複了？！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/>
          <a:lstStyle/>
          <a:p>
            <a:r>
              <a:rPr lang="zh-TW" altLang="en-US" dirty="0" smtClean="0"/>
              <a:t>右邊的例子中，</a:t>
            </a:r>
            <a:r>
              <a:rPr lang="en-US" altLang="zh-TW" dirty="0" smtClean="0"/>
              <a:t>func1(), func1(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score)</a:t>
            </a:r>
            <a:r>
              <a:rPr lang="zh-TW" altLang="en-US" dirty="0" smtClean="0"/>
              <a:t>重複宣告了！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中，函式名稱只要</a:t>
            </a:r>
            <a:r>
              <a:rPr lang="en-US" altLang="zh-TW" dirty="0" smtClean="0">
                <a:solidFill>
                  <a:srgbClr val="FF0000"/>
                </a:solidFill>
              </a:rPr>
              <a:t>signature(</a:t>
            </a:r>
            <a:r>
              <a:rPr lang="zh-TW" altLang="en-US" dirty="0" smtClean="0">
                <a:solidFill>
                  <a:srgbClr val="FF0000"/>
                </a:solidFill>
              </a:rPr>
              <a:t>署名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不一樣即使名稱依樣也區分得出來。</a:t>
            </a:r>
            <a:endParaRPr lang="en-US" altLang="zh-TW" dirty="0" smtClean="0"/>
          </a:p>
          <a:p>
            <a:r>
              <a:rPr lang="zh-TW" altLang="en-US" dirty="0"/>
              <a:t>函</a:t>
            </a:r>
            <a:r>
              <a:rPr lang="zh-TW" altLang="en-US" dirty="0" smtClean="0"/>
              <a:t>式署名的</a:t>
            </a:r>
            <a:r>
              <a:rPr lang="zh-TW" altLang="en-US" dirty="0"/>
              <a:t>三個</a:t>
            </a:r>
            <a:r>
              <a:rPr lang="zh-TW" altLang="en-US" dirty="0" smtClean="0"/>
              <a:t>要項</a:t>
            </a:r>
            <a:endParaRPr lang="en-US" altLang="zh-TW" dirty="0" smtClean="0"/>
          </a:p>
          <a:p>
            <a:pPr lvl="1"/>
            <a:r>
              <a:rPr lang="zh-TW" altLang="en-US" dirty="0"/>
              <a:t>函式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中參數</a:t>
            </a:r>
            <a:r>
              <a:rPr lang="zh-TW" altLang="en-US" dirty="0"/>
              <a:t>資料型態</a:t>
            </a:r>
          </a:p>
          <a:p>
            <a:pPr lvl="1"/>
            <a:r>
              <a:rPr lang="zh-TW" altLang="en-US" dirty="0" smtClean="0"/>
              <a:t>參數</a:t>
            </a:r>
            <a:r>
              <a:rPr lang="zh-TW" altLang="en-US" dirty="0"/>
              <a:t>的個數與</a:t>
            </a:r>
            <a:r>
              <a:rPr lang="zh-TW" altLang="en-US" dirty="0" smtClean="0"/>
              <a:t>順序</a:t>
            </a:r>
            <a:endParaRPr lang="en-US" altLang="zh-TW" dirty="0" smtClean="0"/>
          </a:p>
          <a:p>
            <a:r>
              <a:rPr lang="zh-TW" altLang="en-US" dirty="0"/>
              <a:t>只要上述三項不完全一樣</a:t>
            </a:r>
            <a:r>
              <a:rPr lang="zh-TW" altLang="en-US" dirty="0" smtClean="0"/>
              <a:t>即可！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653" y="609600"/>
            <a:ext cx="6490488" cy="59837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79008" y="2478024"/>
            <a:ext cx="3255264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79008" y="1185672"/>
            <a:ext cx="4105656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0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幾個函式名稱相同的範例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/>
          <a:lstStyle/>
          <a:p>
            <a:r>
              <a:rPr lang="zh-TW" altLang="en-US" dirty="0" smtClean="0"/>
              <a:t>右圖中，凡是用</a:t>
            </a:r>
            <a:r>
              <a:rPr lang="en-US" altLang="zh-TW" dirty="0" smtClean="0"/>
              <a:t>//</a:t>
            </a:r>
            <a:r>
              <a:rPr lang="zh-TW" altLang="en-US" dirty="0" smtClean="0"/>
              <a:t>註解掉的都是不合法宣告。你看得出原因嗎？</a:t>
            </a:r>
            <a:endParaRPr lang="en-US" altLang="zh-TW" dirty="0" smtClean="0"/>
          </a:p>
          <a:p>
            <a:r>
              <a:rPr lang="zh-TW" altLang="en-US" dirty="0"/>
              <a:t>注意重點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參數名稱、傳回值都不在函式署名</a:t>
            </a:r>
            <a:r>
              <a:rPr lang="zh-TW" altLang="en-US" dirty="0" smtClean="0"/>
              <a:t>內，即使不同也沒用。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14" y="2160589"/>
            <a:ext cx="4305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1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在程式中隨意打入</a:t>
                </a:r>
                <a:r>
                  <a:rPr lang="en-US" altLang="zh-TW" dirty="0" smtClean="0"/>
                  <a:t>Math.</a:t>
                </a:r>
                <a:r>
                  <a:rPr lang="zh-TW" altLang="en-US" dirty="0" smtClean="0"/>
                  <a:t>則會出現如右圖的列表，表中列出所有</a:t>
                </a:r>
                <a:r>
                  <a:rPr lang="en-US" altLang="zh-TW" dirty="0" smtClean="0"/>
                  <a:t>Math</a:t>
                </a:r>
                <a:r>
                  <a:rPr lang="zh-TW" altLang="en-US" dirty="0" smtClean="0"/>
                  <a:t>這個類別所提供的數學函式。</a:t>
                </a:r>
                <a:endParaRPr lang="en-US" altLang="zh-TW" dirty="0" smtClean="0"/>
              </a:p>
              <a:p>
                <a:r>
                  <a:rPr lang="zh-TW" altLang="en-US" dirty="0"/>
                  <a:t>常數類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abs, ceil, floor, round, max, min</a:t>
                </a:r>
              </a:p>
              <a:p>
                <a:r>
                  <a:rPr lang="zh-TW" altLang="en-US" dirty="0"/>
                  <a:t>指數</a:t>
                </a:r>
                <a:r>
                  <a:rPr lang="zh-TW" altLang="en-US" dirty="0" smtClean="0"/>
                  <a:t>對數類：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log,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pow,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sqrt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sin, cod, tan,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toDegree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toRadian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擬隨機數：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random</a:t>
                </a:r>
                <a:endParaRPr lang="zh-TW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942" r="-3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2" y="2231136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</a:t>
            </a:r>
            <a:r>
              <a:rPr lang="zh-TW" altLang="en-US" dirty="0" smtClean="0"/>
              <a:t>，其中的</a:t>
            </a:r>
            <a:r>
              <a:rPr lang="en-US" altLang="zh-TW" dirty="0" smtClean="0"/>
              <a:t>print()/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Scanner</a:t>
            </a:r>
            <a:r>
              <a:rPr lang="zh-TW" altLang="en-US" dirty="0" smtClean="0"/>
              <a:t>，其中的</a:t>
            </a:r>
            <a:r>
              <a:rPr lang="en-US" altLang="zh-TW" dirty="0" err="1" smtClean="0"/>
              <a:t>nextInt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nextFloat</a:t>
            </a:r>
            <a:r>
              <a:rPr lang="en-US" altLang="zh-TW" dirty="0" smtClean="0"/>
              <a:t>()/</a:t>
            </a:r>
            <a:r>
              <a:rPr lang="en-US" altLang="zh-TW" dirty="0" err="1" smtClean="0"/>
              <a:t>nextLine</a:t>
            </a:r>
            <a:r>
              <a:rPr lang="en-US" altLang="zh-TW" dirty="0" smtClean="0"/>
              <a:t>()/….</a:t>
            </a:r>
          </a:p>
          <a:p>
            <a:r>
              <a:rPr lang="zh-TW" altLang="en-US" dirty="0"/>
              <a:t>還有最重要的 </a:t>
            </a:r>
            <a:r>
              <a:rPr lang="en-US" altLang="zh-TW" dirty="0"/>
              <a:t>main()</a:t>
            </a:r>
            <a:r>
              <a:rPr lang="zh-TW" altLang="en-US" dirty="0"/>
              <a:t>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main()</a:t>
            </a:r>
            <a:r>
              <a:rPr lang="zh-TW" altLang="en-US" dirty="0" smtClean="0"/>
              <a:t>函式是所有可執行程式的進入點，作業系統要叫醒你的程式來執行，就是找這個</a:t>
            </a:r>
            <a:r>
              <a:rPr lang="en-US" altLang="zh-TW" dirty="0" smtClean="0"/>
              <a:t>main()</a:t>
            </a:r>
            <a:r>
              <a:rPr lang="zh-TW" altLang="en-US" dirty="0" smtClean="0"/>
              <a:t>函式。</a:t>
            </a:r>
            <a:endParaRPr lang="en-US" altLang="zh-TW" dirty="0" smtClean="0"/>
          </a:p>
          <a:p>
            <a:r>
              <a:rPr lang="zh-TW" altLang="en-US" dirty="0"/>
              <a:t>前一單元陣列的最後面，也列出一堆函式，請自行參閱前單元講義。</a:t>
            </a:r>
          </a:p>
        </p:txBody>
      </p:sp>
    </p:spTree>
    <p:extLst>
      <p:ext uri="{BB962C8B-B14F-4D97-AF65-F5344CB8AC3E}">
        <p14:creationId xmlns:p14="http://schemas.microsoft.com/office/powerpoint/2010/main" val="2310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21711"/>
              </p:ext>
            </p:extLst>
          </p:nvPr>
        </p:nvGraphicFramePr>
        <p:xfrm>
          <a:off x="677334" y="1602804"/>
          <a:ext cx="9161254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自然對數的底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Math.PI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圓周率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abs(double d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abs(float f</a:t>
                      </a:r>
                      <a:r>
                        <a:rPr lang="en-US" sz="1400" dirty="0" smtClean="0"/>
                        <a:t>), </a:t>
                      </a:r>
                    </a:p>
                    <a:p>
                      <a:pPr algn="l"/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abs(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abs(long </a:t>
                      </a:r>
                      <a:r>
                        <a:rPr lang="en-US" sz="1400" dirty="0" err="1"/>
                        <a:t>lng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回傳參數的絕對值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ceil(double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回傳大於或等於參數的最小整數值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floor(double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回傳小於或等於參數的最大整數值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rint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long round(double d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round(float 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回傳最接近參數的整數值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min(double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min(float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min(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min(long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回傳參數中的較小值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max(double arg1, double arg2</a:t>
                      </a:r>
                      <a:r>
                        <a:rPr lang="en-US" sz="1400" dirty="0" smtClean="0"/>
                        <a:t>), float </a:t>
                      </a:r>
                      <a:r>
                        <a:rPr lang="en-US" sz="1400" dirty="0"/>
                        <a:t>max(float arg1, float arg2</a:t>
                      </a:r>
                      <a:r>
                        <a:rPr lang="en-US" sz="1400" dirty="0" smtClean="0"/>
                        <a:t>),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max(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arg1,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arg2</a:t>
                      </a:r>
                      <a:r>
                        <a:rPr lang="en-US" sz="1400" dirty="0" smtClean="0"/>
                        <a:t>), long </a:t>
                      </a:r>
                      <a:r>
                        <a:rPr lang="en-US" sz="1400" dirty="0"/>
                        <a:t>max(long arg1, long arg2)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回傳參數中的較大值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random()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回傳介於 </a:t>
                      </a:r>
                      <a:r>
                        <a:rPr lang="en-US" altLang="zh-TW" sz="1400" dirty="0"/>
                        <a:t>0.0 </a:t>
                      </a:r>
                      <a:r>
                        <a:rPr lang="zh-TW" altLang="en-US" sz="1400" dirty="0"/>
                        <a:t>到 </a:t>
                      </a:r>
                      <a:r>
                        <a:rPr lang="en-US" altLang="zh-TW" sz="1400" dirty="0"/>
                        <a:t>1.0 </a:t>
                      </a:r>
                      <a:r>
                        <a:rPr lang="zh-TW" altLang="en-US" sz="1400" dirty="0"/>
                        <a:t>的擬隨機數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73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類別提供的常數與函式列表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178145"/>
              </p:ext>
            </p:extLst>
          </p:nvPr>
        </p:nvGraphicFramePr>
        <p:xfrm>
          <a:off x="741342" y="1419924"/>
          <a:ext cx="9161254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810">
                  <a:extLst>
                    <a:ext uri="{9D8B030D-6E8A-4147-A177-3AD203B41FA5}">
                      <a16:colId xmlns:a16="http://schemas.microsoft.com/office/drawing/2014/main" val="2050874896"/>
                    </a:ext>
                  </a:extLst>
                </a:gridCol>
                <a:gridCol w="2971444">
                  <a:extLst>
                    <a:ext uri="{9D8B030D-6E8A-4147-A177-3AD203B41FA5}">
                      <a16:colId xmlns:a16="http://schemas.microsoft.com/office/drawing/2014/main" val="1409419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常數或方法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exp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回傳以自然對數底，參數 </a:t>
                      </a:r>
                      <a:r>
                        <a:rPr lang="en-US" altLang="zh-TW" sz="1400"/>
                        <a:t>d 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5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log(double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回傳參數的自然對數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782612"/>
                  </a:ext>
                </a:extLst>
              </a:tr>
              <a:tr h="320484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pow(double base, double exponent)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回傳以參數 </a:t>
                      </a:r>
                      <a:r>
                        <a:rPr lang="en-US" altLang="zh-TW" sz="1400"/>
                        <a:t>base </a:t>
                      </a:r>
                      <a:r>
                        <a:rPr lang="zh-TW" altLang="en-US" sz="1400"/>
                        <a:t>為底， </a:t>
                      </a:r>
                      <a:r>
                        <a:rPr lang="en-US" altLang="zh-TW" sz="1400"/>
                        <a:t>exponent</a:t>
                      </a:r>
                      <a:r>
                        <a:rPr lang="zh-TW" altLang="en-US" sz="1400"/>
                        <a:t>為次方的指數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回傳參數的平方根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1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sin(double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1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回傳參數的餘弦值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4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/>
                        <a:t>回傳參數的正切值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8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double </a:t>
                      </a:r>
                      <a:r>
                        <a:rPr lang="en-US" sz="1400" dirty="0" err="1"/>
                        <a:t>asin</a:t>
                      </a:r>
                      <a:r>
                        <a:rPr lang="en-US" sz="1400" dirty="0"/>
                        <a:t>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19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acos(double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99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double atan(double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3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double atan2(double y, double 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double toDegrees(double d</a:t>
                      </a:r>
                      <a:r>
                        <a:rPr lang="fr-FR" sz="1400" dirty="0" smtClean="0"/>
                        <a:t>), double </a:t>
                      </a:r>
                      <a:r>
                        <a:rPr lang="fr-FR" sz="1400" dirty="0"/>
                        <a:t>toRadians(double 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轉換參數的角度單位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3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開頭回傳資料型別 如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float, String</a:t>
            </a:r>
            <a:r>
              <a:rPr lang="zh-TW" altLang="en-US" dirty="0" smtClean="0"/>
              <a:t>等，如不回傳資料則為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r>
              <a:rPr lang="zh-TW" altLang="en-US" dirty="0" smtClean="0"/>
              <a:t>引數個數可以是多個，也可以沒有，須個別定義型別與名稱，以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封裝等級有</a:t>
            </a:r>
            <a:r>
              <a:rPr lang="en-US" altLang="zh-TW" dirty="0"/>
              <a:t>public, </a:t>
            </a:r>
            <a:r>
              <a:rPr lang="en-US" altLang="zh-TW" dirty="0" err="1" smtClean="0"/>
              <a:t>private,protected</a:t>
            </a:r>
            <a:r>
              <a:rPr lang="zh-TW" altLang="en-US" dirty="0" smtClean="0"/>
              <a:t>，修飾</a:t>
            </a:r>
            <a:r>
              <a:rPr lang="zh-TW" altLang="en-US" dirty="0"/>
              <a:t>字</a:t>
            </a:r>
            <a:r>
              <a:rPr lang="zh-TW" altLang="en-US" dirty="0" smtClean="0"/>
              <a:t>有</a:t>
            </a:r>
            <a:r>
              <a:rPr lang="en-US" altLang="zh-TW" dirty="0" smtClean="0"/>
              <a:t>static, final</a:t>
            </a:r>
            <a:r>
              <a:rPr lang="zh-TW" altLang="en-US" dirty="0" smtClean="0"/>
              <a:t>等，待上到物件導向單元再詳加解說。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777374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[</a:t>
            </a:r>
            <a:r>
              <a:rPr lang="zh-TW" altLang="en-US" dirty="0" smtClean="0">
                <a:solidFill>
                  <a:schemeClr val="bg1"/>
                </a:solidFill>
              </a:rPr>
              <a:t>封裝等級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[</a:t>
            </a:r>
            <a:r>
              <a:rPr lang="zh-TW" altLang="en-US" dirty="0">
                <a:solidFill>
                  <a:schemeClr val="bg1"/>
                </a:solidFill>
              </a:rPr>
              <a:t>修飾字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傳資料型別 </a:t>
            </a:r>
            <a:r>
              <a:rPr lang="zh-TW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函式名稱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入參數</a:t>
            </a:r>
            <a:r>
              <a:rPr lang="zh-TW" altLang="en-US" dirty="0">
                <a:solidFill>
                  <a:srgbClr val="FFFF00"/>
                </a:solidFill>
              </a:rPr>
              <a:t>型別 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參數名稱</a:t>
            </a:r>
            <a:r>
              <a:rPr lang="en-US" altLang="zh-TW" b="1" dirty="0">
                <a:solidFill>
                  <a:srgbClr val="FFFF00"/>
                </a:solidFill>
              </a:rPr>
              <a:t>,</a:t>
            </a:r>
            <a:r>
              <a:rPr lang="en-US" altLang="zh-TW" dirty="0">
                <a:solidFill>
                  <a:schemeClr val="bg1"/>
                </a:solidFill>
              </a:rPr>
              <a:t>...)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集合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rgbClr val="FFFF00"/>
                </a:solidFill>
              </a:rPr>
              <a:t>回傳值</a:t>
            </a:r>
            <a:r>
              <a:rPr lang="en-US" altLang="zh-TW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solidFill>
                  <a:srgbClr val="C00000"/>
                </a:solidFill>
              </a:rPr>
              <a:t>引數名稱與函式宣告時的名稱無須一致，只要型態、順序與個數一樣即可。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en-US" altLang="zh-TW" dirty="0" smtClean="0">
                <a:solidFill>
                  <a:srgbClr val="FFFF00"/>
                </a:solidFill>
              </a:rPr>
              <a:t> method</a:t>
            </a:r>
            <a:r>
              <a:rPr lang="zh-TW" altLang="zh-TW" dirty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傳入引數串列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void,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/>
              <a:t>引數：字串型</a:t>
            </a:r>
            <a:r>
              <a:rPr lang="zh-TW" altLang="en-US" dirty="0" smtClean="0"/>
              <a:t>別 </a:t>
            </a:r>
            <a:r>
              <a:rPr lang="en-US" altLang="zh-TW" dirty="0" err="1" smtClean="0"/>
              <a:t>theName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81" y="2160589"/>
            <a:ext cx="6975368" cy="43451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208" y="2578608"/>
            <a:ext cx="6601968" cy="1097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出星星方陣與直角三角形。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845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3976</TotalTime>
  <Words>4410</Words>
  <Application>Microsoft Office PowerPoint</Application>
  <PresentationFormat>寬螢幕</PresentationFormat>
  <Paragraphs>578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1" baseType="lpstr">
      <vt:lpstr>微軟正黑體</vt:lpstr>
      <vt:lpstr>新細明體</vt:lpstr>
      <vt:lpstr>標楷體</vt:lpstr>
      <vt:lpstr>Arial</vt:lpstr>
      <vt:lpstr>Cambria Math</vt:lpstr>
      <vt:lpstr>Consolas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範例二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來談談 Call by Value, Call by Reference</vt:lpstr>
      <vt:lpstr>引數(Argument) vs.參數(Parameter)</vt:lpstr>
      <vt:lpstr>各種引數傳遞方式</vt:lpstr>
      <vt:lpstr>Java的Call by Value測試</vt:lpstr>
      <vt:lpstr>Java都是Call by Value！？</vt:lpstr>
      <vt:lpstr>Java呼叫函式傳陣列測試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菜市場名大比拚</vt:lpstr>
      <vt:lpstr>如果變數或函式跟別人同名字了！</vt:lpstr>
      <vt:lpstr>不同變數 在Eclipse中的呈現</vt:lpstr>
      <vt:lpstr>函式名稱重複了？！</vt:lpstr>
      <vt:lpstr>幾個函式名稱相同的範例</vt:lpstr>
      <vt:lpstr>Math類別的介紹</vt:lpstr>
      <vt:lpstr>好用的Math數學函式類別</vt:lpstr>
      <vt:lpstr>Math類別提供的常數與函式列表(一)</vt:lpstr>
      <vt:lpstr>Math類別提供的常數與函式列表(二)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函數、方法、程序、副程式</dc:title>
  <dc:creator>oldinmo@gmail.com</dc:creator>
  <cp:lastModifiedBy>oldinmo@gmail.com</cp:lastModifiedBy>
  <cp:revision>65</cp:revision>
  <dcterms:created xsi:type="dcterms:W3CDTF">2020-12-03T02:10:36Z</dcterms:created>
  <dcterms:modified xsi:type="dcterms:W3CDTF">2020-12-07T09:34:38Z</dcterms:modified>
</cp:coreProperties>
</file>