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5" r:id="rId4"/>
    <p:sldId id="289" r:id="rId5"/>
    <p:sldId id="266" r:id="rId6"/>
    <p:sldId id="267" r:id="rId7"/>
    <p:sldId id="268" r:id="rId8"/>
    <p:sldId id="269" r:id="rId9"/>
    <p:sldId id="262" r:id="rId10"/>
    <p:sldId id="263" r:id="rId11"/>
    <p:sldId id="264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2" r:id="rId21"/>
    <p:sldId id="278" r:id="rId22"/>
    <p:sldId id="279" r:id="rId23"/>
    <p:sldId id="280" r:id="rId24"/>
    <p:sldId id="290" r:id="rId25"/>
    <p:sldId id="281" r:id="rId26"/>
    <p:sldId id="283" r:id="rId27"/>
    <p:sldId id="286" r:id="rId28"/>
    <p:sldId id="284" r:id="rId29"/>
    <p:sldId id="285" r:id="rId30"/>
    <p:sldId id="300" r:id="rId31"/>
    <p:sldId id="301" r:id="rId32"/>
    <p:sldId id="302" r:id="rId33"/>
    <p:sldId id="292" r:id="rId34"/>
    <p:sldId id="293" r:id="rId35"/>
    <p:sldId id="295" r:id="rId36"/>
    <p:sldId id="296" r:id="rId37"/>
    <p:sldId id="297" r:id="rId38"/>
    <p:sldId id="294" r:id="rId39"/>
    <p:sldId id="317" r:id="rId40"/>
    <p:sldId id="287" r:id="rId41"/>
    <p:sldId id="298" r:id="rId42"/>
    <p:sldId id="288" r:id="rId43"/>
    <p:sldId id="291" r:id="rId44"/>
    <p:sldId id="299" r:id="rId45"/>
    <p:sldId id="304" r:id="rId46"/>
    <p:sldId id="305" r:id="rId47"/>
    <p:sldId id="307" r:id="rId48"/>
    <p:sldId id="309" r:id="rId49"/>
    <p:sldId id="306" r:id="rId50"/>
    <p:sldId id="308" r:id="rId51"/>
    <p:sldId id="310" r:id="rId52"/>
    <p:sldId id="315" r:id="rId53"/>
    <p:sldId id="316" r:id="rId54"/>
    <p:sldId id="311" r:id="rId55"/>
    <p:sldId id="303" r:id="rId56"/>
    <p:sldId id="312" r:id="rId57"/>
    <p:sldId id="313" r:id="rId58"/>
    <p:sldId id="314" r:id="rId59"/>
    <p:sldId id="318" r:id="rId60"/>
    <p:sldId id="319" r:id="rId61"/>
    <p:sldId id="320" r:id="rId62"/>
    <p:sldId id="321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15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379705" y="6488668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http://lccn.io/vgENMI</a:t>
            </a:r>
            <a:endParaRPr lang="zh-TW" altLang="en-US" dirty="0"/>
          </a:p>
        </p:txBody>
      </p:sp>
      <p:sp>
        <p:nvSpPr>
          <p:cNvPr id="31" name="文字方塊 30"/>
          <p:cNvSpPr txBox="1"/>
          <p:nvPr userDrawn="1"/>
        </p:nvSpPr>
        <p:spPr>
          <a:xfrm>
            <a:off x="3184419" y="6488668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請下載</a:t>
            </a:r>
            <a:r>
              <a:rPr lang="en-US" altLang="zh-TW" dirty="0" smtClean="0">
                <a:solidFill>
                  <a:srgbClr val="FF0000"/>
                </a:solidFill>
              </a:rPr>
              <a:t>section6</a:t>
            </a:r>
            <a:r>
              <a:rPr lang="zh-TW" altLang="en-US" dirty="0" smtClean="0">
                <a:solidFill>
                  <a:srgbClr val="FF0000"/>
                </a:solidFill>
              </a:rPr>
              <a:t>的投影片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8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7.wdp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物件</a:t>
            </a:r>
            <a:r>
              <a:rPr lang="zh-TW" altLang="en-US" dirty="0" smtClean="0"/>
              <a:t>導向程式設計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110年11月6日星期六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物件導向初探 </a:t>
            </a:r>
            <a:r>
              <a:rPr lang="en-US" altLang="zh-TW" dirty="0"/>
              <a:t>--</a:t>
            </a:r>
            <a:r>
              <a:rPr lang="zh-TW" altLang="en-US" dirty="0" smtClean="0">
                <a:solidFill>
                  <a:srgbClr val="C00000"/>
                </a:solidFill>
              </a:rPr>
              <a:t>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依照規格書去生產出產品，這個產品就是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物件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例如依照汽車規格</a:t>
            </a:r>
            <a:r>
              <a:rPr lang="zh-TW" altLang="en-US" dirty="0"/>
              <a:t>書去生產製造出</a:t>
            </a:r>
            <a:r>
              <a:rPr lang="zh-TW" altLang="en-US" dirty="0" smtClean="0"/>
              <a:t>真的一台汽車，這台車才是我們可以真的操作的物件</a:t>
            </a:r>
            <a:endParaRPr lang="en-US" altLang="zh-TW" dirty="0" smtClean="0"/>
          </a:p>
          <a:p>
            <a:r>
              <a:rPr lang="zh-TW" altLang="en-US" dirty="0"/>
              <a:t>前面練習中的程式碼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這行程式就是告訴</a:t>
            </a:r>
            <a:r>
              <a:rPr lang="zh-TW" altLang="en-US" dirty="0" smtClean="0"/>
              <a:t>電腦，我要依照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這個類別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規格書</a:t>
            </a:r>
            <a:r>
              <a:rPr lang="en-US" altLang="zh-TW" dirty="0" smtClean="0"/>
              <a:t>)</a:t>
            </a:r>
            <a:r>
              <a:rPr lang="zh-TW" altLang="en-US" dirty="0" smtClean="0"/>
              <a:t>去製造一個物件，這個物件叫做</a:t>
            </a:r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就是我們可以操作的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物件了！</a:t>
            </a:r>
            <a:endParaRPr lang="en-US" altLang="zh-TW" dirty="0" smtClean="0"/>
          </a:p>
          <a:p>
            <a:r>
              <a:rPr lang="zh-TW" altLang="en-US" dirty="0" smtClean="0"/>
              <a:t>所以後面的程式碼才能使用</a:t>
            </a:r>
            <a:r>
              <a:rPr lang="en-US" altLang="zh-TW" dirty="0" err="1" smtClean="0"/>
              <a:t>sc</a:t>
            </a:r>
            <a:r>
              <a:rPr lang="zh-TW" altLang="en-US" dirty="0" smtClean="0"/>
              <a:t>去做輸入。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									</a:t>
            </a:r>
            <a:r>
              <a:rPr lang="zh-TW" altLang="en-US" i="1" dirty="0" smtClean="0"/>
              <a:t>叫</a:t>
            </a:r>
            <a:r>
              <a:rPr lang="en-US" altLang="zh-TW" i="1" dirty="0" err="1" smtClean="0"/>
              <a:t>sc</a:t>
            </a:r>
            <a:r>
              <a:rPr lang="zh-TW" altLang="en-US" i="1" dirty="0" smtClean="0"/>
              <a:t>這個物件去做</a:t>
            </a:r>
            <a:r>
              <a:rPr lang="en-US" altLang="zh-TW" i="1" dirty="0" err="1" smtClean="0"/>
              <a:t>nextInt</a:t>
            </a:r>
            <a:r>
              <a:rPr lang="en-US" altLang="zh-TW" i="1" dirty="0" smtClean="0"/>
              <a:t>()</a:t>
            </a:r>
            <a:r>
              <a:rPr lang="zh-TW" altLang="en-US" i="1" dirty="0" smtClean="0"/>
              <a:t>的方法。</a:t>
            </a:r>
            <a:endParaRPr lang="zh-TW" altLang="en-US" i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3346793"/>
            <a:ext cx="5372100" cy="409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233" y="4830732"/>
            <a:ext cx="28765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2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使用物件的三大重點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b="1" dirty="0" smtClean="0"/>
              <a:t>有甚麼屬性？</a:t>
            </a:r>
            <a:endParaRPr lang="en-US" altLang="zh-TW" b="1" dirty="0" smtClean="0"/>
          </a:p>
          <a:p>
            <a:pPr lvl="1"/>
            <a:r>
              <a:rPr lang="zh-TW" altLang="en-US" dirty="0"/>
              <a:t>類似於變數，</a:t>
            </a:r>
            <a:r>
              <a:rPr lang="zh-TW" altLang="en-US" dirty="0" smtClean="0"/>
              <a:t>存放該物件</a:t>
            </a:r>
            <a:r>
              <a:rPr lang="zh-TW" altLang="en-US" dirty="0"/>
              <a:t>特有的資訊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每一物件皆有獨立的屬性，存放在獨立的記憶體中，不重複。</a:t>
            </a:r>
            <a:endParaRPr lang="en-US" altLang="zh-TW" dirty="0" smtClean="0"/>
          </a:p>
          <a:p>
            <a:r>
              <a:rPr lang="zh-TW" altLang="en-US" b="1" dirty="0"/>
              <a:t>有甚麼方法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 smtClean="0"/>
              <a:t>就是可以對物件下的指令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方法的名稱、參數、傳回值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)</a:t>
            </a:r>
          </a:p>
          <a:p>
            <a:r>
              <a:rPr lang="zh-TW" altLang="en-US" b="1" dirty="0"/>
              <a:t>會產生甚麼事件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/>
              <a:t>執行過程物件會主動發布甚麼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pPr lvl="1"/>
            <a:r>
              <a:rPr lang="zh-TW" altLang="en-US" dirty="0"/>
              <a:t>這些事件誰要</a:t>
            </a:r>
            <a:r>
              <a:rPr lang="zh-TW" altLang="en-US" dirty="0" smtClean="0"/>
              <a:t>聽，就是</a:t>
            </a:r>
            <a:r>
              <a:rPr lang="zh-TW" altLang="en-US" dirty="0"/>
              <a:t>在物件發出後要處理他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仿真實</a:t>
            </a:r>
            <a:r>
              <a:rPr lang="zh-TW" altLang="en-US" dirty="0" smtClean="0"/>
              <a:t>世界，是一連串的事件影響彼此，同步運行。也像舞台劇或電視劇，一個事件導致另一個事件。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事件的寫法在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Java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中較為複雜的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，在進階的課程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再詳細解說。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7320614" y="1720729"/>
            <a:ext cx="4439031" cy="3038475"/>
            <a:chOff x="2408491" y="1214818"/>
            <a:chExt cx="4439031" cy="303847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8491" y="1214818"/>
              <a:ext cx="2181225" cy="303847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4397" y="1219580"/>
              <a:ext cx="2143125" cy="302895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5789" y1="97186" x2="45789" y2="97186"/>
                          <a14:foregroundMark x1="70000" y1="94747" x2="70000" y2="94747"/>
                          <a14:foregroundMark x1="37895" y1="94559" x2="37895" y2="94559"/>
                          <a14:foregroundMark x1="49474" y1="5629" x2="49474" y2="5629"/>
                          <a14:foregroundMark x1="60000" y1="20075" x2="60000" y2="20075"/>
                          <a14:foregroundMark x1="35789" y1="20075" x2="35789" y2="20075"/>
                          <a14:foregroundMark x1="36842" y1="18199" x2="36842" y2="18199"/>
                          <a14:foregroundMark x1="59474" y1="18574" x2="59474" y2="1857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2464" y="2630615"/>
              <a:ext cx="569205" cy="159677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89716" y="2683859"/>
              <a:ext cx="745352" cy="1564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480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物件導向基本用法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以前頁的三個重點思考，撰寫類別程式碼。</a:t>
            </a:r>
            <a:endParaRPr lang="en-US" altLang="zh-TW" dirty="0" smtClean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new</a:t>
            </a:r>
            <a:r>
              <a:rPr lang="zh-TW" altLang="en-US" dirty="0" smtClean="0"/>
              <a:t>產生物件後，就可以拿這個物件去應用了。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35697" y="3610944"/>
            <a:ext cx="1940767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宣告類別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撰寫類別</a:t>
            </a:r>
            <a:r>
              <a:rPr lang="zh-TW" altLang="en-US" dirty="0" smtClean="0">
                <a:solidFill>
                  <a:schemeClr val="tx1"/>
                </a:solidFill>
              </a:rPr>
              <a:t>程式碼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75938" y="3610943"/>
            <a:ext cx="1940767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TW" dirty="0" smtClean="0">
                <a:solidFill>
                  <a:schemeClr val="tx1"/>
                </a:solidFill>
              </a:rPr>
              <a:t>new</a:t>
            </a:r>
            <a:r>
              <a:rPr lang="zh-TW" altLang="en-US" dirty="0" smtClean="0">
                <a:solidFill>
                  <a:schemeClr val="tx1"/>
                </a:solidFill>
              </a:rPr>
              <a:t>的方式產生物件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19282" y="3610943"/>
            <a:ext cx="1940767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對物件</a:t>
            </a:r>
            <a:r>
              <a:rPr lang="zh-TW" altLang="en-US" b="1" dirty="0" smtClean="0">
                <a:solidFill>
                  <a:schemeClr val="tx1"/>
                </a:solidFill>
              </a:rPr>
              <a:t>下命令</a:t>
            </a:r>
            <a:r>
              <a:rPr lang="zh-TW" altLang="en-US" dirty="0" smtClean="0">
                <a:solidFill>
                  <a:schemeClr val="tx1"/>
                </a:solidFill>
              </a:rPr>
              <a:t>或是設定</a:t>
            </a:r>
            <a:r>
              <a:rPr lang="en-US" altLang="zh-TW" dirty="0" smtClean="0">
                <a:solidFill>
                  <a:schemeClr val="tx1"/>
                </a:solidFill>
              </a:rPr>
              <a:t>/</a:t>
            </a:r>
            <a:r>
              <a:rPr lang="zh-TW" altLang="en-US" dirty="0" smtClean="0">
                <a:solidFill>
                  <a:schemeClr val="tx1"/>
                </a:solidFill>
              </a:rPr>
              <a:t>讀取</a:t>
            </a:r>
            <a:r>
              <a:rPr lang="zh-TW" altLang="en-US" b="1" dirty="0" smtClean="0">
                <a:solidFill>
                  <a:schemeClr val="tx1"/>
                </a:solidFill>
              </a:rPr>
              <a:t>屬性</a:t>
            </a:r>
            <a:endParaRPr lang="en-US" altLang="zh-TW" b="1" dirty="0" smtClean="0">
              <a:solidFill>
                <a:schemeClr val="tx1"/>
              </a:solidFill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3163077" y="3890865"/>
            <a:ext cx="524998" cy="48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6032868" y="3890865"/>
            <a:ext cx="524998" cy="48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向下箭號 3"/>
          <p:cNvSpPr/>
          <p:nvPr/>
        </p:nvSpPr>
        <p:spPr>
          <a:xfrm>
            <a:off x="6974447" y="4676141"/>
            <a:ext cx="201168" cy="512663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362184" y="4559721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也許產生</a:t>
            </a:r>
            <a:r>
              <a:rPr lang="zh-TW" altLang="en-US" b="1" dirty="0" smtClean="0">
                <a:solidFill>
                  <a:srgbClr val="C00000"/>
                </a:solidFill>
              </a:rPr>
              <a:t>事件</a:t>
            </a:r>
            <a:r>
              <a:rPr lang="zh-TW" altLang="en-US" dirty="0" smtClean="0">
                <a:solidFill>
                  <a:srgbClr val="C00000"/>
                </a:solidFill>
              </a:rPr>
              <a:t>，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影響別的物件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6461854" y="5226370"/>
            <a:ext cx="2389099" cy="796259"/>
            <a:chOff x="6461854" y="5226370"/>
            <a:chExt cx="2389099" cy="796259"/>
          </a:xfrm>
        </p:grpSpPr>
        <p:sp>
          <p:nvSpPr>
            <p:cNvPr id="9" name="橢圓 8"/>
            <p:cNvSpPr/>
            <p:nvPr/>
          </p:nvSpPr>
          <p:spPr>
            <a:xfrm>
              <a:off x="6461854" y="5226370"/>
              <a:ext cx="1161288" cy="7774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物件</a:t>
              </a:r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7689665" y="5245203"/>
              <a:ext cx="1161288" cy="7774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物件</a:t>
              </a:r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</p:grpSp>
      <p:sp>
        <p:nvSpPr>
          <p:cNvPr id="13" name="向下箭號 12"/>
          <p:cNvSpPr/>
          <p:nvPr/>
        </p:nvSpPr>
        <p:spPr>
          <a:xfrm>
            <a:off x="8169725" y="4676140"/>
            <a:ext cx="201168" cy="512663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185525" y="4673015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也許會下指令給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>
                <a:solidFill>
                  <a:srgbClr val="C00000"/>
                </a:solidFill>
              </a:rPr>
              <a:t>別的</a:t>
            </a:r>
            <a:r>
              <a:rPr lang="zh-TW" altLang="en-US" dirty="0" smtClean="0">
                <a:solidFill>
                  <a:srgbClr val="C00000"/>
                </a:solidFill>
              </a:rPr>
              <a:t>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0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4" grpId="0" animBg="1"/>
      <p:bldP spid="5" grpId="0"/>
      <p:bldP spid="13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範例：</a:t>
            </a:r>
            <a:r>
              <a:rPr lang="en-US" altLang="zh-TW" dirty="0" smtClean="0"/>
              <a:t>IC</a:t>
            </a:r>
            <a:r>
              <a:rPr lang="zh-TW" altLang="en-US" dirty="0" smtClean="0"/>
              <a:t>卡類別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第一次寫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，練習封裝概念。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50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卡類別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一張</a:t>
            </a:r>
            <a:r>
              <a:rPr lang="en-US" altLang="zh-TW" dirty="0" smtClean="0"/>
              <a:t>IC</a:t>
            </a:r>
            <a:r>
              <a:rPr lang="zh-TW" altLang="en-US" dirty="0" smtClean="0"/>
              <a:t>卡有需要甚麼內容？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一張</a:t>
            </a:r>
            <a:r>
              <a:rPr lang="en-US" altLang="zh-TW" dirty="0"/>
              <a:t>IC</a:t>
            </a:r>
            <a:r>
              <a:rPr lang="zh-TW" altLang="en-US" dirty="0"/>
              <a:t>卡有甚麼方法操作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一張</a:t>
            </a:r>
            <a:r>
              <a:rPr lang="en-US" altLang="zh-TW" dirty="0"/>
              <a:t>IC</a:t>
            </a:r>
            <a:r>
              <a:rPr lang="zh-TW" altLang="en-US" dirty="0"/>
              <a:t>卡會產生甚麼事件？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306286" y="256591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屬性：</a:t>
            </a:r>
            <a:r>
              <a:rPr lang="zh-TW" altLang="en-US" b="1" dirty="0" smtClean="0">
                <a:solidFill>
                  <a:srgbClr val="0070C0"/>
                </a:solidFill>
              </a:rPr>
              <a:t>帳號、戶名、金額</a:t>
            </a:r>
            <a:r>
              <a:rPr lang="zh-TW" altLang="en-US" b="1" smtClean="0">
                <a:solidFill>
                  <a:srgbClr val="0070C0"/>
                </a:solidFill>
              </a:rPr>
              <a:t>、密碼</a:t>
            </a:r>
            <a:r>
              <a:rPr lang="zh-TW" altLang="en-US" b="1">
                <a:solidFill>
                  <a:srgbClr val="0070C0"/>
                </a:solidFill>
              </a:rPr>
              <a:t>、幣別</a:t>
            </a:r>
            <a:endParaRPr lang="en-US" altLang="zh-TW" b="1" smtClean="0">
              <a:solidFill>
                <a:srgbClr val="0070C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06286" y="373164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方法：</a:t>
            </a:r>
            <a:r>
              <a:rPr lang="zh-TW" altLang="en-US" b="1" dirty="0" smtClean="0">
                <a:solidFill>
                  <a:srgbClr val="0070C0"/>
                </a:solidFill>
              </a:rPr>
              <a:t>餘額</a:t>
            </a:r>
            <a:r>
              <a:rPr lang="zh-TW" altLang="en-US" b="1" dirty="0">
                <a:solidFill>
                  <a:srgbClr val="0070C0"/>
                </a:solidFill>
              </a:rPr>
              <a:t>查詢、存錢、提錢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306286" y="48973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事件：</a:t>
            </a:r>
            <a:r>
              <a:rPr lang="zh-TW" altLang="en-US" b="1" dirty="0" smtClean="0">
                <a:solidFill>
                  <a:srgbClr val="0070C0"/>
                </a:solidFill>
              </a:rPr>
              <a:t>餘額不足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22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 </a:t>
            </a:r>
            <a:r>
              <a:rPr lang="en-US" altLang="zh-TW" dirty="0" smtClean="0"/>
              <a:t>Card Class(1)</a:t>
            </a:r>
            <a:br>
              <a:rPr lang="en-US" altLang="zh-TW" dirty="0" smtClean="0"/>
            </a:br>
            <a:r>
              <a:rPr lang="zh-TW" altLang="en-US" smtClean="0"/>
              <a:t>類別宣告範例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482418" cy="3880773"/>
          </a:xfrm>
        </p:spPr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類別需要放在單獨的檔案中，所以請點選新增類別。</a:t>
            </a:r>
            <a:endParaRPr lang="en-US" altLang="zh-TW" dirty="0" smtClean="0"/>
          </a:p>
          <a:p>
            <a:r>
              <a:rPr lang="en-US" altLang="zh-TW" dirty="0" smtClean="0"/>
              <a:t>Name</a:t>
            </a:r>
            <a:r>
              <a:rPr lang="zh-TW" altLang="en-US" dirty="0" smtClean="0"/>
              <a:t>請填入</a:t>
            </a:r>
            <a:r>
              <a:rPr lang="en-US" altLang="zh-TW" dirty="0" err="1" smtClean="0"/>
              <a:t>IC_Card</a:t>
            </a:r>
            <a:endParaRPr lang="en-US" altLang="zh-TW" dirty="0" smtClean="0"/>
          </a:p>
          <a:p>
            <a:r>
              <a:rPr lang="zh-TW" altLang="en-US" dirty="0"/>
              <a:t>注意</a:t>
            </a:r>
            <a:r>
              <a:rPr lang="zh-TW" altLang="en-US" dirty="0" smtClean="0"/>
              <a:t>！</a:t>
            </a:r>
            <a:r>
              <a:rPr lang="en-US" altLang="zh-TW" dirty="0" smtClean="0"/>
              <a:t>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</a:t>
            </a:r>
            <a:r>
              <a:rPr lang="zh-TW" altLang="en-US" b="1" dirty="0" smtClean="0">
                <a:solidFill>
                  <a:srgbClr val="FF0000"/>
                </a:solidFill>
              </a:rPr>
              <a:t>不要勾選！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產生空的類別檔案如下：</a:t>
            </a:r>
            <a:endParaRPr lang="en-US" altLang="zh-TW" dirty="0" smtClean="0"/>
          </a:p>
          <a:p>
            <a:pPr lvl="1"/>
            <a:r>
              <a:rPr lang="zh-TW" altLang="en-US" dirty="0"/>
              <a:t>類別名稱已填好</a:t>
            </a:r>
            <a:r>
              <a:rPr lang="en-US" altLang="zh-TW" dirty="0"/>
              <a:t>(</a:t>
            </a:r>
            <a:r>
              <a:rPr lang="zh-TW" altLang="en-US" dirty="0"/>
              <a:t>藍色字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860" y="1033272"/>
            <a:ext cx="4963523" cy="542200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819" y="4288762"/>
            <a:ext cx="3743325" cy="1752600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6366617" y="3375589"/>
            <a:ext cx="1940707" cy="12373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3312367" y="2733869"/>
            <a:ext cx="4568809" cy="2104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284464" y="2839118"/>
            <a:ext cx="756899" cy="351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8335316" y="4612952"/>
            <a:ext cx="2562839" cy="2102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0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255" y="1570850"/>
            <a:ext cx="6718745" cy="474935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en-US" altLang="zh-TW" dirty="0" smtClean="0"/>
              <a:t> class</a:t>
            </a:r>
            <a:r>
              <a:rPr lang="zh-TW" altLang="en-US" dirty="0" smtClean="0"/>
              <a:t>撰寫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----</a:t>
            </a:r>
            <a:r>
              <a:rPr lang="zh-TW" altLang="en-US" dirty="0" smtClean="0"/>
              <a:t>基本入門款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IC_Card</a:t>
            </a:r>
            <a:r>
              <a:rPr lang="zh-TW" altLang="en-US" dirty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屬性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Account</a:t>
            </a:r>
            <a:r>
              <a:rPr lang="zh-TW" altLang="en-US" dirty="0" smtClean="0"/>
              <a:t>：帳號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Name</a:t>
            </a:r>
            <a:r>
              <a:rPr lang="zh-TW" altLang="en-US" dirty="0" smtClean="0"/>
              <a:t> ：戶名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money</a:t>
            </a:r>
            <a:r>
              <a:rPr lang="zh-TW" altLang="en-US" dirty="0" smtClean="0"/>
              <a:t> ：餘額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password</a:t>
            </a:r>
            <a:r>
              <a:rPr lang="zh-TW" altLang="en-US" dirty="0" smtClean="0"/>
              <a:t>：密碼</a:t>
            </a:r>
            <a:endParaRPr lang="en-US" altLang="zh-TW" dirty="0"/>
          </a:p>
          <a:p>
            <a:r>
              <a:rPr lang="en-US" altLang="zh-TW" dirty="0" err="1" smtClean="0"/>
              <a:t>IC_Card</a:t>
            </a:r>
            <a:r>
              <a:rPr lang="zh-TW" altLang="en-US" dirty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方法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void Deposit(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money)</a:t>
            </a:r>
            <a:r>
              <a:rPr lang="zh-TW" altLang="en-US" dirty="0" smtClean="0"/>
              <a:t> ：存款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void Withdraw(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money)</a:t>
            </a:r>
            <a:r>
              <a:rPr lang="zh-TW" altLang="en-US" dirty="0" smtClean="0"/>
              <a:t> ：提款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 Balance()</a:t>
            </a:r>
            <a:r>
              <a:rPr lang="zh-TW" altLang="en-US" dirty="0" smtClean="0"/>
              <a:t> ：餘額查詢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Void 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ShowBalance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：顯示帳戶資料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2944368" y="1918139"/>
            <a:ext cx="3172968" cy="7701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2788920" y="2160589"/>
            <a:ext cx="3328416" cy="8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2788920" y="2456403"/>
            <a:ext cx="3328416" cy="9812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4381808" y="2953512"/>
            <a:ext cx="1714192" cy="14745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4616561" y="3822192"/>
            <a:ext cx="1479439" cy="10927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3832668" y="4672584"/>
            <a:ext cx="2263332" cy="7607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4826316" y="5550408"/>
            <a:ext cx="1269684" cy="1869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3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28" y="940279"/>
            <a:ext cx="5620356" cy="548100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的使用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584276" cy="3880773"/>
          </a:xfrm>
        </p:spPr>
        <p:txBody>
          <a:bodyPr/>
          <a:lstStyle/>
          <a:p>
            <a:r>
              <a:rPr lang="zh-TW" altLang="en-US" dirty="0" smtClean="0"/>
              <a:t>另外開一個類別</a:t>
            </a:r>
            <a:r>
              <a:rPr lang="en-US" altLang="zh-TW" dirty="0" smtClean="0"/>
              <a:t>Example10_01</a:t>
            </a:r>
          </a:p>
          <a:p>
            <a:pPr lvl="1"/>
            <a:r>
              <a:rPr lang="zh-TW" altLang="en-US" dirty="0"/>
              <a:t>要有</a:t>
            </a:r>
            <a:r>
              <a:rPr lang="en-US" altLang="zh-TW" dirty="0"/>
              <a:t>main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r>
              <a:rPr lang="en-US" altLang="zh-TW" b="1" dirty="0" err="1" smtClean="0">
                <a:solidFill>
                  <a:srgbClr val="FF0000"/>
                </a:solidFill>
              </a:rPr>
              <a:t>IC_Card</a:t>
            </a:r>
            <a:r>
              <a:rPr lang="zh-TW" altLang="en-US" b="1" dirty="0" smtClean="0">
                <a:solidFill>
                  <a:srgbClr val="FF0000"/>
                </a:solidFill>
              </a:rPr>
              <a:t>的使用，必須要</a:t>
            </a:r>
            <a:r>
              <a:rPr lang="en-US" altLang="zh-TW" b="1" dirty="0" smtClean="0">
                <a:solidFill>
                  <a:srgbClr val="FF0000"/>
                </a:solidFill>
              </a:rPr>
              <a:t>new</a:t>
            </a:r>
            <a:r>
              <a:rPr lang="zh-TW" altLang="en-US" b="1" dirty="0" smtClean="0">
                <a:solidFill>
                  <a:srgbClr val="FF0000"/>
                </a:solidFill>
              </a:rPr>
              <a:t>出物件！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屬性可以用下面語法存取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物件名</a:t>
            </a:r>
            <a:r>
              <a:rPr lang="en-US" altLang="zh-TW" dirty="0" smtClean="0"/>
              <a:t>.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r>
              <a:rPr lang="zh-TW" altLang="en-US" dirty="0" smtClean="0"/>
              <a:t>方法</a:t>
            </a:r>
            <a:r>
              <a:rPr lang="zh-TW" altLang="en-US" dirty="0"/>
              <a:t>可以用下面</a:t>
            </a:r>
            <a:r>
              <a:rPr lang="zh-TW" altLang="en-US" dirty="0" smtClean="0"/>
              <a:t>語法呼叫</a:t>
            </a:r>
            <a:r>
              <a:rPr lang="en-US" altLang="zh-TW" dirty="0" smtClean="0"/>
              <a:t>(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物件名</a:t>
            </a:r>
            <a:r>
              <a:rPr lang="en-US" altLang="zh-TW" dirty="0" smtClean="0"/>
              <a:t>.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執行結果：</a:t>
            </a:r>
            <a:endParaRPr lang="en-US" altLang="zh-TW" dirty="0"/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4855464" y="1930401"/>
            <a:ext cx="1444752" cy="1077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4343400" y="4133088"/>
            <a:ext cx="1956816" cy="1737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3710940" y="2642616"/>
            <a:ext cx="2589276" cy="8412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589" y="5198708"/>
            <a:ext cx="3647766" cy="132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3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有問題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這樣的類別宣告是有缺陷的！因為沒有將資料封裝起來！</a:t>
            </a:r>
            <a:endParaRPr lang="en-US" altLang="zh-TW" dirty="0" smtClean="0"/>
          </a:p>
          <a:p>
            <a:r>
              <a:rPr lang="zh-TW" altLang="en-US" dirty="0"/>
              <a:t>換句話講</a:t>
            </a:r>
            <a:r>
              <a:rPr lang="zh-TW" altLang="en-US" dirty="0" smtClean="0"/>
              <a:t>，資料可以被任意修改的！</a:t>
            </a:r>
            <a:r>
              <a:rPr lang="en-US" altLang="zh-TW" dirty="0" smtClean="0"/>
              <a:t>(</a:t>
            </a:r>
            <a:r>
              <a:rPr lang="zh-TW" altLang="en-US" dirty="0" smtClean="0"/>
              <a:t>跟自助餐一</a:t>
            </a:r>
            <a:r>
              <a:rPr lang="zh-TW" altLang="en-US" dirty="0"/>
              <a:t>樣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這三行最是清楚</a:t>
            </a:r>
            <a:r>
              <a:rPr lang="zh-TW" altLang="en-US" dirty="0" smtClean="0"/>
              <a:t>，資料完全不設防！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所以要引入資料</a:t>
            </a:r>
            <a:r>
              <a:rPr lang="zh-TW" altLang="en-US" dirty="0" smtClean="0"/>
              <a:t>保護封裝概念</a:t>
            </a:r>
            <a:r>
              <a:rPr lang="zh-TW" altLang="en-US" dirty="0"/>
              <a:t>了！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28" y="3378517"/>
            <a:ext cx="38862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0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Public, protected, private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資料保護等級有三種</a:t>
            </a:r>
            <a:r>
              <a:rPr lang="zh-TW" altLang="en-US" dirty="0" smtClean="0"/>
              <a:t>：</a:t>
            </a:r>
            <a:endParaRPr lang="en-US" altLang="zh-TW" dirty="0"/>
          </a:p>
          <a:p>
            <a:pPr lvl="1"/>
            <a:r>
              <a:rPr lang="en-US" altLang="zh-TW" dirty="0" smtClean="0"/>
              <a:t>Public</a:t>
            </a:r>
            <a:r>
              <a:rPr lang="zh-TW" altLang="en-US" dirty="0" smtClean="0"/>
              <a:t>：</a:t>
            </a:r>
            <a:r>
              <a:rPr lang="zh-TW" altLang="en-US" dirty="0"/>
              <a:t>公開的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Protected</a:t>
            </a:r>
            <a:r>
              <a:rPr lang="zh-TW" altLang="en-US" dirty="0" smtClean="0"/>
              <a:t>：保護的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private</a:t>
            </a:r>
            <a:r>
              <a:rPr lang="zh-TW" altLang="en-US" dirty="0" smtClean="0"/>
              <a:t>：私有的</a:t>
            </a:r>
            <a:endParaRPr lang="en-US" altLang="zh-TW" dirty="0" smtClean="0"/>
          </a:p>
          <a:p>
            <a:r>
              <a:rPr lang="zh-TW" altLang="en-US" dirty="0"/>
              <a:t>公開的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門牌、門鈴、門</a:t>
            </a:r>
            <a:r>
              <a:rPr lang="zh-TW" altLang="en-US" dirty="0" smtClean="0"/>
              <a:t>把、門簾、夜燈</a:t>
            </a:r>
            <a:endParaRPr lang="en-US" altLang="zh-TW" dirty="0" smtClean="0"/>
          </a:p>
          <a:p>
            <a:r>
              <a:rPr lang="zh-TW" altLang="en-US" dirty="0"/>
              <a:t>保護的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客廳電視、飲水機、沙發、音響、</a:t>
            </a:r>
            <a:r>
              <a:rPr lang="zh-TW" altLang="en-US" dirty="0" smtClean="0"/>
              <a:t>電燈</a:t>
            </a:r>
            <a:endParaRPr lang="en-US" altLang="zh-TW" dirty="0" smtClean="0"/>
          </a:p>
          <a:p>
            <a:r>
              <a:rPr lang="zh-TW" altLang="en-US" dirty="0"/>
              <a:t>私有的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/>
              <a:t>床、枕頭、臥室燈、衣櫃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5515" y1="8688" x2="45515" y2="8688"/>
                        <a14:foregroundMark x1="45515" y1="5851" x2="45515" y2="5851"/>
                        <a14:foregroundMark x1="45349" y1="13298" x2="45349" y2="13298"/>
                        <a14:foregroundMark x1="45515" y1="16312" x2="45515" y2="16312"/>
                        <a14:foregroundMark x1="45847" y1="3723" x2="45847" y2="3723"/>
                        <a14:foregroundMark x1="78571" y1="5319" x2="78571" y2="5319"/>
                        <a14:foregroundMark x1="82392" y1="3191" x2="82392" y2="3191"/>
                        <a14:foregroundMark x1="80233" y1="2128" x2="80233" y2="2128"/>
                        <a14:foregroundMark x1="83555" y1="2128" x2="83555" y2="2128"/>
                        <a14:foregroundMark x1="85216" y1="2128" x2="85216" y2="2128"/>
                        <a14:foregroundMark x1="86545" y1="7979" x2="86545" y2="7979"/>
                        <a14:foregroundMark x1="87542" y1="5674" x2="87542" y2="5674"/>
                        <a14:foregroundMark x1="87209" y1="10461" x2="88040" y2="14362"/>
                        <a14:foregroundMark x1="88372" y1="15957" x2="88372" y2="15957"/>
                        <a14:foregroundMark x1="54319" y1="38121" x2="54319" y2="38121"/>
                        <a14:foregroundMark x1="43023" y1="22695" x2="43023" y2="22695"/>
                        <a14:foregroundMark x1="31728" y1="37234" x2="31728" y2="37234"/>
                        <a14:foregroundMark x1="13621" y1="43972" x2="13621" y2="43972"/>
                        <a14:foregroundMark x1="11960" y1="38830" x2="11960" y2="38830"/>
                        <a14:foregroundMark x1="13455" y1="36702" x2="13455" y2="36702"/>
                        <a14:foregroundMark x1="62292" y1="58333" x2="62292" y2="58333"/>
                        <a14:foregroundMark x1="88040" y1="64362" x2="88040" y2="64362"/>
                        <a14:foregroundMark x1="88040" y1="62234" x2="88040" y2="62234"/>
                        <a14:foregroundMark x1="88040" y1="59929" x2="88040" y2="59929"/>
                        <a14:foregroundMark x1="90199" y1="82624" x2="90199" y2="82624"/>
                        <a14:foregroundMark x1="91196" y1="85638" x2="91030" y2="86170"/>
                        <a14:foregroundMark x1="90365" y1="89007" x2="89867" y2="90426"/>
                        <a14:foregroundMark x1="87708" y1="92376" x2="87708" y2="92376"/>
                        <a14:foregroundMark x1="92027" y1="91135" x2="92027" y2="91135"/>
                        <a14:foregroundMark x1="97176" y1="89716" x2="97176" y2="89716"/>
                        <a14:foregroundMark x1="96678" y1="93262" x2="96678" y2="93262"/>
                        <a14:foregroundMark x1="97176" y1="96809" x2="97176" y2="96809"/>
                        <a14:foregroundMark x1="97342" y1="99113" x2="97342" y2="99113"/>
                        <a14:foregroundMark x1="91694" y1="93617" x2="91694" y2="93617"/>
                        <a14:foregroundMark x1="93688" y1="92730" x2="93688" y2="92730"/>
                        <a14:foregroundMark x1="33555" y1="96454" x2="33555" y2="96454"/>
                        <a14:foregroundMark x1="26910" y1="96631" x2="26910" y2="96631"/>
                        <a14:foregroundMark x1="22425" y1="95567" x2="22425" y2="95567"/>
                        <a14:foregroundMark x1="18605" y1="96454" x2="18605" y2="96454"/>
                        <a14:foregroundMark x1="15116" y1="95567" x2="15116" y2="95567"/>
                        <a14:foregroundMark x1="9635" y1="95745" x2="9635" y2="95745"/>
                        <a14:foregroundMark x1="8140" y1="96099" x2="8140" y2="96099"/>
                        <a14:foregroundMark x1="8140" y1="91489" x2="8140" y2="90957"/>
                        <a14:foregroundMark x1="8306" y1="89007" x2="8306" y2="89007"/>
                        <a14:foregroundMark x1="9136" y1="87234" x2="9136" y2="87234"/>
                        <a14:foregroundMark x1="10963" y1="87234" x2="10963" y2="87234"/>
                        <a14:foregroundMark x1="10963" y1="90603" x2="10963" y2="90603"/>
                        <a14:foregroundMark x1="31561" y1="97695" x2="31561" y2="97695"/>
                        <a14:foregroundMark x1="33721" y1="97518" x2="34718" y2="97518"/>
                        <a14:foregroundMark x1="36545" y1="97695" x2="36545" y2="97695"/>
                        <a14:foregroundMark x1="11628" y1="44504" x2="11628" y2="44504"/>
                        <a14:foregroundMark x1="14950" y1="41667" x2="14950" y2="41667"/>
                        <a14:foregroundMark x1="9967" y1="53191" x2="9967" y2="53191"/>
                        <a14:foregroundMark x1="6977" y1="53369" x2="6478" y2="53369"/>
                        <a14:foregroundMark x1="4153" y1="52128" x2="4153" y2="52128"/>
                        <a14:foregroundMark x1="2492" y1="51596" x2="2492" y2="51596"/>
                        <a14:foregroundMark x1="1495" y1="52837" x2="1495" y2="52837"/>
                        <a14:foregroundMark x1="1993" y1="41312" x2="1993" y2="41312"/>
                        <a14:foregroundMark x1="2824" y1="37766" x2="2824" y2="37766"/>
                        <a14:foregroundMark x1="2824" y1="35106" x2="2824" y2="35106"/>
                        <a14:foregroundMark x1="2824" y1="34574" x2="2824" y2="34574"/>
                        <a14:foregroundMark x1="3987" y1="37057" x2="3987" y2="37057"/>
                        <a14:foregroundMark x1="1993" y1="33511" x2="1993" y2="33511"/>
                        <a14:foregroundMark x1="16445" y1="40780" x2="16445" y2="40780"/>
                        <a14:foregroundMark x1="61296" y1="60638" x2="61296" y2="60638"/>
                        <a14:foregroundMark x1="48339" y1="96099" x2="48339" y2="96099"/>
                        <a14:foregroundMark x1="44020" y1="95213" x2="44020" y2="95213"/>
                        <a14:foregroundMark x1="41362" y1="94326" x2="41362" y2="94326"/>
                        <a14:foregroundMark x1="51163" y1="97163" x2="51163" y2="97163"/>
                        <a14:foregroundMark x1="53987" y1="96986" x2="54651" y2="96986"/>
                        <a14:foregroundMark x1="7973" y1="98759" x2="7973" y2="98759"/>
                        <a14:foregroundMark x1="83389" y1="13475" x2="83389" y2="13475"/>
                        <a14:foregroundMark x1="82724" y1="16667" x2="82724" y2="16667"/>
                        <a14:foregroundMark x1="77907" y1="17908" x2="77907" y2="17908"/>
                        <a14:foregroundMark x1="77741" y1="12766" x2="77741" y2="12766"/>
                        <a14:foregroundMark x1="77243" y1="9574" x2="77243" y2="9574"/>
                        <a14:foregroundMark x1="81063" y1="6738" x2="81063" y2="6738"/>
                        <a14:foregroundMark x1="82226" y1="4965" x2="82724" y2="4965"/>
                        <a14:foregroundMark x1="84884" y1="4965" x2="84884" y2="4965"/>
                        <a14:foregroundMark x1="83389" y1="8511" x2="83389" y2="8511"/>
                        <a14:foregroundMark x1="81561" y1="11170" x2="81561" y2="11170"/>
                        <a14:foregroundMark x1="27243" y1="24645" x2="27243" y2="24645"/>
                        <a14:foregroundMark x1="27076" y1="22695" x2="27076" y2="22695"/>
                        <a14:foregroundMark x1="5814" y1="27837" x2="5814" y2="27837"/>
                        <a14:foregroundMark x1="8804" y1="27305" x2="8804" y2="27305"/>
                        <a14:foregroundMark x1="20598" y1="27128" x2="20598" y2="27128"/>
                        <a14:foregroundMark x1="94684" y1="90426" x2="94684" y2="90426"/>
                        <a14:foregroundMark x1="89203" y1="93262" x2="89203" y2="93262"/>
                        <a14:foregroundMark x1="85880" y1="92553" x2="85880" y2="92553"/>
                        <a14:foregroundMark x1="85382" y1="89539" x2="85382" y2="89539"/>
                        <a14:foregroundMark x1="86047" y1="87234" x2="86545" y2="86170"/>
                        <a14:foregroundMark x1="86711" y1="84220" x2="86711" y2="84220"/>
                        <a14:foregroundMark x1="93189" y1="84043" x2="93189" y2="84043"/>
                        <a14:foregroundMark x1="94352" y1="82447" x2="94352" y2="82447"/>
                        <a14:foregroundMark x1="95183" y1="85461" x2="95515" y2="86348"/>
                        <a14:foregroundMark x1="96512" y1="87943" x2="96512" y2="87943"/>
                        <a14:foregroundMark x1="12625" y1="62411" x2="12625" y2="62411"/>
                        <a14:foregroundMark x1="12126" y1="61170" x2="12126" y2="61170"/>
                        <a14:foregroundMark x1="12126" y1="60284" x2="12126" y2="60284"/>
                        <a14:foregroundMark x1="7807" y1="86525" x2="7807" y2="86525"/>
                        <a14:backgroundMark x1="99003" y1="92908" x2="99003" y2="92908"/>
                        <a14:backgroundMark x1="498" y1="38830" x2="498" y2="38830"/>
                        <a14:backgroundMark x1="42525" y1="98050" x2="42525" y2="98050"/>
                        <a14:backgroundMark x1="45183" y1="98404" x2="45183" y2="984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853492" y="2020824"/>
            <a:ext cx="3530711" cy="3307842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2944368" y="2688337"/>
            <a:ext cx="3020558" cy="22494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3264408" y="3145536"/>
            <a:ext cx="3593592" cy="1243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3008376" y="2825496"/>
            <a:ext cx="3538728" cy="6309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20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物件導向初探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很粗淺的物件導向概念解說</a:t>
            </a:r>
            <a:endParaRPr lang="en-US" altLang="zh-TW" dirty="0" smtClean="0"/>
          </a:p>
          <a:p>
            <a:r>
              <a:rPr lang="zh-TW" altLang="en-US" dirty="0"/>
              <a:t>很抽象的概念</a:t>
            </a:r>
            <a:r>
              <a:rPr lang="zh-TW" altLang="en-US" dirty="0" smtClean="0"/>
              <a:t>，要用心想、耐著睡意、努力理解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45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再次複習物件導向的概念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936969" cy="3880773"/>
          </a:xfrm>
        </p:spPr>
        <p:txBody>
          <a:bodyPr/>
          <a:lstStyle/>
          <a:p>
            <a:r>
              <a:rPr lang="zh-TW" altLang="en-US" dirty="0" smtClean="0"/>
              <a:t>屬性：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公開的：地址</a:t>
            </a:r>
            <a:r>
              <a:rPr lang="zh-TW" altLang="en-US" dirty="0"/>
              <a:t>、房子</a:t>
            </a:r>
            <a:r>
              <a:rPr lang="zh-TW" altLang="en-US" dirty="0" smtClean="0"/>
              <a:t>顏色、窗戶樣式</a:t>
            </a:r>
            <a:r>
              <a:rPr lang="zh-TW" altLang="en-US" dirty="0"/>
              <a:t>、門的</a:t>
            </a:r>
            <a:r>
              <a:rPr lang="zh-TW" altLang="en-US" dirty="0" smtClean="0"/>
              <a:t>樣式</a:t>
            </a:r>
            <a:r>
              <a:rPr lang="en-US" altLang="zh-TW" dirty="0" smtClean="0"/>
              <a:t>….</a:t>
            </a:r>
          </a:p>
          <a:p>
            <a:pPr lvl="1"/>
            <a:r>
              <a:rPr lang="zh-TW" altLang="en-US" dirty="0"/>
              <a:t>私有的</a:t>
            </a:r>
            <a:r>
              <a:rPr lang="zh-TW" altLang="en-US" dirty="0" smtClean="0"/>
              <a:t>：電視機型號、洗衣機廠牌、浴室牆壁顏色</a:t>
            </a:r>
            <a:r>
              <a:rPr lang="en-US" altLang="zh-TW" dirty="0" smtClean="0"/>
              <a:t>….</a:t>
            </a:r>
          </a:p>
          <a:p>
            <a:r>
              <a:rPr lang="zh-TW" altLang="en-US" dirty="0"/>
              <a:t>方法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公開的</a:t>
            </a:r>
            <a:r>
              <a:rPr lang="zh-TW" altLang="en-US" dirty="0" smtClean="0"/>
              <a:t>：電鈴可以按、電話可以打、門可以敲、窗戶可以丟石頭</a:t>
            </a:r>
            <a:r>
              <a:rPr lang="en-US" altLang="zh-TW" dirty="0" smtClean="0"/>
              <a:t>…</a:t>
            </a:r>
          </a:p>
          <a:p>
            <a:pPr lvl="1"/>
            <a:r>
              <a:rPr lang="zh-TW" altLang="en-US" dirty="0"/>
              <a:t>私有的</a:t>
            </a:r>
            <a:r>
              <a:rPr lang="zh-TW" altLang="en-US" dirty="0" smtClean="0"/>
              <a:t>：開關電視、電燈、瓦斯爐、冷氣、冰箱</a:t>
            </a:r>
            <a:r>
              <a:rPr lang="en-US" altLang="zh-TW" dirty="0" smtClean="0"/>
              <a:t>….</a:t>
            </a:r>
          </a:p>
          <a:p>
            <a:r>
              <a:rPr lang="zh-TW" altLang="en-US" dirty="0"/>
              <a:t>事件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火警警報器發出</a:t>
            </a:r>
            <a:r>
              <a:rPr lang="zh-TW" altLang="en-US" dirty="0" smtClean="0"/>
              <a:t>警報、防盜系統發出警報、排放家庭汙水到下水道、廚房油煙排到外面</a:t>
            </a:r>
            <a:r>
              <a:rPr lang="en-US" altLang="zh-TW" dirty="0" smtClean="0"/>
              <a:t>….</a:t>
            </a:r>
          </a:p>
          <a:p>
            <a:pPr lvl="1"/>
            <a:r>
              <a:rPr lang="zh-TW" altLang="en-US" dirty="0"/>
              <a:t>不一定有人會鳥</a:t>
            </a:r>
            <a:r>
              <a:rPr lang="zh-TW" altLang="en-US" dirty="0" smtClean="0"/>
              <a:t>你。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5515" y1="8688" x2="45515" y2="8688"/>
                        <a14:foregroundMark x1="45515" y1="5851" x2="45515" y2="5851"/>
                        <a14:foregroundMark x1="45349" y1="13298" x2="45349" y2="13298"/>
                        <a14:foregroundMark x1="45515" y1="16312" x2="45515" y2="16312"/>
                        <a14:foregroundMark x1="45847" y1="3723" x2="45847" y2="3723"/>
                        <a14:foregroundMark x1="78571" y1="5319" x2="78571" y2="5319"/>
                        <a14:foregroundMark x1="82392" y1="3191" x2="82392" y2="3191"/>
                        <a14:foregroundMark x1="80233" y1="2128" x2="80233" y2="2128"/>
                        <a14:foregroundMark x1="83555" y1="2128" x2="83555" y2="2128"/>
                        <a14:foregroundMark x1="85216" y1="2128" x2="85216" y2="2128"/>
                        <a14:foregroundMark x1="86545" y1="7979" x2="86545" y2="7979"/>
                        <a14:foregroundMark x1="87542" y1="5674" x2="87542" y2="5674"/>
                        <a14:foregroundMark x1="87209" y1="10461" x2="88040" y2="14362"/>
                        <a14:foregroundMark x1="88372" y1="15957" x2="88372" y2="15957"/>
                        <a14:foregroundMark x1="54319" y1="38121" x2="54319" y2="38121"/>
                        <a14:foregroundMark x1="43023" y1="22695" x2="43023" y2="22695"/>
                        <a14:foregroundMark x1="31728" y1="37234" x2="31728" y2="37234"/>
                        <a14:foregroundMark x1="13621" y1="43972" x2="13621" y2="43972"/>
                        <a14:foregroundMark x1="11960" y1="38830" x2="11960" y2="38830"/>
                        <a14:foregroundMark x1="13455" y1="36702" x2="13455" y2="36702"/>
                        <a14:foregroundMark x1="62292" y1="58333" x2="62292" y2="58333"/>
                        <a14:foregroundMark x1="88040" y1="64362" x2="88040" y2="64362"/>
                        <a14:foregroundMark x1="88040" y1="62234" x2="88040" y2="62234"/>
                        <a14:foregroundMark x1="88040" y1="59929" x2="88040" y2="59929"/>
                        <a14:foregroundMark x1="90199" y1="82624" x2="90199" y2="82624"/>
                        <a14:foregroundMark x1="91196" y1="85638" x2="91030" y2="86170"/>
                        <a14:foregroundMark x1="90365" y1="89007" x2="89867" y2="90426"/>
                        <a14:foregroundMark x1="87708" y1="92376" x2="87708" y2="92376"/>
                        <a14:foregroundMark x1="92027" y1="91135" x2="92027" y2="91135"/>
                        <a14:foregroundMark x1="97176" y1="89716" x2="97176" y2="89716"/>
                        <a14:foregroundMark x1="96678" y1="93262" x2="96678" y2="93262"/>
                        <a14:foregroundMark x1="97176" y1="96809" x2="97176" y2="96809"/>
                        <a14:foregroundMark x1="97342" y1="99113" x2="97342" y2="99113"/>
                        <a14:foregroundMark x1="91694" y1="93617" x2="91694" y2="93617"/>
                        <a14:foregroundMark x1="93688" y1="92730" x2="93688" y2="92730"/>
                        <a14:foregroundMark x1="33555" y1="96454" x2="33555" y2="96454"/>
                        <a14:foregroundMark x1="26910" y1="96631" x2="26910" y2="96631"/>
                        <a14:foregroundMark x1="22425" y1="95567" x2="22425" y2="95567"/>
                        <a14:foregroundMark x1="18605" y1="96454" x2="18605" y2="96454"/>
                        <a14:foregroundMark x1="15116" y1="95567" x2="15116" y2="95567"/>
                        <a14:foregroundMark x1="9635" y1="95745" x2="9635" y2="95745"/>
                        <a14:foregroundMark x1="8140" y1="96099" x2="8140" y2="96099"/>
                        <a14:foregroundMark x1="8140" y1="91489" x2="8140" y2="90957"/>
                        <a14:foregroundMark x1="8306" y1="89007" x2="8306" y2="89007"/>
                        <a14:foregroundMark x1="9136" y1="87234" x2="9136" y2="87234"/>
                        <a14:foregroundMark x1="10963" y1="87234" x2="10963" y2="87234"/>
                        <a14:foregroundMark x1="10963" y1="90603" x2="10963" y2="90603"/>
                        <a14:foregroundMark x1="31561" y1="97695" x2="31561" y2="97695"/>
                        <a14:foregroundMark x1="33721" y1="97518" x2="34718" y2="97518"/>
                        <a14:foregroundMark x1="36545" y1="97695" x2="36545" y2="97695"/>
                        <a14:foregroundMark x1="11628" y1="44504" x2="11628" y2="44504"/>
                        <a14:foregroundMark x1="14950" y1="41667" x2="14950" y2="41667"/>
                        <a14:foregroundMark x1="9967" y1="53191" x2="9967" y2="53191"/>
                        <a14:foregroundMark x1="6977" y1="53369" x2="6478" y2="53369"/>
                        <a14:foregroundMark x1="4153" y1="52128" x2="4153" y2="52128"/>
                        <a14:foregroundMark x1="2492" y1="51596" x2="2492" y2="51596"/>
                        <a14:foregroundMark x1="1495" y1="52837" x2="1495" y2="52837"/>
                        <a14:foregroundMark x1="1993" y1="41312" x2="1993" y2="41312"/>
                        <a14:foregroundMark x1="2824" y1="37766" x2="2824" y2="37766"/>
                        <a14:foregroundMark x1="2824" y1="35106" x2="2824" y2="35106"/>
                        <a14:foregroundMark x1="2824" y1="34574" x2="2824" y2="34574"/>
                        <a14:foregroundMark x1="3987" y1="37057" x2="3987" y2="37057"/>
                        <a14:foregroundMark x1="1993" y1="33511" x2="1993" y2="33511"/>
                        <a14:foregroundMark x1="16445" y1="40780" x2="16445" y2="40780"/>
                        <a14:foregroundMark x1="61296" y1="60638" x2="61296" y2="60638"/>
                        <a14:foregroundMark x1="48339" y1="96099" x2="48339" y2="96099"/>
                        <a14:foregroundMark x1="44020" y1="95213" x2="44020" y2="95213"/>
                        <a14:foregroundMark x1="41362" y1="94326" x2="41362" y2="94326"/>
                        <a14:foregroundMark x1="51163" y1="97163" x2="51163" y2="97163"/>
                        <a14:foregroundMark x1="53987" y1="96986" x2="54651" y2="96986"/>
                        <a14:foregroundMark x1="7973" y1="98759" x2="7973" y2="98759"/>
                        <a14:foregroundMark x1="83389" y1="13475" x2="83389" y2="13475"/>
                        <a14:foregroundMark x1="82724" y1="16667" x2="82724" y2="16667"/>
                        <a14:foregroundMark x1="77907" y1="17908" x2="77907" y2="17908"/>
                        <a14:foregroundMark x1="77741" y1="12766" x2="77741" y2="12766"/>
                        <a14:foregroundMark x1="77243" y1="9574" x2="77243" y2="9574"/>
                        <a14:foregroundMark x1="81063" y1="6738" x2="81063" y2="6738"/>
                        <a14:foregroundMark x1="82226" y1="4965" x2="82724" y2="4965"/>
                        <a14:foregroundMark x1="84884" y1="4965" x2="84884" y2="4965"/>
                        <a14:foregroundMark x1="83389" y1="8511" x2="83389" y2="8511"/>
                        <a14:foregroundMark x1="81561" y1="11170" x2="81561" y2="11170"/>
                        <a14:foregroundMark x1="27243" y1="24645" x2="27243" y2="24645"/>
                        <a14:foregroundMark x1="27076" y1="22695" x2="27076" y2="22695"/>
                        <a14:foregroundMark x1="5814" y1="27837" x2="5814" y2="27837"/>
                        <a14:foregroundMark x1="8804" y1="27305" x2="8804" y2="27305"/>
                        <a14:foregroundMark x1="20598" y1="27128" x2="20598" y2="27128"/>
                        <a14:foregroundMark x1="94684" y1="90426" x2="94684" y2="90426"/>
                        <a14:foregroundMark x1="89203" y1="93262" x2="89203" y2="93262"/>
                        <a14:foregroundMark x1="85880" y1="92553" x2="85880" y2="92553"/>
                        <a14:foregroundMark x1="85382" y1="89539" x2="85382" y2="89539"/>
                        <a14:foregroundMark x1="86047" y1="87234" x2="86545" y2="86170"/>
                        <a14:foregroundMark x1="86711" y1="84220" x2="86711" y2="84220"/>
                        <a14:foregroundMark x1="93189" y1="84043" x2="93189" y2="84043"/>
                        <a14:foregroundMark x1="94352" y1="82447" x2="94352" y2="82447"/>
                        <a14:foregroundMark x1="95183" y1="85461" x2="95515" y2="86348"/>
                        <a14:foregroundMark x1="96512" y1="87943" x2="96512" y2="87943"/>
                        <a14:foregroundMark x1="12625" y1="62411" x2="12625" y2="62411"/>
                        <a14:foregroundMark x1="12126" y1="61170" x2="12126" y2="61170"/>
                        <a14:foregroundMark x1="12126" y1="60284" x2="12126" y2="60284"/>
                        <a14:foregroundMark x1="7807" y1="86525" x2="7807" y2="86525"/>
                        <a14:backgroundMark x1="99003" y1="92908" x2="99003" y2="92908"/>
                        <a14:backgroundMark x1="498" y1="38830" x2="498" y2="38830"/>
                        <a14:backgroundMark x1="42525" y1="98050" x2="42525" y2="98050"/>
                        <a14:backgroundMark x1="45183" y1="98404" x2="45183" y2="984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7767750" y="1696085"/>
            <a:ext cx="3530711" cy="330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6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 </a:t>
            </a:r>
            <a:r>
              <a:rPr lang="en-US" altLang="zh-TW" dirty="0" smtClean="0"/>
              <a:t>Card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改進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zh-TW" altLang="en-US" dirty="0" smtClean="0"/>
              <a:t>加入資料封裝概念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77334" y="2160589"/>
            <a:ext cx="4646696" cy="3880773"/>
          </a:xfrm>
        </p:spPr>
        <p:txBody>
          <a:bodyPr/>
          <a:lstStyle/>
          <a:p>
            <a:r>
              <a:rPr lang="zh-TW" altLang="en-US" dirty="0" smtClean="0"/>
              <a:t>將程式碼做如右的修改</a:t>
            </a:r>
            <a:endParaRPr lang="en-US" altLang="zh-TW" dirty="0" smtClean="0"/>
          </a:p>
          <a:p>
            <a:pPr lvl="1"/>
            <a:r>
              <a:rPr lang="zh-TW" altLang="en-US" dirty="0"/>
              <a:t>將三個屬性改為</a:t>
            </a:r>
            <a:r>
              <a:rPr lang="en-US" altLang="zh-TW" dirty="0" smtClean="0"/>
              <a:t>private</a:t>
            </a:r>
          </a:p>
          <a:p>
            <a:pPr lvl="1"/>
            <a:r>
              <a:rPr lang="zh-TW" altLang="en-US" dirty="0"/>
              <a:t>增加兩個用來讀取屬性的方法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GetAccount</a:t>
            </a:r>
            <a:r>
              <a:rPr lang="en-US" altLang="zh-TW" dirty="0" smtClean="0"/>
              <a:t>(), </a:t>
            </a:r>
            <a:r>
              <a:rPr lang="en-US" altLang="zh-TW" dirty="0" err="1" smtClean="0"/>
              <a:t>GetName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/>
              <a:t>至於</a:t>
            </a:r>
            <a:r>
              <a:rPr lang="en-US" altLang="zh-TW" dirty="0"/>
              <a:t>money</a:t>
            </a:r>
            <a:r>
              <a:rPr lang="zh-TW" altLang="en-US" dirty="0"/>
              <a:t>屬性的操作前面已經寫好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如此一來，</a:t>
            </a:r>
            <a:r>
              <a:rPr lang="en-US" altLang="zh-TW" dirty="0"/>
              <a:t>account</a:t>
            </a:r>
            <a:r>
              <a:rPr lang="zh-TW" altLang="en-US" dirty="0"/>
              <a:t>及</a:t>
            </a:r>
            <a:r>
              <a:rPr lang="en-US" altLang="zh-TW" dirty="0"/>
              <a:t>name</a:t>
            </a:r>
            <a:r>
              <a:rPr lang="zh-TW" altLang="en-US" dirty="0"/>
              <a:t>變成只能</a:t>
            </a:r>
            <a:r>
              <a:rPr lang="zh-TW" altLang="en-US" dirty="0" smtClean="0"/>
              <a:t>讀取而無法修改的</a:t>
            </a:r>
            <a:r>
              <a:rPr lang="zh-TW" altLang="en-US" b="1" dirty="0" smtClean="0">
                <a:solidFill>
                  <a:srgbClr val="FF0000"/>
                </a:solidFill>
              </a:rPr>
              <a:t>唯讀</a:t>
            </a:r>
            <a:r>
              <a:rPr lang="en-US" altLang="zh-TW" b="1" dirty="0" smtClean="0">
                <a:solidFill>
                  <a:srgbClr val="FF0000"/>
                </a:solidFill>
              </a:rPr>
              <a:t>(read only)</a:t>
            </a:r>
            <a:r>
              <a:rPr lang="zh-TW" altLang="en-US" dirty="0" smtClean="0"/>
              <a:t>屬性了。</a:t>
            </a:r>
            <a:endParaRPr lang="en-US" altLang="zh-TW" dirty="0" smtClean="0"/>
          </a:p>
          <a:p>
            <a:r>
              <a:rPr lang="zh-TW" altLang="en-US" dirty="0" smtClean="0"/>
              <a:t>且三個屬性都是私有的，外界不再可以直接存取得到。無法任意修改。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710" y="1776576"/>
            <a:ext cx="4743450" cy="43624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13691" y="2033899"/>
            <a:ext cx="957129" cy="7007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922237" y="2906667"/>
            <a:ext cx="3255947" cy="21182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67691" y="5395031"/>
            <a:ext cx="4007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但是！這樣一來，一開始的</a:t>
            </a:r>
            <a:r>
              <a:rPr lang="en-US" altLang="zh-TW" b="1" dirty="0">
                <a:solidFill>
                  <a:srgbClr val="FF0000"/>
                </a:solidFill>
              </a:rPr>
              <a:t>account</a:t>
            </a:r>
            <a:r>
              <a:rPr lang="zh-TW" altLang="en-US" b="1" dirty="0">
                <a:solidFill>
                  <a:srgbClr val="FF0000"/>
                </a:solidFill>
              </a:rPr>
              <a:t>及</a:t>
            </a:r>
            <a:r>
              <a:rPr lang="en-US" altLang="zh-TW" b="1" dirty="0">
                <a:solidFill>
                  <a:srgbClr val="FF0000"/>
                </a:solidFill>
              </a:rPr>
              <a:t>name</a:t>
            </a:r>
            <a:r>
              <a:rPr lang="zh-TW" altLang="en-US" b="1" dirty="0">
                <a:solidFill>
                  <a:srgbClr val="FF0000"/>
                </a:solidFill>
              </a:rPr>
              <a:t>如何指定內容呢</a:t>
            </a:r>
            <a:r>
              <a:rPr lang="zh-TW" altLang="en-US" b="1" dirty="0" smtClean="0">
                <a:solidFill>
                  <a:srgbClr val="FF0000"/>
                </a:solidFill>
              </a:rPr>
              <a:t>？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92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Ccard</a:t>
            </a:r>
            <a:r>
              <a:rPr lang="zh-TW" altLang="en-US" dirty="0" smtClean="0"/>
              <a:t>的建構函式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35141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甚麼是建構式？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它是用來在物件被</a:t>
            </a:r>
            <a:r>
              <a:rPr lang="en-US" altLang="zh-TW" dirty="0" smtClean="0"/>
              <a:t>new</a:t>
            </a:r>
            <a:r>
              <a:rPr lang="zh-TW" altLang="en-US" dirty="0" smtClean="0"/>
              <a:t>的時候做初始化的動作。</a:t>
            </a:r>
            <a:endParaRPr lang="en-US" altLang="zh-TW" dirty="0" smtClean="0"/>
          </a:p>
          <a:p>
            <a:r>
              <a:rPr lang="zh-TW" altLang="en-US" dirty="0"/>
              <a:t>系統</a:t>
            </a:r>
            <a:r>
              <a:rPr lang="zh-TW" altLang="en-US" dirty="0" smtClean="0"/>
              <a:t>會自己呼叫</a:t>
            </a:r>
            <a:r>
              <a:rPr lang="zh-TW" altLang="en-US" dirty="0"/>
              <a:t>執行適當的建構式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程式碼修改如右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增加</a:t>
            </a:r>
            <a:r>
              <a:rPr lang="en-US" altLang="zh-TW" dirty="0" smtClean="0"/>
              <a:t>public </a:t>
            </a:r>
            <a:r>
              <a:rPr lang="en-US" altLang="zh-TW" dirty="0" err="1" smtClean="0"/>
              <a:t>IC_Card</a:t>
            </a:r>
            <a:r>
              <a:rPr lang="zh-TW" altLang="en-US" dirty="0" smtClean="0"/>
              <a:t>函式</a:t>
            </a:r>
            <a:endParaRPr lang="en-US" altLang="zh-TW" dirty="0" smtClean="0"/>
          </a:p>
          <a:p>
            <a:pPr lvl="1"/>
            <a:r>
              <a:rPr lang="zh-TW" altLang="en-US" dirty="0"/>
              <a:t>在函式中傳入</a:t>
            </a:r>
            <a:r>
              <a:rPr lang="zh-TW" altLang="en-US" dirty="0" smtClean="0"/>
              <a:t>參數，用來指定</a:t>
            </a:r>
            <a:r>
              <a:rPr lang="en-US" altLang="zh-TW" dirty="0" err="1" smtClean="0"/>
              <a:t>accoun</a:t>
            </a:r>
            <a:r>
              <a:rPr lang="zh-TW" altLang="en-US" dirty="0" smtClean="0"/>
              <a:t>跟</a:t>
            </a:r>
            <a:r>
              <a:rPr lang="en-US" altLang="zh-TW" dirty="0" smtClean="0"/>
              <a:t>name</a:t>
            </a:r>
          </a:p>
          <a:p>
            <a:r>
              <a:rPr lang="zh-TW" altLang="en-US" dirty="0"/>
              <a:t>寫建構式的規定：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建</a:t>
            </a:r>
            <a:r>
              <a:rPr lang="zh-TW" altLang="en-US" b="1" dirty="0">
                <a:solidFill>
                  <a:srgbClr val="FF0000"/>
                </a:solidFill>
              </a:rPr>
              <a:t>構式的名字跟類別名稱必須相同</a:t>
            </a:r>
            <a:r>
              <a:rPr lang="zh-TW" altLang="en-US" b="1" dirty="0" smtClean="0">
                <a:solidFill>
                  <a:srgbClr val="FF0000"/>
                </a:solidFill>
              </a:rPr>
              <a:t>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建構式無傳回值，也不用寫</a:t>
            </a:r>
            <a:r>
              <a:rPr lang="en-US" altLang="zh-TW" b="1" dirty="0" smtClean="0">
                <a:solidFill>
                  <a:srgbClr val="FF0000"/>
                </a:solidFill>
              </a:rPr>
              <a:t>void</a:t>
            </a: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建構式一定是</a:t>
            </a:r>
            <a:r>
              <a:rPr lang="en-US" altLang="zh-TW" b="1" dirty="0">
                <a:solidFill>
                  <a:srgbClr val="FF0000"/>
                </a:solidFill>
              </a:rPr>
              <a:t>public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103" y="2333268"/>
            <a:ext cx="5991225" cy="30289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29883" y="3281585"/>
            <a:ext cx="5426581" cy="1657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70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21" y="1786070"/>
            <a:ext cx="4995277" cy="487142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主程式</a:t>
            </a:r>
            <a:r>
              <a:rPr lang="en-US" altLang="zh-TW" dirty="0" smtClean="0"/>
              <a:t>Example10_01</a:t>
            </a:r>
            <a:r>
              <a:rPr lang="zh-TW" altLang="en-US" dirty="0" smtClean="0"/>
              <a:t>的修改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41527" y="2328254"/>
            <a:ext cx="2837205" cy="1247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862914" y="1292424"/>
            <a:ext cx="761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  <a:latin typeface="+mn-ea"/>
              </a:rPr>
              <a:t>直接存取屬性改為執行指定方法</a:t>
            </a:r>
            <a:r>
              <a:rPr lang="en-US" altLang="zh-TW" sz="28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2800" b="1" dirty="0" smtClean="0">
                <a:solidFill>
                  <a:srgbClr val="FF0000"/>
                </a:solidFill>
                <a:latin typeface="+mn-ea"/>
              </a:rPr>
              <a:t>呼叫指定方法</a:t>
            </a:r>
            <a:r>
              <a:rPr lang="en-US" altLang="zh-TW" sz="2800" b="1" dirty="0" smtClean="0">
                <a:solidFill>
                  <a:srgbClr val="FF0000"/>
                </a:solidFill>
                <a:latin typeface="+mn-ea"/>
              </a:rPr>
              <a:t>)</a:t>
            </a:r>
            <a:endParaRPr lang="zh-TW" altLang="en-US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590" y="1786069"/>
            <a:ext cx="6040879" cy="487142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990594" y="2432400"/>
            <a:ext cx="4361767" cy="710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5443672" y="3973795"/>
            <a:ext cx="700754" cy="1008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3580862">
            <a:off x="10217878" y="3963066"/>
            <a:ext cx="334026" cy="1692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 rot="13580862">
            <a:off x="9982353" y="5042326"/>
            <a:ext cx="334026" cy="1692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rot="13580862">
            <a:off x="9941895" y="6081920"/>
            <a:ext cx="334026" cy="1692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2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主程式</a:t>
            </a:r>
            <a:r>
              <a:rPr lang="en-US" altLang="zh-TW" dirty="0"/>
              <a:t>Example10_01</a:t>
            </a:r>
            <a:r>
              <a:rPr lang="zh-TW" altLang="en-US" dirty="0" smtClean="0"/>
              <a:t>的再修改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77334" y="2160589"/>
            <a:ext cx="3656922" cy="3880773"/>
          </a:xfrm>
        </p:spPr>
        <p:txBody>
          <a:bodyPr/>
          <a:lstStyle/>
          <a:p>
            <a:r>
              <a:rPr lang="zh-TW" altLang="en-US" dirty="0" smtClean="0"/>
              <a:t>顯示帳戶餘額的部分，改呼叫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ShowBalance</a:t>
            </a:r>
            <a:r>
              <a:rPr lang="en-US" altLang="zh-TW" dirty="0" smtClean="0"/>
              <a:t>()</a:t>
            </a:r>
          </a:p>
          <a:p>
            <a:endParaRPr lang="en-US" altLang="zh-TW" dirty="0"/>
          </a:p>
          <a:p>
            <a:r>
              <a:rPr lang="zh-TW" altLang="en-US" dirty="0"/>
              <a:t>在有需要時自行增加</a:t>
            </a:r>
            <a:r>
              <a:rPr lang="en-US" altLang="zh-TW" dirty="0"/>
              <a:t>Method</a:t>
            </a:r>
            <a:r>
              <a:rPr lang="zh-TW" altLang="en-US" dirty="0" smtClean="0"/>
              <a:t>，可以讓程式更簡潔。也更符合物件導向的運行概念。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709" y="1953373"/>
            <a:ext cx="6448243" cy="429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物件導向的大原則之一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3100" dirty="0">
                <a:solidFill>
                  <a:srgbClr val="FF0000"/>
                </a:solidFill>
              </a:rPr>
              <a:t>屬性應該盡可能封裝</a:t>
            </a:r>
            <a:r>
              <a:rPr lang="zh-TW" altLang="en-US" sz="3100" dirty="0" smtClean="0">
                <a:solidFill>
                  <a:srgbClr val="FF0000"/>
                </a:solidFill>
              </a:rPr>
              <a:t>起來，只用公開的方法去操作</a:t>
            </a:r>
            <a:endParaRPr lang="zh-TW" altLang="en-US" sz="3100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也就是屬性應該都是</a:t>
            </a:r>
            <a:r>
              <a:rPr lang="en-US" altLang="zh-TW" dirty="0" smtClean="0"/>
              <a:t>private</a:t>
            </a:r>
            <a:r>
              <a:rPr lang="zh-TW" altLang="en-US" dirty="0" smtClean="0"/>
              <a:t>或是</a:t>
            </a:r>
            <a:r>
              <a:rPr lang="en-US" altLang="zh-TW" dirty="0" smtClean="0"/>
              <a:t>protected</a:t>
            </a:r>
            <a:r>
              <a:rPr lang="zh-TW" altLang="en-US" dirty="0" smtClean="0"/>
              <a:t>的。</a:t>
            </a:r>
            <a:endParaRPr lang="en-US" altLang="zh-TW" dirty="0" smtClean="0"/>
          </a:p>
          <a:p>
            <a:r>
              <a:rPr lang="zh-TW" altLang="en-US" dirty="0" smtClean="0"/>
              <a:t>如果</a:t>
            </a:r>
            <a:r>
              <a:rPr lang="zh-TW" altLang="en-US" dirty="0"/>
              <a:t>出現無法封裝的</a:t>
            </a:r>
            <a:r>
              <a:rPr lang="zh-TW" altLang="en-US" dirty="0" smtClean="0"/>
              <a:t>屬性</a:t>
            </a:r>
            <a:r>
              <a:rPr lang="zh-TW" altLang="en-US" dirty="0"/>
              <a:t>，也就是只要屬性改為</a:t>
            </a:r>
            <a:r>
              <a:rPr lang="en-US" altLang="zh-TW" dirty="0"/>
              <a:t>private</a:t>
            </a:r>
            <a:r>
              <a:rPr lang="zh-TW" altLang="en-US" dirty="0"/>
              <a:t>後會造成程式開發困擾</a:t>
            </a:r>
            <a:r>
              <a:rPr lang="zh-TW" altLang="en-US" dirty="0" smtClean="0"/>
              <a:t>，這多半是物件導向的類別規劃設計有問題，應該重新檢視類別的設計。</a:t>
            </a:r>
            <a:endParaRPr lang="en-US" altLang="zh-TW" dirty="0" smtClean="0"/>
          </a:p>
          <a:p>
            <a:r>
              <a:rPr lang="zh-TW" altLang="en-US" dirty="0" smtClean="0"/>
              <a:t>所有屬性應該透過</a:t>
            </a:r>
            <a:r>
              <a:rPr lang="en-US" altLang="zh-TW" dirty="0" err="1" smtClean="0"/>
              <a:t>SetXXX</a:t>
            </a:r>
            <a:r>
              <a:rPr lang="en-US" altLang="zh-TW" dirty="0" smtClean="0"/>
              <a:t>()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GetXXX</a:t>
            </a:r>
            <a:r>
              <a:rPr lang="en-US" altLang="zh-TW" dirty="0" smtClean="0"/>
              <a:t>()</a:t>
            </a:r>
            <a:r>
              <a:rPr lang="zh-TW" altLang="en-US" dirty="0" smtClean="0"/>
              <a:t>或是類似功能的其他方法操作之。</a:t>
            </a:r>
            <a:endParaRPr lang="en-US" altLang="zh-TW" dirty="0" smtClean="0"/>
          </a:p>
          <a:p>
            <a:pPr lvl="1"/>
            <a:r>
              <a:rPr lang="zh-TW" altLang="en-US" dirty="0"/>
              <a:t>所有對屬性的操作變得可受</a:t>
            </a:r>
            <a:r>
              <a:rPr lang="zh-TW" altLang="en-US" dirty="0" smtClean="0"/>
              <a:t>控制與監督。</a:t>
            </a:r>
            <a:endParaRPr lang="en-US" altLang="zh-TW" dirty="0" smtClean="0"/>
          </a:p>
          <a:p>
            <a:r>
              <a:rPr lang="zh-TW" altLang="en-US" dirty="0"/>
              <a:t>如果只提供</a:t>
            </a:r>
            <a:r>
              <a:rPr lang="en-US" altLang="zh-TW" dirty="0"/>
              <a:t>Get</a:t>
            </a:r>
            <a:r>
              <a:rPr lang="zh-TW" altLang="en-US" dirty="0" smtClean="0"/>
              <a:t>類讀取值的</a:t>
            </a:r>
            <a:r>
              <a:rPr lang="zh-TW" altLang="en-US" dirty="0"/>
              <a:t>方法，那麼屬性就是成為所謂的</a:t>
            </a:r>
            <a:r>
              <a:rPr lang="zh-TW" altLang="en-US" dirty="0" smtClean="0"/>
              <a:t>唯讀</a:t>
            </a:r>
            <a:r>
              <a:rPr lang="en-US" altLang="zh-TW" dirty="0" smtClean="0"/>
              <a:t>(read only)</a:t>
            </a:r>
            <a:r>
              <a:rPr lang="zh-TW" altLang="en-US" dirty="0" smtClean="0"/>
              <a:t>屬性。</a:t>
            </a:r>
            <a:endParaRPr lang="en-US" altLang="zh-TW" dirty="0" smtClean="0"/>
          </a:p>
          <a:p>
            <a:r>
              <a:rPr lang="zh-TW" altLang="en-US" dirty="0"/>
              <a:t>物件的初始化大致上都應該在建構式中</a:t>
            </a:r>
            <a:r>
              <a:rPr lang="zh-TW" altLang="en-US" dirty="0" smtClean="0"/>
              <a:t>完成。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屬性</a:t>
            </a:r>
            <a:r>
              <a:rPr lang="zh-TW" altLang="en-US" dirty="0"/>
              <a:t>值的初始化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周邊介面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甚至是對應的硬體</a:t>
            </a:r>
            <a:r>
              <a:rPr lang="en-US" altLang="zh-TW" dirty="0" smtClean="0"/>
              <a:t>)</a:t>
            </a:r>
            <a:r>
              <a:rPr lang="zh-TW" altLang="en-US" dirty="0" smtClean="0"/>
              <a:t>初始化。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414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類別再改進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屬性已封裝</a:t>
            </a:r>
            <a:endParaRPr lang="en-US" altLang="zh-TW" dirty="0" smtClean="0"/>
          </a:p>
          <a:p>
            <a:r>
              <a:rPr lang="zh-TW" altLang="en-US" dirty="0"/>
              <a:t>方法已</a:t>
            </a:r>
            <a:r>
              <a:rPr lang="zh-TW" altLang="en-US" dirty="0" smtClean="0"/>
              <a:t>提供</a:t>
            </a:r>
            <a:endParaRPr lang="en-US" altLang="zh-TW" dirty="0" smtClean="0"/>
          </a:p>
          <a:p>
            <a:r>
              <a:rPr lang="zh-TW" altLang="en-US" dirty="0"/>
              <a:t>但是事件</a:t>
            </a:r>
            <a:r>
              <a:rPr lang="zh-TW" altLang="en-US" dirty="0" smtClean="0"/>
              <a:t>呢？</a:t>
            </a:r>
            <a:endParaRPr lang="en-US" altLang="zh-TW" dirty="0" smtClean="0"/>
          </a:p>
          <a:p>
            <a:pPr lvl="1"/>
            <a:r>
              <a:rPr lang="zh-TW" altLang="en-US" b="1" dirty="0"/>
              <a:t>餘額</a:t>
            </a:r>
            <a:r>
              <a:rPr lang="zh-TW" altLang="en-US" b="1" dirty="0" smtClean="0"/>
              <a:t>不足 </a:t>
            </a:r>
            <a:r>
              <a:rPr lang="zh-TW" altLang="en-US" dirty="0" smtClean="0"/>
              <a:t>事件還沒實作</a:t>
            </a:r>
            <a:endParaRPr lang="en-US" altLang="zh-TW" dirty="0" smtClean="0"/>
          </a:p>
          <a:p>
            <a:pPr lvl="1"/>
            <a:r>
              <a:rPr lang="zh-TW" altLang="en-US" dirty="0"/>
              <a:t>當發生餘額不足時，應該發出事件給關心這件事的物件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zh-TW" altLang="en-US" dirty="0"/>
              <a:t>再</a:t>
            </a:r>
            <a:r>
              <a:rPr lang="zh-TW" altLang="en-US" dirty="0" smtClean="0"/>
              <a:t>改版</a:t>
            </a:r>
            <a:r>
              <a:rPr lang="zh-TW" altLang="en-US" dirty="0"/>
              <a:t>，增加事件的</a:t>
            </a:r>
            <a:r>
              <a:rPr lang="zh-TW" altLang="en-US" dirty="0" smtClean="0"/>
              <a:t>處理</a:t>
            </a:r>
            <a:endParaRPr lang="en-US" altLang="zh-TW" dirty="0" smtClean="0"/>
          </a:p>
          <a:p>
            <a:pPr lvl="1"/>
            <a:r>
              <a:rPr lang="zh-TW" altLang="en-US" dirty="0"/>
              <a:t> </a:t>
            </a:r>
            <a:r>
              <a:rPr lang="zh-TW" altLang="en-US" dirty="0" smtClean="0"/>
              <a:t>其實是加入</a:t>
            </a:r>
            <a:r>
              <a:rPr lang="en-US" altLang="zh-TW" dirty="0" smtClean="0"/>
              <a:t>Call </a:t>
            </a:r>
            <a:r>
              <a:rPr lang="en-US" altLang="zh-TW" dirty="0"/>
              <a:t>back</a:t>
            </a:r>
            <a:r>
              <a:rPr lang="zh-TW" altLang="en-US" dirty="0" smtClean="0"/>
              <a:t>機制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245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Event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Event</a:t>
            </a:r>
            <a:r>
              <a:rPr lang="zh-TW" altLang="en-US" dirty="0"/>
              <a:t>的觀念已及程式</a:t>
            </a:r>
            <a:r>
              <a:rPr lang="zh-TW" altLang="en-US" dirty="0" smtClean="0"/>
              <a:t>寫作較為複雜，初學者不建議立刻投入太多精力在學這件事，容易昏頭，可以稍後再撿回來練習。</a:t>
            </a:r>
            <a:endParaRPr lang="en-US" altLang="zh-TW" dirty="0" smtClean="0"/>
          </a:p>
          <a:p>
            <a:r>
              <a:rPr lang="zh-TW" altLang="en-US" dirty="0" smtClean="0"/>
              <a:t>大致上的概念如下圖：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700400" y="3627947"/>
            <a:ext cx="2858475" cy="1943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類別</a:t>
            </a:r>
            <a:r>
              <a:rPr lang="en-US" altLang="zh-TW" dirty="0" smtClean="0"/>
              <a:t>B</a:t>
            </a:r>
          </a:p>
          <a:p>
            <a:pPr algn="ctr"/>
            <a:r>
              <a:rPr lang="zh-TW" altLang="en-US" sz="1600" dirty="0" smtClean="0"/>
              <a:t>有定義一個事件，指定介面是事件的介面</a:t>
            </a:r>
            <a:r>
              <a:rPr lang="en-US" altLang="zh-TW" sz="1600" smtClean="0"/>
              <a:t>C</a:t>
            </a:r>
            <a:endParaRPr lang="en-US" altLang="zh-TW" sz="1600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92437" y="3747589"/>
            <a:ext cx="2606467" cy="1824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類別</a:t>
            </a:r>
            <a:r>
              <a:rPr lang="en-US" altLang="zh-TW" dirty="0" smtClean="0"/>
              <a:t>A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600" dirty="0" smtClean="0"/>
              <a:t>有</a:t>
            </a:r>
            <a:r>
              <a:rPr lang="zh-TW" altLang="en-US" sz="1600" dirty="0"/>
              <a:t>專門</a:t>
            </a:r>
            <a:r>
              <a:rPr lang="zh-TW" altLang="en-US" sz="1600" dirty="0" smtClean="0"/>
              <a:t>處理</a:t>
            </a:r>
            <a:r>
              <a:rPr lang="zh-TW" altLang="en-US" sz="1600" dirty="0"/>
              <a:t>事件</a:t>
            </a:r>
            <a:r>
              <a:rPr lang="zh-TW" altLang="en-US" sz="1600" dirty="0" smtClean="0"/>
              <a:t>的</a:t>
            </a:r>
            <a:endParaRPr lang="en-US" altLang="zh-TW" sz="1600" dirty="0" smtClean="0"/>
          </a:p>
          <a:p>
            <a:pPr algn="ctr"/>
            <a:r>
              <a:rPr lang="zh-TW" altLang="en-US" sz="1600" dirty="0" smtClean="0"/>
              <a:t>方法</a:t>
            </a:r>
            <a:r>
              <a:rPr lang="en-US" altLang="zh-TW" sz="1600" b="1" dirty="0"/>
              <a:t>m</a:t>
            </a:r>
            <a:r>
              <a:rPr lang="en-US" altLang="zh-TW" sz="1600" b="1" dirty="0" smtClean="0"/>
              <a:t>();</a:t>
            </a:r>
          </a:p>
          <a:p>
            <a:pPr algn="ctr"/>
            <a:r>
              <a:rPr lang="zh-TW" altLang="en-US" sz="1600" dirty="0" smtClean="0"/>
              <a:t>這個方法是依照事件的</a:t>
            </a:r>
            <a:endParaRPr lang="en-US" altLang="zh-TW" sz="1600" dirty="0" smtClean="0"/>
          </a:p>
          <a:p>
            <a:pPr algn="ctr"/>
            <a:r>
              <a:rPr lang="zh-TW" altLang="en-US" sz="1600" dirty="0" smtClean="0"/>
              <a:t>介面</a:t>
            </a:r>
            <a:r>
              <a:rPr lang="en-US" altLang="zh-TW" sz="1600" dirty="0" smtClean="0"/>
              <a:t>C</a:t>
            </a:r>
            <a:r>
              <a:rPr lang="zh-TW" altLang="en-US" sz="1600" dirty="0" smtClean="0"/>
              <a:t>去寫的。</a:t>
            </a:r>
            <a:endParaRPr lang="zh-TW" altLang="en-US" sz="1600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698904" y="4100975"/>
            <a:ext cx="30014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805969" y="3793198"/>
            <a:ext cx="2499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1.</a:t>
            </a:r>
            <a:r>
              <a:rPr lang="zh-TW" altLang="en-US" sz="1400" dirty="0" smtClean="0"/>
              <a:t>註冊登記它要關注這個事件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810556" y="4495088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2.</a:t>
            </a:r>
            <a:r>
              <a:rPr lang="zh-TW" altLang="en-US" sz="1400" dirty="0" smtClean="0"/>
              <a:t>程式執行中，這個事件發生了！</a:t>
            </a:r>
            <a:endParaRPr lang="en-US" altLang="zh-TW" sz="1400" dirty="0" smtClean="0"/>
          </a:p>
          <a:p>
            <a:r>
              <a:rPr lang="en-US" altLang="zh-TW" sz="1400" dirty="0" smtClean="0"/>
              <a:t>3.</a:t>
            </a:r>
            <a:r>
              <a:rPr lang="zh-TW" altLang="en-US" sz="1400" dirty="0" smtClean="0"/>
              <a:t>檢查是否有人註冊過這個事件。</a:t>
            </a:r>
            <a:endParaRPr lang="en-US" altLang="zh-TW" sz="1400" dirty="0" smtClean="0"/>
          </a:p>
        </p:txBody>
      </p:sp>
      <p:cxnSp>
        <p:nvCxnSpPr>
          <p:cNvPr id="11" name="直線單箭頭接點 10"/>
          <p:cNvCxnSpPr/>
          <p:nvPr/>
        </p:nvCxnSpPr>
        <p:spPr>
          <a:xfrm flipH="1" flipV="1">
            <a:off x="3698904" y="5018308"/>
            <a:ext cx="300149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956651" y="4710530"/>
            <a:ext cx="2198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smtClean="0"/>
              <a:t>4.</a:t>
            </a:r>
            <a:r>
              <a:rPr lang="zh-TW" altLang="en-US" sz="1400" dirty="0" smtClean="0"/>
              <a:t>物件</a:t>
            </a:r>
            <a:r>
              <a:rPr lang="en-US" altLang="zh-TW" sz="1400" dirty="0" smtClean="0"/>
              <a:t>B</a:t>
            </a:r>
            <a:r>
              <a:rPr lang="zh-TW" altLang="en-US" sz="1400" dirty="0" smtClean="0"/>
              <a:t>回</a:t>
            </a:r>
            <a:r>
              <a:rPr lang="en-US" altLang="zh-TW" sz="1400" dirty="0" smtClean="0"/>
              <a:t>call</a:t>
            </a:r>
            <a:r>
              <a:rPr lang="zh-TW" altLang="en-US" sz="1400" dirty="0" smtClean="0"/>
              <a:t>物件</a:t>
            </a:r>
            <a:r>
              <a:rPr lang="en-US" altLang="zh-TW" sz="1400" dirty="0" smtClean="0"/>
              <a:t>A</a:t>
            </a:r>
            <a:r>
              <a:rPr lang="zh-TW" altLang="en-US" sz="1400" dirty="0" smtClean="0"/>
              <a:t>的</a:t>
            </a:r>
            <a:r>
              <a:rPr lang="en-US" altLang="zh-TW" sz="1400" dirty="0" smtClean="0"/>
              <a:t>m()</a:t>
            </a:r>
            <a:endParaRPr lang="zh-TW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4093117" y="5383850"/>
            <a:ext cx="2204815" cy="1010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事件的介面</a:t>
            </a:r>
            <a:r>
              <a:rPr lang="en-US" altLang="zh-TW" sz="1600" dirty="0" smtClean="0"/>
              <a:t>C</a:t>
            </a:r>
          </a:p>
          <a:p>
            <a:pPr algn="ctr"/>
            <a:endParaRPr lang="en-US" altLang="zh-TW" sz="1600" dirty="0" smtClean="0"/>
          </a:p>
          <a:p>
            <a:pPr algn="ctr"/>
            <a:r>
              <a:rPr lang="zh-TW" altLang="en-US" sz="1400" dirty="0" smtClean="0"/>
              <a:t>定義處理事件的方法該長怎麼樣。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9821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加入</a:t>
            </a:r>
            <a:r>
              <a:rPr lang="en-US" altLang="zh-TW" dirty="0" err="1" smtClean="0"/>
              <a:t>On_Insufficient_balance</a:t>
            </a:r>
            <a:r>
              <a:rPr lang="zh-TW" altLang="en-US" dirty="0" smtClean="0"/>
              <a:t>事件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94617"/>
            <a:ext cx="8596668" cy="4246745"/>
          </a:xfrm>
        </p:spPr>
        <p:txBody>
          <a:bodyPr/>
          <a:lstStyle/>
          <a:p>
            <a:r>
              <a:rPr lang="zh-TW" altLang="en-US" dirty="0" smtClean="0"/>
              <a:t>增加一個</a:t>
            </a:r>
            <a:r>
              <a:rPr lang="en-US" altLang="zh-TW" dirty="0" smtClean="0"/>
              <a:t>Interface</a:t>
            </a:r>
            <a:r>
              <a:rPr lang="zh-TW" altLang="en-US" dirty="0" smtClean="0"/>
              <a:t>名稱為</a:t>
            </a:r>
            <a:r>
              <a:rPr lang="zh-TW" altLang="en-US" dirty="0"/>
              <a:t>：</a:t>
            </a:r>
            <a:r>
              <a:rPr lang="en-US" altLang="zh-TW" dirty="0" err="1" smtClean="0"/>
              <a:t>IC_Card_Event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類別中加入下面程式碼：</a:t>
            </a:r>
            <a:r>
              <a:rPr lang="en-US" altLang="zh-TW" dirty="0" smtClean="0"/>
              <a:t>(</a:t>
            </a:r>
            <a:r>
              <a:rPr lang="zh-TW" altLang="en-US" dirty="0" smtClean="0"/>
              <a:t>讓別人來註冊用的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修改</a:t>
            </a:r>
            <a:r>
              <a:rPr lang="en-US" altLang="zh-TW" dirty="0" err="1" smtClean="0"/>
              <a:t>IC_Casd</a:t>
            </a:r>
            <a:r>
              <a:rPr lang="zh-TW" altLang="en-US" dirty="0" smtClean="0"/>
              <a:t>類別中的</a:t>
            </a:r>
            <a:r>
              <a:rPr lang="en-US" altLang="zh-TW" dirty="0" smtClean="0"/>
              <a:t>Withdraw()</a:t>
            </a:r>
            <a:r>
              <a:rPr lang="zh-TW" altLang="en-US" dirty="0" smtClean="0"/>
              <a:t>方法：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99" y="2184359"/>
            <a:ext cx="5187297" cy="6336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499" y="3322420"/>
            <a:ext cx="5648770" cy="11911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499" y="4925163"/>
            <a:ext cx="5546043" cy="1701960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 rot="10800000">
            <a:off x="5319345" y="3384108"/>
            <a:ext cx="284230" cy="1318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0800000">
            <a:off x="6768269" y="3786104"/>
            <a:ext cx="284230" cy="1318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7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主類別的部分也要增加設定接收事件的方法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主程式增加如下圖紅框程式碼。執行結果如右。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221" y="2564737"/>
            <a:ext cx="7943850" cy="34766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06290" y="3702465"/>
            <a:ext cx="7985943" cy="2236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069" y="2151061"/>
            <a:ext cx="3957639" cy="13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2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為什麼要物件導向？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物件導向程式設計是軟體開發從</a:t>
            </a:r>
            <a:r>
              <a:rPr lang="zh-TW" altLang="en-US" b="1" dirty="0" smtClean="0">
                <a:solidFill>
                  <a:srgbClr val="FF0000"/>
                </a:solidFill>
              </a:rPr>
              <a:t>藝術</a:t>
            </a:r>
            <a:r>
              <a:rPr lang="zh-TW" altLang="en-US" dirty="0" smtClean="0"/>
              <a:t>走向</a:t>
            </a:r>
            <a:r>
              <a:rPr lang="zh-TW" altLang="en-US" b="1" dirty="0" smtClean="0">
                <a:solidFill>
                  <a:srgbClr val="FF0000"/>
                </a:solidFill>
              </a:rPr>
              <a:t>工業規格化</a:t>
            </a:r>
            <a:r>
              <a:rPr lang="zh-TW" altLang="en-US" dirty="0" smtClean="0"/>
              <a:t>的一個重要轉變！</a:t>
            </a:r>
            <a:endParaRPr lang="en-US" altLang="zh-TW" dirty="0" smtClean="0"/>
          </a:p>
          <a:p>
            <a:r>
              <a:rPr lang="zh-TW" altLang="en-US" dirty="0"/>
              <a:t>以前寫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是一種</a:t>
            </a:r>
            <a:r>
              <a:rPr lang="zh-TW" altLang="en-US" b="1" dirty="0" smtClean="0">
                <a:solidFill>
                  <a:srgbClr val="7030A0"/>
                </a:solidFill>
              </a:rPr>
              <a:t>藝術！</a:t>
            </a:r>
            <a:r>
              <a:rPr lang="zh-TW" altLang="en-US" dirty="0" smtClean="0"/>
              <a:t>同樣目的的一個程式有百百種寫法</a:t>
            </a:r>
            <a:endParaRPr lang="en-US" altLang="zh-TW" dirty="0" smtClean="0"/>
          </a:p>
          <a:p>
            <a:pPr lvl="1"/>
            <a:r>
              <a:rPr lang="zh-TW" altLang="en-US" dirty="0"/>
              <a:t>程式重複利用率很</a:t>
            </a:r>
            <a:r>
              <a:rPr lang="zh-TW" altLang="en-US" dirty="0" smtClean="0"/>
              <a:t>低</a:t>
            </a:r>
            <a:endParaRPr lang="en-US" altLang="zh-TW" dirty="0" smtClean="0"/>
          </a:p>
          <a:p>
            <a:pPr lvl="1"/>
            <a:r>
              <a:rPr lang="zh-TW" altLang="en-US" dirty="0"/>
              <a:t>多人協作困難</a:t>
            </a:r>
            <a:r>
              <a:rPr lang="zh-TW" altLang="en-US" dirty="0" smtClean="0"/>
              <a:t>，會互相干擾產生無法預期的錯誤</a:t>
            </a:r>
            <a:endParaRPr lang="en-US" altLang="zh-TW" dirty="0" smtClean="0"/>
          </a:p>
          <a:p>
            <a:r>
              <a:rPr lang="zh-TW" altLang="en-US" dirty="0" smtClean="0"/>
              <a:t>所以想到參考</a:t>
            </a:r>
            <a:r>
              <a:rPr lang="zh-TW" altLang="en-US" dirty="0"/>
              <a:t>硬體</a:t>
            </a:r>
            <a:r>
              <a:rPr lang="zh-TW" altLang="en-US" dirty="0" smtClean="0"/>
              <a:t>發展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標準化</a:t>
            </a:r>
            <a:r>
              <a:rPr lang="zh-TW" altLang="en-US" dirty="0"/>
              <a:t>、</a:t>
            </a:r>
            <a:r>
              <a:rPr lang="zh-TW" altLang="en-US" dirty="0" smtClean="0"/>
              <a:t>規格化的硬體模組，</a:t>
            </a:r>
            <a:endParaRPr lang="en-US" altLang="zh-TW" dirty="0" smtClean="0"/>
          </a:p>
          <a:p>
            <a:pPr lvl="1"/>
            <a:r>
              <a:rPr lang="zh-TW" altLang="en-US" dirty="0"/>
              <a:t>只要介面清楚</a:t>
            </a:r>
            <a:r>
              <a:rPr lang="zh-TW" altLang="en-US" dirty="0" smtClean="0"/>
              <a:t>，可替換、可重複利用</a:t>
            </a:r>
            <a:endParaRPr lang="en-US" altLang="zh-TW" dirty="0" smtClean="0"/>
          </a:p>
          <a:p>
            <a:pPr lvl="1"/>
            <a:r>
              <a:rPr lang="zh-TW" altLang="en-US" dirty="0"/>
              <a:t>個個元件獨立開發</a:t>
            </a:r>
            <a:r>
              <a:rPr lang="zh-TW" altLang="en-US" dirty="0" smtClean="0"/>
              <a:t>，不會有互相干擾產生的錯誤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組合後容易擴充，產生更大更複雜的元件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933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1 </a:t>
            </a:r>
            <a:r>
              <a:rPr lang="zh-TW" altLang="en-US" dirty="0" smtClean="0"/>
              <a:t>學生成績類別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試著撰寫一個類別，用來記錄學生數學成績、英文成績、學號、姓名。</a:t>
            </a:r>
            <a:endParaRPr lang="en-US" altLang="zh-TW" dirty="0" smtClean="0"/>
          </a:p>
          <a:p>
            <a:r>
              <a:rPr lang="zh-TW" altLang="en-US" dirty="0"/>
              <a:t>謹記封裝</a:t>
            </a:r>
            <a:r>
              <a:rPr lang="zh-TW" altLang="en-US" dirty="0" smtClean="0"/>
              <a:t>原則，屬性應該都要</a:t>
            </a:r>
            <a:r>
              <a:rPr lang="en-US" altLang="zh-TW" dirty="0" smtClean="0"/>
              <a:t>private</a:t>
            </a:r>
          </a:p>
          <a:p>
            <a:pPr lvl="1"/>
            <a:r>
              <a:rPr lang="zh-TW" altLang="en-US" dirty="0"/>
              <a:t>用</a:t>
            </a:r>
            <a:r>
              <a:rPr lang="zh-TW" altLang="en-US" dirty="0" smtClean="0"/>
              <a:t>公開</a:t>
            </a:r>
            <a:r>
              <a:rPr lang="en-US" altLang="zh-TW" dirty="0" smtClean="0"/>
              <a:t>(public)</a:t>
            </a:r>
            <a:r>
              <a:rPr lang="zh-TW" altLang="en-US" dirty="0" smtClean="0"/>
              <a:t>的</a:t>
            </a:r>
            <a:r>
              <a:rPr lang="zh-TW" altLang="en-US" dirty="0"/>
              <a:t>方法</a:t>
            </a:r>
            <a:r>
              <a:rPr lang="en-US" altLang="zh-TW" dirty="0"/>
              <a:t>(method)</a:t>
            </a:r>
            <a:r>
              <a:rPr lang="zh-TW" altLang="en-US" dirty="0"/>
              <a:t>去操作屬性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一般普通的都會</a:t>
            </a:r>
            <a:r>
              <a:rPr lang="zh-TW" altLang="en-US" dirty="0" smtClean="0"/>
              <a:t>用</a:t>
            </a:r>
            <a:r>
              <a:rPr lang="en-US" altLang="zh-TW" dirty="0" err="1" smtClean="0"/>
              <a:t>setXXX</a:t>
            </a:r>
            <a:r>
              <a:rPr lang="en-US" altLang="zh-TW" dirty="0" smtClean="0"/>
              <a:t>()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getXXX</a:t>
            </a:r>
            <a:r>
              <a:rPr lang="en-US" altLang="zh-TW" dirty="0" smtClean="0"/>
              <a:t>()</a:t>
            </a:r>
          </a:p>
          <a:p>
            <a:r>
              <a:rPr lang="zh-TW" altLang="en-US" dirty="0"/>
              <a:t>用建</a:t>
            </a:r>
            <a:r>
              <a:rPr lang="zh-TW" altLang="en-US" dirty="0" smtClean="0"/>
              <a:t>構式</a:t>
            </a:r>
            <a:r>
              <a:rPr lang="en-US" altLang="zh-TW" dirty="0" smtClean="0"/>
              <a:t>(Constructor)</a:t>
            </a:r>
            <a:r>
              <a:rPr lang="zh-TW" altLang="en-US" dirty="0" smtClean="0"/>
              <a:t>初始化</a:t>
            </a:r>
            <a:r>
              <a:rPr lang="zh-TW" altLang="en-US" dirty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315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1</a:t>
            </a:r>
            <a:r>
              <a:rPr lang="zh-TW" altLang="en-US" dirty="0"/>
              <a:t>參考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類別部分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504949"/>
            <a:ext cx="5874167" cy="51911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067" y="1514474"/>
            <a:ext cx="5740244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課後練習 </a:t>
            </a:r>
            <a:r>
              <a:rPr lang="en-US" altLang="zh-TW" dirty="0" smtClean="0"/>
              <a:t>Car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如果又寫一個汽車類別，其中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屬性有：油量</a:t>
            </a:r>
            <a:r>
              <a:rPr lang="en-US" altLang="zh-TW" dirty="0" smtClean="0"/>
              <a:t>(</a:t>
            </a:r>
            <a:r>
              <a:rPr lang="zh-TW" altLang="en-US" dirty="0" smtClean="0"/>
              <a:t>公升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、油耗</a:t>
            </a:r>
            <a:r>
              <a:rPr lang="en-US" altLang="zh-TW" dirty="0" smtClean="0"/>
              <a:t>(km/</a:t>
            </a:r>
            <a:r>
              <a:rPr lang="zh-TW" altLang="en-US" dirty="0" smtClean="0"/>
              <a:t>公升，可以設為固定值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方法</a:t>
            </a:r>
            <a:r>
              <a:rPr lang="zh-TW" altLang="en-US" dirty="0" smtClean="0"/>
              <a:t>有：行駛</a:t>
            </a:r>
            <a:r>
              <a:rPr lang="en-US" altLang="zh-TW" dirty="0" smtClean="0"/>
              <a:t>(float </a:t>
            </a:r>
            <a:r>
              <a:rPr lang="zh-TW" altLang="en-US" dirty="0" smtClean="0"/>
              <a:t>公里</a:t>
            </a:r>
            <a:r>
              <a:rPr lang="zh-TW" altLang="en-US" dirty="0"/>
              <a:t>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、加油</a:t>
            </a:r>
            <a:r>
              <a:rPr lang="en-US" altLang="zh-TW" dirty="0" smtClean="0"/>
              <a:t>(float </a:t>
            </a:r>
            <a:r>
              <a:rPr lang="zh-TW" altLang="en-US" dirty="0" smtClean="0"/>
              <a:t>公升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 smtClean="0"/>
              <a:t>試著用這個類別，寫一個測試程式</a:t>
            </a:r>
            <a:endParaRPr lang="en-US" altLang="zh-TW" dirty="0" smtClean="0"/>
          </a:p>
          <a:p>
            <a:pPr lvl="2"/>
            <a:r>
              <a:rPr lang="zh-TW" altLang="en-US" dirty="0"/>
              <a:t>輸入行駛公里</a:t>
            </a:r>
            <a:r>
              <a:rPr lang="zh-TW" altLang="en-US" dirty="0" smtClean="0"/>
              <a:t>數，然後顯示目前剩餘油量、或者油量不足顯示油料用盡，只開了多遠。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每次輸入行駛公里數後，如果</a:t>
            </a:r>
            <a:r>
              <a:rPr lang="zh-TW" altLang="en-US" dirty="0"/>
              <a:t>油量</a:t>
            </a:r>
            <a:r>
              <a:rPr lang="zh-TW" altLang="en-US" dirty="0" smtClean="0"/>
              <a:t>低於</a:t>
            </a:r>
            <a:r>
              <a:rPr lang="en-US" altLang="zh-TW" dirty="0" smtClean="0"/>
              <a:t>5</a:t>
            </a:r>
            <a:r>
              <a:rPr lang="zh-TW" altLang="en-US" dirty="0" smtClean="0"/>
              <a:t>公升，自動加油到</a:t>
            </a:r>
            <a:r>
              <a:rPr lang="en-US" altLang="zh-TW" dirty="0" smtClean="0"/>
              <a:t>40</a:t>
            </a:r>
            <a:r>
              <a:rPr lang="zh-TW" altLang="en-US" dirty="0" smtClean="0"/>
              <a:t>公升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i="1" dirty="0" smtClean="0">
                <a:solidFill>
                  <a:srgbClr val="C00000"/>
                </a:solidFill>
              </a:rPr>
              <a:t>沒標準答案！完全看你自己規劃！</a:t>
            </a:r>
            <a:endParaRPr lang="zh-TW" altLang="en-US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5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淺談繼承</a:t>
            </a:r>
            <a:r>
              <a:rPr lang="zh-TW" altLang="en-US" dirty="0"/>
              <a:t>基本</a:t>
            </a:r>
            <a:r>
              <a:rPr lang="zh-TW" altLang="en-US" dirty="0" smtClean="0"/>
              <a:t>概念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4333206" y="1229360"/>
            <a:ext cx="1737360" cy="1402080"/>
            <a:chOff x="4106988" y="1490472"/>
            <a:chExt cx="1737360" cy="1402080"/>
          </a:xfrm>
        </p:grpSpPr>
        <p:sp>
          <p:nvSpPr>
            <p:cNvPr id="4" name="圓角矩形 3"/>
            <p:cNvSpPr/>
            <p:nvPr/>
          </p:nvSpPr>
          <p:spPr>
            <a:xfrm>
              <a:off x="4106988" y="1490472"/>
              <a:ext cx="1737360" cy="5212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動物</a:t>
              </a:r>
              <a:endParaRPr lang="zh-TW" alt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106988" y="1978152"/>
              <a:ext cx="173736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Move();</a:t>
              </a: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Sound();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2088546" y="3653536"/>
            <a:ext cx="1737360" cy="1759712"/>
            <a:chOff x="4106988" y="1490472"/>
            <a:chExt cx="1737360" cy="1402080"/>
          </a:xfrm>
        </p:grpSpPr>
        <p:sp>
          <p:nvSpPr>
            <p:cNvPr id="9" name="圓角矩形 8"/>
            <p:cNvSpPr/>
            <p:nvPr/>
          </p:nvSpPr>
          <p:spPr>
            <a:xfrm>
              <a:off x="4106988" y="1490472"/>
              <a:ext cx="1737360" cy="5212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老虎</a:t>
              </a:r>
              <a:endParaRPr lang="zh-TW" alt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106988" y="1978152"/>
              <a:ext cx="173736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</a:rPr>
                <a:t>四足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Move();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>
                  <a:solidFill>
                    <a:srgbClr val="0070C0"/>
                  </a:solidFill>
                  <a:sym typeface="Wingdings" panose="05000000000000000000" pitchFamily="2" charset="2"/>
                </a:rPr>
                <a:t>跑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Sound();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吼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4333206" y="3653536"/>
            <a:ext cx="1737360" cy="1759712"/>
            <a:chOff x="4106988" y="1490472"/>
            <a:chExt cx="1737360" cy="1402080"/>
          </a:xfrm>
        </p:grpSpPr>
        <p:sp>
          <p:nvSpPr>
            <p:cNvPr id="12" name="圓角矩形 11"/>
            <p:cNvSpPr/>
            <p:nvPr/>
          </p:nvSpPr>
          <p:spPr>
            <a:xfrm>
              <a:off x="4106988" y="1490472"/>
              <a:ext cx="1737360" cy="5212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老鷹</a:t>
              </a:r>
              <a:endParaRPr lang="zh-TW" alt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06988" y="1978152"/>
              <a:ext cx="173736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</a:rPr>
                <a:t>雙翅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+</a:t>
              </a:r>
              <a:r>
                <a:rPr lang="zh-TW" altLang="en-US" dirty="0" smtClean="0">
                  <a:solidFill>
                    <a:srgbClr val="0070C0"/>
                  </a:solidFill>
                </a:rPr>
                <a:t>兩腳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Move();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飛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Sound();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鳴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6571104" y="3653536"/>
            <a:ext cx="1737360" cy="1759712"/>
            <a:chOff x="4106988" y="1490472"/>
            <a:chExt cx="1737360" cy="1402080"/>
          </a:xfrm>
        </p:grpSpPr>
        <p:sp>
          <p:nvSpPr>
            <p:cNvPr id="15" name="圓角矩形 14"/>
            <p:cNvSpPr/>
            <p:nvPr/>
          </p:nvSpPr>
          <p:spPr>
            <a:xfrm>
              <a:off x="4106988" y="1490472"/>
              <a:ext cx="1737360" cy="5212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>
                  <a:solidFill>
                    <a:schemeClr val="accent6">
                      <a:lumMod val="75000"/>
                    </a:schemeClr>
                  </a:solidFill>
                </a:rPr>
                <a:t>袋鼠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106988" y="1978152"/>
              <a:ext cx="173736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</a:rPr>
                <a:t>兩腳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+</a:t>
              </a:r>
              <a:r>
                <a:rPr lang="zh-TW" altLang="en-US" dirty="0" smtClean="0">
                  <a:solidFill>
                    <a:srgbClr val="0070C0"/>
                  </a:solidFill>
                </a:rPr>
                <a:t>兩手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Move();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跳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Sound();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>
                  <a:solidFill>
                    <a:srgbClr val="0070C0"/>
                  </a:solidFill>
                  <a:sym typeface="Wingdings" panose="05000000000000000000" pitchFamily="2" charset="2"/>
                </a:rPr>
                <a:t>啾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8" name="肘形接點 17"/>
          <p:cNvCxnSpPr>
            <a:stCxn id="6" idx="2"/>
            <a:endCxn id="9" idx="0"/>
          </p:cNvCxnSpPr>
          <p:nvPr/>
        </p:nvCxnSpPr>
        <p:spPr>
          <a:xfrm rot="5400000">
            <a:off x="3568508" y="2020158"/>
            <a:ext cx="1022096" cy="2244660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6" idx="2"/>
            <a:endCxn id="15" idx="0"/>
          </p:cNvCxnSpPr>
          <p:nvPr/>
        </p:nvCxnSpPr>
        <p:spPr>
          <a:xfrm rot="16200000" flipH="1">
            <a:off x="5809787" y="2023539"/>
            <a:ext cx="1022096" cy="223789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6" idx="2"/>
            <a:endCxn id="12" idx="0"/>
          </p:cNvCxnSpPr>
          <p:nvPr/>
        </p:nvCxnSpPr>
        <p:spPr>
          <a:xfrm rot="5400000">
            <a:off x="4690838" y="3142488"/>
            <a:ext cx="1022096" cy="1270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201886" y="27497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5"/>
                </a:solidFill>
              </a:rPr>
              <a:t>繼承</a:t>
            </a:r>
            <a:endParaRPr lang="zh-TW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31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淺談繼承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zh-TW" dirty="0" smtClean="0"/>
              <a:t>繼承性</a:t>
            </a:r>
            <a:r>
              <a:rPr lang="zh-TW" altLang="en-US" dirty="0" smtClean="0"/>
              <a:t>常常</a:t>
            </a:r>
            <a:r>
              <a:rPr lang="zh-TW" altLang="zh-TW" dirty="0" smtClean="0"/>
              <a:t>是</a:t>
            </a:r>
            <a:r>
              <a:rPr lang="zh-TW" altLang="zh-TW" dirty="0"/>
              <a:t>為了達成重覆使用目的所採取的一種策略</a:t>
            </a:r>
            <a:endParaRPr lang="en-US" altLang="zh-TW" dirty="0"/>
          </a:p>
          <a:p>
            <a:pPr lvl="1">
              <a:defRPr/>
            </a:pPr>
            <a:r>
              <a:rPr lang="zh-TW" altLang="zh-TW" dirty="0"/>
              <a:t>例如：一個滑鼠類別只要加上滾輪裝置，就變成了滾輪滑鼠</a:t>
            </a:r>
            <a:endParaRPr lang="en-US" altLang="zh-TW" dirty="0"/>
          </a:p>
          <a:p>
            <a:pPr lvl="1">
              <a:defRPr/>
            </a:pPr>
            <a:r>
              <a:rPr lang="zh-TW" altLang="zh-TW" dirty="0" smtClean="0"/>
              <a:t>滾輪滑鼠</a:t>
            </a:r>
            <a:r>
              <a:rPr lang="zh-TW" altLang="en-US" dirty="0" smtClean="0"/>
              <a:t>跟一般滑鼠一</a:t>
            </a:r>
            <a:r>
              <a:rPr lang="zh-TW" altLang="zh-TW" dirty="0" smtClean="0"/>
              <a:t>樣</a:t>
            </a:r>
            <a:r>
              <a:rPr lang="zh-TW" altLang="zh-TW" dirty="0"/>
              <a:t>可以上下左右移動改變指標位置，也可以按兩下執行程式，只不過現在又</a:t>
            </a:r>
            <a:r>
              <a:rPr lang="zh-TW" altLang="zh-TW" b="1" dirty="0"/>
              <a:t>多了一個滾輪使得瀏覽網頁時更加方便</a:t>
            </a:r>
            <a:endParaRPr lang="en-US" altLang="zh-TW" b="1" dirty="0"/>
          </a:p>
          <a:p>
            <a:pPr lvl="1">
              <a:defRPr/>
            </a:pPr>
            <a:r>
              <a:rPr lang="zh-TW" altLang="zh-TW" dirty="0"/>
              <a:t>因此，這個滾輪滑鼠類別可</a:t>
            </a:r>
            <a:r>
              <a:rPr lang="zh-TW" altLang="zh-TW" b="1" dirty="0"/>
              <a:t>繼承</a:t>
            </a:r>
            <a:r>
              <a:rPr lang="zh-TW" altLang="zh-TW" dirty="0"/>
              <a:t>滑鼠類別再加以</a:t>
            </a:r>
            <a:r>
              <a:rPr lang="zh-TW" altLang="zh-TW" b="1" dirty="0"/>
              <a:t>擴充</a:t>
            </a:r>
            <a:r>
              <a:rPr lang="zh-TW" altLang="zh-TW" dirty="0"/>
              <a:t>。</a:t>
            </a:r>
          </a:p>
          <a:p>
            <a:r>
              <a:rPr lang="zh-TW" altLang="en-US" dirty="0" smtClean="0"/>
              <a:t>使用者可以自行定義</a:t>
            </a:r>
            <a:r>
              <a:rPr lang="zh-TW" altLang="en-US" b="1" dirty="0"/>
              <a:t>基底類別</a:t>
            </a:r>
            <a:r>
              <a:rPr lang="en-US" altLang="zh-TW" dirty="0"/>
              <a:t>(base class)</a:t>
            </a:r>
            <a:r>
              <a:rPr lang="zh-TW" altLang="en-US" dirty="0"/>
              <a:t>與</a:t>
            </a:r>
            <a:r>
              <a:rPr lang="zh-TW" altLang="en-US" b="1" dirty="0"/>
              <a:t>衍生類別</a:t>
            </a:r>
            <a:r>
              <a:rPr lang="en-US" altLang="zh-TW" dirty="0"/>
              <a:t>(derived class)</a:t>
            </a:r>
          </a:p>
          <a:p>
            <a:pPr lvl="1"/>
            <a:r>
              <a:rPr lang="zh-TW" altLang="en-US" dirty="0" smtClean="0"/>
              <a:t>基底類別通常是比較</a:t>
            </a:r>
            <a:r>
              <a:rPr lang="zh-TW" altLang="en-US" b="1" dirty="0" smtClean="0"/>
              <a:t>一般化</a:t>
            </a:r>
            <a:r>
              <a:rPr lang="zh-TW" altLang="en-US" dirty="0" smtClean="0"/>
              <a:t>、比較</a:t>
            </a:r>
            <a:r>
              <a:rPr lang="zh-TW" altLang="en-US" b="1" dirty="0" smtClean="0"/>
              <a:t>抽象</a:t>
            </a:r>
            <a:r>
              <a:rPr lang="zh-TW" altLang="en-US" dirty="0" smtClean="0"/>
              <a:t>、比較</a:t>
            </a:r>
            <a:r>
              <a:rPr lang="zh-TW" altLang="en-US" b="1" dirty="0" smtClean="0"/>
              <a:t>共通</a:t>
            </a:r>
            <a:r>
              <a:rPr lang="zh-TW" altLang="en-US" dirty="0" smtClean="0"/>
              <a:t>的類別。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其中</a:t>
            </a:r>
            <a:r>
              <a:rPr lang="zh-TW" altLang="en-US" dirty="0"/>
              <a:t>衍生類別允許繼承基底類別的屬性及方法，並「加入新的屬性及方法」或者改寫</a:t>
            </a:r>
            <a:r>
              <a:rPr lang="en-US" altLang="zh-TW" dirty="0"/>
              <a:t>(override)</a:t>
            </a:r>
            <a:r>
              <a:rPr lang="zh-TW" altLang="en-US" dirty="0"/>
              <a:t>某些繼承的方法，改成適用於本身的方法。</a:t>
            </a:r>
          </a:p>
          <a:p>
            <a:pPr lvl="1"/>
            <a:r>
              <a:rPr lang="zh-TW" altLang="en-US" dirty="0"/>
              <a:t>有了這項特性，在開發大型程式時，我們就可以延續已經完成的技術，再加以擴充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064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繼承後新增</a:t>
            </a:r>
            <a:endParaRPr lang="zh-TW" altLang="en-US" dirty="0"/>
          </a:p>
        </p:txBody>
      </p:sp>
      <p:pic>
        <p:nvPicPr>
          <p:cNvPr id="5" name="Picture 5" descr="newch8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720" y="1350582"/>
            <a:ext cx="5021263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883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繼承後改變</a:t>
            </a:r>
            <a:endParaRPr lang="zh-TW" alt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3293172" y="1943164"/>
            <a:ext cx="3364992" cy="3190622"/>
            <a:chOff x="4617720" y="1923860"/>
            <a:chExt cx="3364992" cy="3190622"/>
          </a:xfrm>
        </p:grpSpPr>
        <p:sp>
          <p:nvSpPr>
            <p:cNvPr id="18" name="矩形 17"/>
            <p:cNvSpPr/>
            <p:nvPr/>
          </p:nvSpPr>
          <p:spPr>
            <a:xfrm>
              <a:off x="4617720" y="1923860"/>
              <a:ext cx="2313432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基底類別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617720" y="3249423"/>
              <a:ext cx="2532888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衍生類別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190488" y="1923860"/>
              <a:ext cx="201168" cy="5394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190488" y="3249423"/>
              <a:ext cx="374904" cy="53949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單箭頭接點 21"/>
            <p:cNvCxnSpPr>
              <a:stCxn id="18" idx="2"/>
            </p:cNvCxnSpPr>
            <p:nvPr/>
          </p:nvCxnSpPr>
          <p:spPr>
            <a:xfrm flipH="1">
              <a:off x="5769864" y="2463356"/>
              <a:ext cx="4572" cy="7860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6190488" y="2463356"/>
              <a:ext cx="0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6391656" y="2463356"/>
              <a:ext cx="173736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4617720" y="4574986"/>
              <a:ext cx="3364992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衍生類別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190488" y="4574986"/>
              <a:ext cx="374904" cy="53949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單箭頭接點 26"/>
            <p:cNvCxnSpPr/>
            <p:nvPr/>
          </p:nvCxnSpPr>
          <p:spPr>
            <a:xfrm flipH="1">
              <a:off x="5769864" y="3788919"/>
              <a:ext cx="4572" cy="7860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6825996" y="3846927"/>
              <a:ext cx="0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7040879" y="3788919"/>
              <a:ext cx="768096" cy="844075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6825996" y="3249423"/>
              <a:ext cx="201168" cy="53949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6839710" y="4574986"/>
              <a:ext cx="969265" cy="5394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弧形 2"/>
          <p:cNvSpPr/>
          <p:nvPr/>
        </p:nvSpPr>
        <p:spPr>
          <a:xfrm>
            <a:off x="5086728" y="2962403"/>
            <a:ext cx="3298321" cy="1152144"/>
          </a:xfrm>
          <a:prstGeom prst="arc">
            <a:avLst>
              <a:gd name="adj1" fmla="val 11001141"/>
              <a:gd name="adj2" fmla="val 16767739"/>
            </a:avLst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849719" y="280068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這裡與基底類別不一樣了！</a:t>
            </a:r>
            <a:endParaRPr lang="en-US" altLang="zh-TW" dirty="0" smtClean="0"/>
          </a:p>
          <a:p>
            <a:r>
              <a:rPr lang="zh-TW" altLang="en-US" dirty="0"/>
              <a:t>改變可能是增加或修改功能等因素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2" name="弧形 31"/>
          <p:cNvSpPr/>
          <p:nvPr/>
        </p:nvSpPr>
        <p:spPr>
          <a:xfrm>
            <a:off x="5937118" y="3073847"/>
            <a:ext cx="4261100" cy="2878897"/>
          </a:xfrm>
          <a:prstGeom prst="arc">
            <a:avLst>
              <a:gd name="adj1" fmla="val 10736662"/>
              <a:gd name="adj2" fmla="val 13563392"/>
            </a:avLst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6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繼承後限縮</a:t>
            </a:r>
            <a:endParaRPr lang="zh-TW" alt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3328416" y="2024444"/>
            <a:ext cx="2858352" cy="3190622"/>
            <a:chOff x="4608576" y="1420940"/>
            <a:chExt cx="2858352" cy="3190622"/>
          </a:xfrm>
        </p:grpSpPr>
        <p:sp>
          <p:nvSpPr>
            <p:cNvPr id="3" name="矩形 2"/>
            <p:cNvSpPr/>
            <p:nvPr/>
          </p:nvSpPr>
          <p:spPr>
            <a:xfrm>
              <a:off x="4608576" y="1420940"/>
              <a:ext cx="2313432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基底類別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608576" y="2746503"/>
              <a:ext cx="2532888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衍生類別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181343" y="1420940"/>
              <a:ext cx="416053" cy="5394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181344" y="2746503"/>
              <a:ext cx="260605" cy="5394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/>
            <p:cNvCxnSpPr>
              <a:stCxn id="3" idx="2"/>
            </p:cNvCxnSpPr>
            <p:nvPr/>
          </p:nvCxnSpPr>
          <p:spPr>
            <a:xfrm flipH="1">
              <a:off x="5760720" y="1960436"/>
              <a:ext cx="4572" cy="7860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>
              <a:off x="6181344" y="1960436"/>
              <a:ext cx="0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H="1">
              <a:off x="6425946" y="1960436"/>
              <a:ext cx="171450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4608576" y="4072066"/>
              <a:ext cx="2539745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衍生類別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線單箭頭接點 17"/>
            <p:cNvCxnSpPr/>
            <p:nvPr/>
          </p:nvCxnSpPr>
          <p:spPr>
            <a:xfrm flipH="1">
              <a:off x="5760720" y="3285999"/>
              <a:ext cx="4572" cy="7860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7148321" y="2746503"/>
              <a:ext cx="201168" cy="53949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6183630" y="4072066"/>
              <a:ext cx="260605" cy="5394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7162036" y="415714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</a:t>
              </a:r>
              <a:endParaRPr lang="zh-TW" altLang="en-US" dirty="0"/>
            </a:p>
          </p:txBody>
        </p:sp>
        <p:cxnSp>
          <p:nvCxnSpPr>
            <p:cNvPr id="30" name="直線接點 29"/>
            <p:cNvCxnSpPr/>
            <p:nvPr/>
          </p:nvCxnSpPr>
          <p:spPr>
            <a:xfrm>
              <a:off x="7114793" y="3285999"/>
              <a:ext cx="26671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63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中繼承的語法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--</a:t>
            </a:r>
            <a:r>
              <a:rPr lang="zh-TW" altLang="en-US" dirty="0" smtClean="0"/>
              <a:t>完整的類別宣告架構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44846" y="1847088"/>
            <a:ext cx="8164914" cy="46817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[</a:t>
            </a:r>
            <a:r>
              <a:rPr lang="zh-TW" altLang="en-US" dirty="0"/>
              <a:t>封裝等級</a:t>
            </a:r>
            <a:r>
              <a:rPr lang="en-US" altLang="zh-TW" dirty="0"/>
              <a:t>] [</a:t>
            </a:r>
            <a:r>
              <a:rPr lang="zh-TW" altLang="en-US" dirty="0"/>
              <a:t>修飾字</a:t>
            </a:r>
            <a:r>
              <a:rPr lang="en-US" altLang="zh-TW" dirty="0"/>
              <a:t>]  class  </a:t>
            </a:r>
            <a:r>
              <a:rPr lang="zh-TW" altLang="en-US" dirty="0"/>
              <a:t>類別名稱   </a:t>
            </a:r>
            <a:r>
              <a:rPr lang="en-US" altLang="zh-TW" dirty="0"/>
              <a:t>[</a:t>
            </a:r>
            <a:r>
              <a:rPr lang="en-US" altLang="zh-TW" dirty="0">
                <a:solidFill>
                  <a:schemeClr val="accent5"/>
                </a:solidFill>
              </a:rPr>
              <a:t>extends</a:t>
            </a:r>
            <a:r>
              <a:rPr lang="en-US" altLang="zh-TW" dirty="0"/>
              <a:t> </a:t>
            </a:r>
            <a:r>
              <a:rPr lang="zh-TW" altLang="en-US" dirty="0"/>
              <a:t>父類別</a:t>
            </a:r>
            <a:r>
              <a:rPr lang="en-US" altLang="zh-TW" dirty="0"/>
              <a:t>] [</a:t>
            </a:r>
            <a:r>
              <a:rPr lang="en-US" altLang="zh-TW" dirty="0">
                <a:solidFill>
                  <a:schemeClr val="accent5"/>
                </a:solidFill>
              </a:rPr>
              <a:t>implements</a:t>
            </a:r>
            <a:r>
              <a:rPr lang="zh-TW" altLang="en-US" dirty="0"/>
              <a:t>介面</a:t>
            </a:r>
            <a:r>
              <a:rPr lang="en-US" altLang="zh-TW" dirty="0" smtClean="0"/>
              <a:t>]</a:t>
            </a:r>
            <a:r>
              <a:rPr lang="zh-TW" altLang="en-US" dirty="0" smtClean="0"/>
              <a:t>  </a:t>
            </a:r>
            <a:r>
              <a:rPr lang="en-US" altLang="zh-TW" dirty="0" smtClean="0"/>
              <a:t>{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[</a:t>
            </a:r>
            <a:r>
              <a:rPr lang="zh-TW" altLang="en-US" dirty="0"/>
              <a:t>封裝等級</a:t>
            </a:r>
            <a:r>
              <a:rPr lang="en-US" altLang="zh-TW" dirty="0"/>
              <a:t>] [</a:t>
            </a:r>
            <a:r>
              <a:rPr lang="zh-TW" altLang="en-US" dirty="0"/>
              <a:t>修飾字</a:t>
            </a:r>
            <a:r>
              <a:rPr lang="en-US" altLang="zh-TW" dirty="0"/>
              <a:t>]   </a:t>
            </a:r>
            <a:r>
              <a:rPr lang="zh-TW" altLang="en-US" dirty="0"/>
              <a:t>資料型態   </a:t>
            </a:r>
            <a:r>
              <a:rPr lang="en-US" altLang="zh-TW" dirty="0">
                <a:solidFill>
                  <a:srgbClr val="00B0F0"/>
                </a:solidFill>
              </a:rPr>
              <a:t>field</a:t>
            </a:r>
            <a:r>
              <a:rPr lang="zh-TW" altLang="en-US" dirty="0">
                <a:solidFill>
                  <a:srgbClr val="00B0F0"/>
                </a:solidFill>
              </a:rPr>
              <a:t>名稱</a:t>
            </a:r>
            <a:r>
              <a:rPr lang="en-US" altLang="zh-TW" dirty="0">
                <a:solidFill>
                  <a:srgbClr val="00B0F0"/>
                </a:solidFill>
              </a:rPr>
              <a:t>1</a:t>
            </a:r>
            <a:r>
              <a:rPr lang="en-US" altLang="zh-TW" dirty="0"/>
              <a:t>; </a:t>
            </a:r>
          </a:p>
          <a:p>
            <a:pPr marL="0" indent="0">
              <a:buNone/>
            </a:pPr>
            <a:r>
              <a:rPr lang="en-US" altLang="zh-TW" dirty="0"/>
              <a:t>    [</a:t>
            </a:r>
            <a:r>
              <a:rPr lang="zh-TW" altLang="en-US" dirty="0"/>
              <a:t>封裝等級</a:t>
            </a:r>
            <a:r>
              <a:rPr lang="en-US" altLang="zh-TW" dirty="0"/>
              <a:t>] [</a:t>
            </a:r>
            <a:r>
              <a:rPr lang="zh-TW" altLang="en-US" dirty="0"/>
              <a:t>修飾字</a:t>
            </a:r>
            <a:r>
              <a:rPr lang="en-US" altLang="zh-TW" dirty="0"/>
              <a:t>]   </a:t>
            </a:r>
            <a:r>
              <a:rPr lang="zh-TW" altLang="en-US" dirty="0"/>
              <a:t>資料型態   </a:t>
            </a:r>
            <a:r>
              <a:rPr lang="en-US" altLang="zh-TW" dirty="0">
                <a:solidFill>
                  <a:srgbClr val="00B0F0"/>
                </a:solidFill>
              </a:rPr>
              <a:t>field</a:t>
            </a:r>
            <a:r>
              <a:rPr lang="zh-TW" altLang="en-US" dirty="0">
                <a:solidFill>
                  <a:srgbClr val="00B0F0"/>
                </a:solidFill>
              </a:rPr>
              <a:t>名稱</a:t>
            </a:r>
            <a:r>
              <a:rPr lang="en-US" altLang="zh-TW" dirty="0">
                <a:solidFill>
                  <a:srgbClr val="00B0F0"/>
                </a:solidFill>
              </a:rPr>
              <a:t>2</a:t>
            </a:r>
            <a:r>
              <a:rPr lang="en-US" altLang="zh-TW" dirty="0"/>
              <a:t>;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		…………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/>
              <a:t>[</a:t>
            </a:r>
            <a:r>
              <a:rPr lang="zh-TW" altLang="en-US" dirty="0"/>
              <a:t>封裝等級</a:t>
            </a:r>
            <a:r>
              <a:rPr lang="en-US" altLang="zh-TW" dirty="0"/>
              <a:t>] [</a:t>
            </a:r>
            <a:r>
              <a:rPr lang="zh-TW" altLang="en-US" dirty="0"/>
              <a:t>修飾字</a:t>
            </a:r>
            <a:r>
              <a:rPr lang="en-US" altLang="zh-TW" dirty="0"/>
              <a:t>]   </a:t>
            </a:r>
            <a:r>
              <a:rPr lang="zh-TW" altLang="en-US" dirty="0"/>
              <a:t>回傳值資料型態   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method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名稱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r>
              <a:rPr lang="en-US" altLang="zh-TW" dirty="0"/>
              <a:t>(</a:t>
            </a:r>
            <a:r>
              <a:rPr lang="zh-TW" altLang="en-US" dirty="0"/>
              <a:t>參數串宣告</a:t>
            </a:r>
            <a:r>
              <a:rPr lang="en-US" altLang="zh-TW" dirty="0"/>
              <a:t>) </a:t>
            </a:r>
            <a:r>
              <a:rPr lang="en-US" altLang="zh-TW" dirty="0" smtClean="0"/>
              <a:t> </a:t>
            </a: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          method</a:t>
            </a:r>
            <a:r>
              <a:rPr lang="zh-TW" altLang="en-US" dirty="0"/>
              <a:t>的內容</a:t>
            </a:r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    [</a:t>
            </a:r>
            <a:r>
              <a:rPr lang="zh-TW" altLang="en-US" dirty="0"/>
              <a:t>封裝等級</a:t>
            </a:r>
            <a:r>
              <a:rPr lang="en-US" altLang="zh-TW" dirty="0"/>
              <a:t>] [</a:t>
            </a:r>
            <a:r>
              <a:rPr lang="zh-TW" altLang="en-US" dirty="0"/>
              <a:t>修飾字</a:t>
            </a:r>
            <a:r>
              <a:rPr lang="en-US" altLang="zh-TW" dirty="0"/>
              <a:t>]   </a:t>
            </a:r>
            <a:r>
              <a:rPr lang="zh-TW" altLang="en-US" dirty="0"/>
              <a:t>回傳值資料型態   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method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名稱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zh-TW" dirty="0"/>
              <a:t>(</a:t>
            </a:r>
            <a:r>
              <a:rPr lang="zh-TW" altLang="en-US" dirty="0"/>
              <a:t>參數串宣告</a:t>
            </a:r>
            <a:r>
              <a:rPr lang="en-US" altLang="zh-TW" dirty="0" smtClean="0"/>
              <a:t>)</a:t>
            </a:r>
            <a:r>
              <a:rPr lang="zh-TW" altLang="en-US" dirty="0" smtClean="0"/>
              <a:t>  </a:t>
            </a:r>
            <a:r>
              <a:rPr lang="en-US" altLang="zh-TW" dirty="0" smtClean="0"/>
              <a:t>{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  method</a:t>
            </a:r>
            <a:r>
              <a:rPr lang="zh-TW" altLang="en-US" dirty="0"/>
              <a:t>的內容</a:t>
            </a:r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 smtClean="0"/>
              <a:t>} 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…………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375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Extends</a:t>
            </a:r>
            <a:r>
              <a:rPr lang="zh-TW" altLang="en-US" dirty="0" smtClean="0"/>
              <a:t>與</a:t>
            </a:r>
            <a:r>
              <a:rPr lang="en-US" altLang="zh-TW" dirty="0" smtClean="0"/>
              <a:t>implements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Extends</a:t>
            </a:r>
            <a:r>
              <a:rPr lang="zh-TW" altLang="en-US" dirty="0" smtClean="0"/>
              <a:t>是繼承父類別的所有屬性與方法。</a:t>
            </a:r>
            <a:endParaRPr lang="en-US" altLang="zh-TW" dirty="0" smtClean="0"/>
          </a:p>
          <a:p>
            <a:r>
              <a:rPr lang="en-US" altLang="zh-TW" dirty="0" smtClean="0"/>
              <a:t>Implements</a:t>
            </a:r>
            <a:r>
              <a:rPr lang="zh-TW" altLang="en-US" dirty="0" smtClean="0"/>
              <a:t>是只去實踐父類別所規定要實作的介面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也就是</a:t>
            </a:r>
            <a:r>
              <a:rPr lang="en-US" altLang="zh-TW" dirty="0" smtClean="0"/>
              <a:t>method, 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父類別很可能是空殼，只規定了介面長相而已。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Java</a:t>
            </a:r>
            <a:r>
              <a:rPr lang="zh-TW" altLang="en-US" dirty="0" smtClean="0"/>
              <a:t>是單一繼承的語言，這是用來實現多重繼承的變通方式。</a:t>
            </a:r>
            <a:endParaRPr lang="en-US" altLang="zh-TW" dirty="0" smtClean="0"/>
          </a:p>
          <a:p>
            <a:r>
              <a:rPr lang="zh-TW" altLang="en-US" dirty="0"/>
              <a:t>本課程先關注在</a:t>
            </a:r>
            <a:r>
              <a:rPr lang="en-US" altLang="zh-TW" dirty="0"/>
              <a:t>extends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6499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物件導向三大特性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封裝性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還分層級</a:t>
                </a:r>
                <a:r>
                  <a:rPr lang="zh-TW" altLang="en-US" dirty="0"/>
                  <a:t>：</a:t>
                </a:r>
                <a:r>
                  <a:rPr lang="en-US" altLang="zh-TW" dirty="0" smtClean="0"/>
                  <a:t>public, protected, private</a:t>
                </a:r>
              </a:p>
              <a:p>
                <a:r>
                  <a:rPr lang="zh-TW" altLang="en-US" dirty="0" smtClean="0"/>
                  <a:t>繼承性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透過繼承可以達到：增加</a:t>
                </a:r>
                <a:r>
                  <a:rPr lang="zh-TW" altLang="en-US" dirty="0"/>
                  <a:t>、限縮、</a:t>
                </a:r>
                <a:r>
                  <a:rPr lang="zh-TW" altLang="en-US" dirty="0" smtClean="0"/>
                  <a:t>改變、除錯等目的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  −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 ÷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/>
                  <a:t>多形</a:t>
                </a:r>
                <a:r>
                  <a:rPr lang="zh-TW" altLang="en-US" dirty="0" smtClean="0"/>
                  <a:t>性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Overriding(</a:t>
                </a:r>
                <a:r>
                  <a:rPr lang="zh-TW" altLang="en-US" dirty="0" smtClean="0"/>
                  <a:t>覆載</a:t>
                </a:r>
                <a:r>
                  <a:rPr lang="en-US" altLang="zh-TW" dirty="0" smtClean="0"/>
                  <a:t>)</a:t>
                </a:r>
              </a:p>
              <a:p>
                <a:pPr lvl="1"/>
                <a:r>
                  <a:rPr lang="en-US" altLang="zh-TW" dirty="0" smtClean="0"/>
                  <a:t>Overloading(</a:t>
                </a:r>
                <a:r>
                  <a:rPr lang="zh-TW" altLang="en-US" dirty="0" smtClean="0"/>
                  <a:t>多載</a:t>
                </a:r>
                <a:r>
                  <a:rPr lang="en-US" altLang="zh-TW" dirty="0" smtClean="0"/>
                  <a:t>)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677334" y="525780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我們將從封裝開始學物件導向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1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範例：員工類別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初步了解</a:t>
            </a:r>
            <a:r>
              <a:rPr lang="zh-TW" altLang="en-US" b="1" dirty="0" smtClean="0"/>
              <a:t>繼承</a:t>
            </a:r>
            <a:r>
              <a:rPr lang="zh-TW" altLang="en-US" dirty="0" smtClean="0"/>
              <a:t>概念與方式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64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實際範例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Employee</a:t>
            </a:r>
            <a:r>
              <a:rPr lang="en-US" altLang="zh-TW" dirty="0" err="1" smtClean="0">
                <a:sym typeface="Wingdings" panose="05000000000000000000" pitchFamily="2" charset="2"/>
              </a:rPr>
              <a:t>Manager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Employee(</a:t>
            </a:r>
            <a:r>
              <a:rPr lang="zh-TW" altLang="en-US" dirty="0" smtClean="0"/>
              <a:t>員工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，是基礎類別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基底類別、父類別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Manager</a:t>
            </a:r>
            <a:r>
              <a:rPr lang="zh-TW" altLang="en-US" dirty="0" smtClean="0"/>
              <a:t>也是一種</a:t>
            </a:r>
            <a:r>
              <a:rPr lang="en-US" altLang="zh-TW" dirty="0" smtClean="0"/>
              <a:t>Employee</a:t>
            </a:r>
            <a:r>
              <a:rPr lang="zh-TW" altLang="en-US" dirty="0" smtClean="0"/>
              <a:t>，只是多出可以分紅，以及底薪更高。</a:t>
            </a:r>
            <a:endParaRPr lang="en-US" altLang="zh-TW" dirty="0" smtClean="0"/>
          </a:p>
          <a:p>
            <a:r>
              <a:rPr lang="zh-TW" altLang="en-US" dirty="0"/>
              <a:t>所以</a:t>
            </a:r>
            <a:r>
              <a:rPr lang="zh-TW" altLang="en-US" dirty="0" smtClean="0"/>
              <a:t>，</a:t>
            </a:r>
            <a:r>
              <a:rPr lang="en-US" altLang="zh-TW" dirty="0" smtClean="0"/>
              <a:t>Manager</a:t>
            </a:r>
            <a:r>
              <a:rPr lang="zh-TW" altLang="en-US" dirty="0" smtClean="0"/>
              <a:t>不必重新寫所有程式碼，可以繼承</a:t>
            </a:r>
            <a:r>
              <a:rPr lang="en-US" altLang="zh-TW" dirty="0" smtClean="0"/>
              <a:t>Employee</a:t>
            </a:r>
            <a:r>
              <a:rPr lang="zh-TW" altLang="en-US" dirty="0" smtClean="0"/>
              <a:t>，然後修改需要改的部分即可。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77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員工類別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屬性：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員工編號：</a:t>
            </a:r>
            <a:r>
              <a:rPr lang="en-US" altLang="zh-TW" dirty="0" smtClean="0"/>
              <a:t>ID</a:t>
            </a:r>
          </a:p>
          <a:p>
            <a:pPr lvl="1"/>
            <a:r>
              <a:rPr lang="zh-TW" altLang="en-US" dirty="0" smtClean="0"/>
              <a:t>姓名：</a:t>
            </a:r>
            <a:r>
              <a:rPr lang="en-US" altLang="zh-TW" dirty="0" smtClean="0"/>
              <a:t>name</a:t>
            </a:r>
          </a:p>
          <a:p>
            <a:pPr lvl="1"/>
            <a:r>
              <a:rPr lang="zh-TW" altLang="en-US" dirty="0" smtClean="0"/>
              <a:t>月薪：</a:t>
            </a:r>
            <a:r>
              <a:rPr lang="en-US" altLang="zh-TW" dirty="0" smtClean="0"/>
              <a:t>pay</a:t>
            </a:r>
          </a:p>
          <a:p>
            <a:pPr lvl="1"/>
            <a:r>
              <a:rPr lang="zh-TW" altLang="en-US" dirty="0"/>
              <a:t>其他</a:t>
            </a:r>
            <a:r>
              <a:rPr lang="zh-TW" altLang="en-US" dirty="0" smtClean="0"/>
              <a:t>資訊</a:t>
            </a:r>
            <a:r>
              <a:rPr lang="en-US" altLang="zh-TW" dirty="0" smtClean="0"/>
              <a:t>(</a:t>
            </a:r>
            <a:r>
              <a:rPr lang="zh-TW" altLang="en-US" dirty="0" smtClean="0"/>
              <a:t>本次省略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方法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基本存取與建構式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顯示</a:t>
            </a:r>
            <a:endParaRPr lang="en-US" altLang="zh-TW" dirty="0" smtClean="0"/>
          </a:p>
          <a:p>
            <a:r>
              <a:rPr lang="zh-TW" altLang="en-US" dirty="0"/>
              <a:t>先寫一個基本</a:t>
            </a:r>
            <a:r>
              <a:rPr lang="zh-TW" altLang="en-US" dirty="0" smtClean="0"/>
              <a:t>樣子再修改，如右。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831" y="1362456"/>
            <a:ext cx="7300681" cy="511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3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主程式部分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342722" cy="3880773"/>
          </a:xfrm>
        </p:spPr>
        <p:txBody>
          <a:bodyPr/>
          <a:lstStyle/>
          <a:p>
            <a:r>
              <a:rPr lang="zh-TW" altLang="en-US" dirty="0" smtClean="0"/>
              <a:t>示範了兩種設定屬性方式：</a:t>
            </a:r>
            <a:endParaRPr lang="en-US" altLang="zh-TW" dirty="0" smtClean="0"/>
          </a:p>
          <a:p>
            <a:pPr lvl="1"/>
            <a:r>
              <a:rPr lang="zh-TW" altLang="en-US" dirty="0"/>
              <a:t>透過建構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lvl="1"/>
            <a:r>
              <a:rPr lang="zh-TW" altLang="en-US" dirty="0"/>
              <a:t>透過</a:t>
            </a:r>
            <a:r>
              <a:rPr lang="en-US" altLang="zh-TW" dirty="0" err="1"/>
              <a:t>SetXXX</a:t>
            </a:r>
            <a:r>
              <a:rPr lang="en-US" altLang="zh-TW" dirty="0"/>
              <a:t>()</a:t>
            </a:r>
            <a:r>
              <a:rPr lang="zh-TW" altLang="en-US" dirty="0"/>
              <a:t>方法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073" y="609600"/>
            <a:ext cx="6866720" cy="615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4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SetXXX</a:t>
            </a:r>
            <a:r>
              <a:rPr lang="en-US" altLang="zh-TW" dirty="0" smtClean="0"/>
              <a:t>()</a:t>
            </a:r>
            <a:r>
              <a:rPr lang="zh-TW" altLang="en-US" dirty="0" smtClean="0"/>
              <a:t>方法可以用來限制屬性的範圍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例如，員工底薪不可以低於</a:t>
            </a:r>
            <a:r>
              <a:rPr lang="en-US" altLang="zh-TW" dirty="0" smtClean="0"/>
              <a:t>25000</a:t>
            </a:r>
            <a:r>
              <a:rPr lang="zh-TW" altLang="en-US" dirty="0" smtClean="0"/>
              <a:t>元，也不會高過</a:t>
            </a:r>
            <a:r>
              <a:rPr lang="en-US" altLang="zh-TW" dirty="0" smtClean="0"/>
              <a:t>40000</a:t>
            </a:r>
            <a:r>
              <a:rPr lang="zh-TW" altLang="en-US" dirty="0" smtClean="0"/>
              <a:t>元。</a:t>
            </a:r>
            <a:endParaRPr lang="en-US" altLang="zh-TW" dirty="0" smtClean="0"/>
          </a:p>
          <a:p>
            <a:r>
              <a:rPr lang="zh-TW" altLang="en-US" dirty="0"/>
              <a:t>只要修改</a:t>
            </a:r>
            <a:r>
              <a:rPr lang="en-US" altLang="zh-TW" dirty="0" err="1"/>
              <a:t>SetPay</a:t>
            </a:r>
            <a:r>
              <a:rPr lang="en-US" altLang="zh-TW" dirty="0"/>
              <a:t>()</a:t>
            </a:r>
            <a:r>
              <a:rPr lang="zh-TW" altLang="en-US" dirty="0"/>
              <a:t>方法</a:t>
            </a:r>
            <a:r>
              <a:rPr lang="zh-TW" altLang="en-US" dirty="0" smtClean="0"/>
              <a:t>，即可增加此規則。</a:t>
            </a:r>
            <a:endParaRPr lang="en-US" altLang="zh-TW" dirty="0" smtClean="0"/>
          </a:p>
          <a:p>
            <a:r>
              <a:rPr lang="zh-TW" altLang="en-US" dirty="0" smtClean="0"/>
              <a:t>修改後如下：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72" y="3517582"/>
            <a:ext cx="6535930" cy="157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測試一下</a:t>
            </a:r>
            <a:r>
              <a:rPr lang="en-US" altLang="zh-TW" dirty="0" smtClean="0"/>
              <a:t>Employee</a:t>
            </a:r>
            <a:r>
              <a:rPr lang="zh-TW" altLang="en-US" dirty="0" smtClean="0"/>
              <a:t>類別吧！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隨意測試，只是試看看怎麼用。</a:t>
            </a:r>
            <a:endParaRPr lang="en-US" altLang="zh-TW" dirty="0" smtClean="0"/>
          </a:p>
          <a:p>
            <a:r>
              <a:rPr lang="zh-TW" altLang="en-US" dirty="0"/>
              <a:t>尤其</a:t>
            </a:r>
            <a:r>
              <a:rPr lang="zh-TW" altLang="en-US" dirty="0" smtClean="0"/>
              <a:t>測試薪資設定，試看看超出範圍。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142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增加一個類別</a:t>
            </a:r>
            <a:r>
              <a:rPr lang="en-US" altLang="zh-TW" dirty="0" smtClean="0"/>
              <a:t>Manager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Manager</a:t>
            </a:r>
            <a:r>
              <a:rPr lang="zh-TW" altLang="en-US" dirty="0" smtClean="0"/>
              <a:t>比起一般員工，多出一個屬性：</a:t>
            </a:r>
            <a:r>
              <a:rPr lang="en-US" altLang="zh-TW" dirty="0" smtClean="0"/>
              <a:t>bonus</a:t>
            </a:r>
            <a:r>
              <a:rPr lang="zh-TW" altLang="en-US" dirty="0" smtClean="0"/>
              <a:t>。以及薪資範圍為</a:t>
            </a:r>
            <a:r>
              <a:rPr lang="en-US" altLang="zh-TW" dirty="0" smtClean="0"/>
              <a:t>40000~80000</a:t>
            </a:r>
            <a:r>
              <a:rPr lang="zh-TW" altLang="en-US" dirty="0" smtClean="0"/>
              <a:t>元</a:t>
            </a:r>
            <a:endParaRPr lang="en-US" altLang="zh-TW" dirty="0" smtClean="0"/>
          </a:p>
          <a:p>
            <a:r>
              <a:rPr lang="en-US" altLang="zh-TW" dirty="0" smtClean="0"/>
              <a:t>Manager</a:t>
            </a:r>
            <a:r>
              <a:rPr lang="zh-TW" altLang="en-US" dirty="0" smtClean="0"/>
              <a:t>也是員工的一種，所以讓他繼承</a:t>
            </a:r>
            <a:r>
              <a:rPr lang="en-US" altLang="zh-TW" dirty="0" smtClean="0"/>
              <a:t>Employee</a:t>
            </a:r>
            <a:r>
              <a:rPr lang="zh-TW" altLang="en-US" dirty="0" smtClean="0"/>
              <a:t>類別，再增加屬性，修改方法。</a:t>
            </a:r>
            <a:endParaRPr lang="en-US" altLang="zh-TW" dirty="0" smtClean="0"/>
          </a:p>
          <a:p>
            <a:r>
              <a:rPr lang="zh-TW" altLang="en-US" dirty="0" smtClean="0"/>
              <a:t>詳細操作跟著老師做。</a:t>
            </a:r>
            <a:endParaRPr lang="en-US" altLang="zh-TW" dirty="0" smtClean="0"/>
          </a:p>
          <a:p>
            <a:r>
              <a:rPr lang="zh-TW" altLang="en-US" dirty="0"/>
              <a:t>第一</a:t>
            </a:r>
            <a:r>
              <a:rPr lang="zh-TW" altLang="en-US" dirty="0" smtClean="0"/>
              <a:t>步寫出如下程式碼：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3866538"/>
            <a:ext cx="8616777" cy="240501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422531" y="502038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FF00"/>
                </a:solidFill>
              </a:rPr>
              <a:t>有點問題喔！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7" name="右大括弧 6"/>
          <p:cNvSpPr/>
          <p:nvPr/>
        </p:nvSpPr>
        <p:spPr>
          <a:xfrm>
            <a:off x="3886200" y="4862147"/>
            <a:ext cx="536331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55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Manager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的新問題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C00000"/>
                </a:solidFill>
              </a:rPr>
              <a:t>三個繼承來的</a:t>
            </a:r>
            <a:r>
              <a:rPr lang="zh-TW" altLang="en-US" dirty="0" smtClean="0">
                <a:solidFill>
                  <a:srgbClr val="C00000"/>
                </a:solidFill>
              </a:rPr>
              <a:t>屬性出現紅色底線警告！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/>
          </a:p>
          <a:p>
            <a:r>
              <a:rPr lang="zh-TW" altLang="en-US" dirty="0" smtClean="0"/>
              <a:t>原來，父類別的修飾字為</a:t>
            </a:r>
            <a:r>
              <a:rPr lang="en-US" altLang="zh-TW" dirty="0" smtClean="0"/>
              <a:t>private</a:t>
            </a:r>
          </a:p>
          <a:p>
            <a:pPr lvl="1"/>
            <a:r>
              <a:rPr lang="zh-TW" altLang="en-US" dirty="0"/>
              <a:t>意思</a:t>
            </a:r>
            <a:r>
              <a:rPr lang="zh-TW" altLang="en-US" dirty="0" smtClean="0"/>
              <a:t>是子類別</a:t>
            </a:r>
            <a:r>
              <a:rPr lang="zh-TW" altLang="en-US" dirty="0"/>
              <a:t>也不能用他！</a:t>
            </a:r>
            <a:endParaRPr lang="en-US" altLang="zh-TW" dirty="0"/>
          </a:p>
          <a:p>
            <a:r>
              <a:rPr lang="zh-TW" altLang="en-US" dirty="0" smtClean="0"/>
              <a:t>所以，把父類別的屬性改為 </a:t>
            </a:r>
            <a:r>
              <a:rPr lang="en-US" altLang="zh-TW" dirty="0" smtClean="0"/>
              <a:t>protected</a:t>
            </a:r>
            <a:r>
              <a:rPr lang="zh-TW" altLang="en-US" dirty="0" smtClean="0"/>
              <a:t>即可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Protected</a:t>
            </a:r>
            <a:r>
              <a:rPr lang="zh-TW" altLang="en-US" dirty="0" smtClean="0"/>
              <a:t>意思是家人可以用！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學到了，如果打算讓繼承類別使用的屬性，不可以用</a:t>
            </a:r>
            <a:r>
              <a:rPr lang="en-US" altLang="zh-TW" dirty="0" smtClean="0"/>
              <a:t>private</a:t>
            </a:r>
            <a:r>
              <a:rPr lang="zh-TW" altLang="en-US" dirty="0" smtClean="0"/>
              <a:t>而要用</a:t>
            </a:r>
            <a:r>
              <a:rPr lang="en-US" altLang="zh-TW" dirty="0" smtClean="0"/>
              <a:t>protected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163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把</a:t>
            </a:r>
            <a:r>
              <a:rPr lang="en-US" altLang="zh-TW" dirty="0" smtClean="0"/>
              <a:t>bonus</a:t>
            </a:r>
            <a:r>
              <a:rPr lang="zh-TW" altLang="en-US" dirty="0" smtClean="0"/>
              <a:t>遺忘了嗎？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先補一下</a:t>
            </a:r>
            <a:r>
              <a:rPr lang="en-US" altLang="zh-TW" dirty="0" err="1" smtClean="0"/>
              <a:t>setBonus</a:t>
            </a:r>
            <a:r>
              <a:rPr lang="en-US" altLang="zh-TW" dirty="0" smtClean="0"/>
              <a:t>();</a:t>
            </a:r>
            <a:r>
              <a:rPr lang="zh-TW" altLang="en-US" dirty="0" smtClean="0"/>
              <a:t>跟</a:t>
            </a:r>
            <a:r>
              <a:rPr lang="en-US" altLang="zh-TW" dirty="0" err="1" smtClean="0"/>
              <a:t>getBonus</a:t>
            </a:r>
            <a:r>
              <a:rPr lang="en-US" altLang="zh-TW" dirty="0" smtClean="0"/>
              <a:t>();</a:t>
            </a:r>
            <a:r>
              <a:rPr lang="zh-TW" altLang="en-US" dirty="0" smtClean="0"/>
              <a:t> 吧！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補一下，下面的程式碼：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同樣的</a:t>
            </a:r>
            <a:r>
              <a:rPr lang="zh-TW" altLang="en-US" dirty="0" smtClean="0"/>
              <a:t>，限制</a:t>
            </a:r>
            <a:r>
              <a:rPr lang="en-US" altLang="zh-TW" dirty="0" smtClean="0"/>
              <a:t>bonus</a:t>
            </a:r>
            <a:r>
              <a:rPr lang="zh-TW" altLang="en-US" dirty="0" smtClean="0"/>
              <a:t>不可為負數。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07" y="3277641"/>
            <a:ext cx="6354510" cy="214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6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談談</a:t>
            </a:r>
            <a:r>
              <a:rPr lang="en-US" altLang="zh-TW" dirty="0" smtClean="0"/>
              <a:t>overriding(</a:t>
            </a:r>
            <a:r>
              <a:rPr lang="zh-TW" altLang="en-US" dirty="0" smtClean="0"/>
              <a:t>覆寫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Manager</a:t>
            </a:r>
            <a:r>
              <a:rPr lang="zh-TW" altLang="en-US" dirty="0"/>
              <a:t>的</a:t>
            </a:r>
            <a:r>
              <a:rPr lang="en-US" altLang="zh-TW" dirty="0" err="1"/>
              <a:t>setPay</a:t>
            </a:r>
            <a:r>
              <a:rPr lang="zh-TW" altLang="en-US" dirty="0"/>
              <a:t>與</a:t>
            </a:r>
            <a:r>
              <a:rPr lang="en-US" altLang="zh-TW" dirty="0"/>
              <a:t>Employee</a:t>
            </a:r>
            <a:r>
              <a:rPr lang="zh-TW" altLang="en-US" dirty="0"/>
              <a:t>的</a:t>
            </a:r>
            <a:r>
              <a:rPr lang="en-US" altLang="zh-TW" dirty="0" err="1" smtClean="0"/>
              <a:t>setPay</a:t>
            </a:r>
            <a:endParaRPr lang="en-US" altLang="zh-TW" dirty="0"/>
          </a:p>
          <a:p>
            <a:pPr lvl="1"/>
            <a:r>
              <a:rPr lang="zh-TW" altLang="en-US" dirty="0" smtClean="0"/>
              <a:t>因為</a:t>
            </a:r>
            <a:r>
              <a:rPr lang="zh-TW" altLang="en-US" dirty="0" smtClean="0">
                <a:solidFill>
                  <a:srgbClr val="FF0000"/>
                </a:solidFill>
              </a:rPr>
              <a:t>薪資範圍不同</a:t>
            </a:r>
            <a:r>
              <a:rPr lang="zh-TW" altLang="en-US" dirty="0" smtClean="0"/>
              <a:t>，程式無法用同一個！</a:t>
            </a:r>
            <a:endParaRPr lang="en-US" altLang="zh-TW" dirty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引入</a:t>
            </a:r>
            <a:r>
              <a:rPr lang="en-US" altLang="zh-TW" b="1" dirty="0" smtClean="0">
                <a:solidFill>
                  <a:srgbClr val="FF0000"/>
                </a:solidFill>
              </a:rPr>
              <a:t>overriding</a:t>
            </a:r>
            <a:r>
              <a:rPr lang="zh-TW" altLang="en-US" b="1" dirty="0" smtClean="0">
                <a:solidFill>
                  <a:srgbClr val="FF0000"/>
                </a:solidFill>
              </a:rPr>
              <a:t>概念！子類別可以覆蓋父類別的方法。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Manager class</a:t>
            </a:r>
            <a:r>
              <a:rPr lang="zh-TW" altLang="en-US" dirty="0" smtClean="0"/>
              <a:t>重新寫一個</a:t>
            </a:r>
            <a:r>
              <a:rPr lang="en-US" altLang="zh-TW" dirty="0" err="1" smtClean="0"/>
              <a:t>setPay</a:t>
            </a:r>
            <a:r>
              <a:rPr lang="en-US" altLang="zh-TW" dirty="0" smtClean="0"/>
              <a:t>()</a:t>
            </a:r>
            <a:r>
              <a:rPr lang="zh-TW" altLang="en-US" dirty="0" smtClean="0"/>
              <a:t>去蓋過</a:t>
            </a:r>
            <a:r>
              <a:rPr lang="en-US" altLang="zh-TW" dirty="0" smtClean="0"/>
              <a:t>Employee</a:t>
            </a:r>
            <a:r>
              <a:rPr lang="zh-TW" altLang="en-US" dirty="0" smtClean="0"/>
              <a:t>原先的</a:t>
            </a:r>
            <a:r>
              <a:rPr lang="en-US" altLang="zh-TW" dirty="0" err="1" smtClean="0"/>
              <a:t>setPay</a:t>
            </a:r>
            <a:r>
              <a:rPr lang="en-US" altLang="zh-TW" dirty="0" smtClean="0"/>
              <a:t>()</a:t>
            </a:r>
            <a:endParaRPr lang="en-US" altLang="zh-TW" dirty="0"/>
          </a:p>
          <a:p>
            <a:r>
              <a:rPr lang="zh-TW" altLang="en-US" dirty="0"/>
              <a:t>父子</a:t>
            </a:r>
            <a:r>
              <a:rPr lang="zh-TW" altLang="en-US" dirty="0" smtClean="0"/>
              <a:t>傳承，兒子可以改進父親傳下來的手藝跟技術吧！</a:t>
            </a:r>
            <a:endParaRPr lang="en-US" altLang="zh-TW" dirty="0" smtClean="0"/>
          </a:p>
          <a:p>
            <a:pPr lvl="1"/>
            <a:r>
              <a:rPr lang="zh-TW" altLang="en-US" dirty="0"/>
              <a:t>聽起來好有道理</a:t>
            </a:r>
            <a:r>
              <a:rPr lang="zh-TW" altLang="en-US" dirty="0" smtClean="0"/>
              <a:t>啊～是吧</a:t>
            </a:r>
            <a:endParaRPr lang="en-US" altLang="zh-TW" dirty="0"/>
          </a:p>
          <a:p>
            <a:r>
              <a:rPr lang="zh-TW" altLang="en-US" dirty="0" smtClean="0"/>
              <a:t>程式碼如右：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543" y="4540016"/>
            <a:ext cx="6403365" cy="157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談談變數之</a:t>
            </a:r>
            <a:r>
              <a:rPr lang="zh-TW" altLang="en-US" dirty="0" smtClean="0"/>
              <a:t>封裝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個人套餐</a:t>
            </a:r>
            <a:r>
              <a:rPr lang="en-US" altLang="zh-TW" dirty="0" smtClean="0"/>
              <a:t>vs.</a:t>
            </a:r>
            <a:r>
              <a:rPr lang="zh-TW" altLang="en-US" dirty="0" smtClean="0"/>
              <a:t>自助餐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傳統非物件導向的程式設計，有點像是自助餐，所有的菜</a:t>
            </a:r>
            <a:r>
              <a:rPr lang="en-US" altLang="zh-TW" dirty="0" smtClean="0"/>
              <a:t>(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都擺在檯面，需要的人隨意自取，所以萬一遇到惡意的人，或是很不小心的人，這道菜就會造成疾病</a:t>
            </a:r>
            <a:r>
              <a:rPr lang="en-US" altLang="zh-TW" dirty="0" smtClean="0"/>
              <a:t>(</a:t>
            </a:r>
            <a:r>
              <a:rPr lang="zh-TW" altLang="en-US" dirty="0" smtClean="0"/>
              <a:t>錯誤</a:t>
            </a:r>
            <a:r>
              <a:rPr lang="en-US" altLang="zh-TW" dirty="0" smtClean="0"/>
              <a:t>)</a:t>
            </a:r>
            <a:r>
              <a:rPr lang="zh-TW" altLang="en-US" dirty="0" smtClean="0"/>
              <a:t>傳播的溫床。</a:t>
            </a:r>
            <a:r>
              <a:rPr lang="en-US" altLang="zh-TW" dirty="0" smtClean="0"/>
              <a:t>(COVID-19)</a:t>
            </a:r>
          </a:p>
          <a:p>
            <a:pPr lvl="1"/>
            <a:r>
              <a:rPr lang="zh-TW" altLang="en-US" dirty="0" smtClean="0"/>
              <a:t>那就會產生台灣</a:t>
            </a:r>
            <a:r>
              <a:rPr lang="zh-TW" altLang="en-US" dirty="0"/>
              <a:t>工程師寫的程式碼</a:t>
            </a:r>
            <a:r>
              <a:rPr lang="zh-TW" altLang="en-US" dirty="0" smtClean="0"/>
              <a:t>，可能因為遠在美國的工程師亂改某個變數內容，導致程式執行錯誤！</a:t>
            </a:r>
            <a:endParaRPr lang="en-US" altLang="zh-TW" dirty="0" smtClean="0"/>
          </a:p>
          <a:p>
            <a:r>
              <a:rPr lang="zh-TW" altLang="en-US" dirty="0" smtClean="0"/>
              <a:t>物件導向程式設計就是改自助餐為個人套餐或定食。每個人專心對付自己該掌握的菜，別人家的菜誰都不準動！除非主人自己夾給你分享！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把</a:t>
            </a:r>
            <a:r>
              <a:rPr lang="zh-TW" altLang="en-US" b="1" dirty="0" smtClean="0"/>
              <a:t>變數封裝</a:t>
            </a:r>
            <a:r>
              <a:rPr lang="zh-TW" altLang="en-US" dirty="0" smtClean="0"/>
              <a:t>起來，只有我能動用，避免無法預期的錯誤！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726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Manager class</a:t>
            </a:r>
            <a:r>
              <a:rPr lang="zh-TW" altLang="en-US" dirty="0" smtClean="0"/>
              <a:t>目前為止程式碼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47" y="1343589"/>
            <a:ext cx="8409842" cy="523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0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回顧繼承二三事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繼承可以直接沿用父類別的所有屬性、方法。</a:t>
            </a:r>
            <a:endParaRPr lang="en-US" altLang="zh-TW" dirty="0" smtClean="0"/>
          </a:p>
          <a:p>
            <a:r>
              <a:rPr lang="zh-TW" altLang="en-US" dirty="0" smtClean="0"/>
              <a:t>繼承者通常會對父</a:t>
            </a:r>
            <a:r>
              <a:rPr lang="zh-TW" altLang="en-US" dirty="0"/>
              <a:t>類別的</a:t>
            </a:r>
            <a:r>
              <a:rPr lang="zh-TW" altLang="en-US" b="1" dirty="0"/>
              <a:t>屬性或方法</a:t>
            </a:r>
            <a:r>
              <a:rPr lang="zh-TW" altLang="en-US" dirty="0" smtClean="0"/>
              <a:t>做</a:t>
            </a:r>
            <a:r>
              <a:rPr lang="zh-TW" altLang="en-US" b="1" dirty="0">
                <a:solidFill>
                  <a:srgbClr val="FF0000"/>
                </a:solidFill>
              </a:rPr>
              <a:t>限</a:t>
            </a:r>
            <a:r>
              <a:rPr lang="zh-TW" altLang="en-US" b="1" dirty="0" smtClean="0">
                <a:solidFill>
                  <a:srgbClr val="FF0000"/>
                </a:solidFill>
              </a:rPr>
              <a:t>縮、</a:t>
            </a:r>
            <a:r>
              <a:rPr lang="zh-TW" altLang="en-US" b="1" dirty="0">
                <a:solidFill>
                  <a:srgbClr val="FF0000"/>
                </a:solidFill>
              </a:rPr>
              <a:t>增加、</a:t>
            </a:r>
            <a:r>
              <a:rPr lang="zh-TW" altLang="en-US" b="1" dirty="0" smtClean="0">
                <a:solidFill>
                  <a:srgbClr val="FF0000"/>
                </a:solidFill>
              </a:rPr>
              <a:t>修改</a:t>
            </a:r>
            <a:r>
              <a:rPr lang="zh-TW" altLang="en-US" b="1" dirty="0" smtClean="0">
                <a:solidFill>
                  <a:srgbClr val="FF0000"/>
                </a:solidFill>
              </a:rPr>
              <a:t>、附加</a:t>
            </a:r>
            <a:r>
              <a:rPr lang="zh-TW" altLang="en-US" dirty="0" smtClean="0">
                <a:solidFill>
                  <a:schemeClr val="tx1"/>
                </a:solidFill>
              </a:rPr>
              <a:t>等變動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public</a:t>
            </a:r>
            <a:r>
              <a:rPr lang="zh-TW" altLang="en-US" dirty="0"/>
              <a:t>、</a:t>
            </a:r>
            <a:r>
              <a:rPr lang="en-US" altLang="zh-TW" dirty="0" smtClean="0"/>
              <a:t>protected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private</a:t>
            </a:r>
            <a:r>
              <a:rPr lang="zh-TW" altLang="en-US" dirty="0" smtClean="0"/>
              <a:t>這些</a:t>
            </a:r>
            <a:r>
              <a:rPr lang="zh-TW" altLang="en-US" dirty="0" smtClean="0"/>
              <a:t>修飾字的意義與用途要記得。</a:t>
            </a:r>
            <a:endParaRPr lang="en-US" altLang="zh-TW" dirty="0" smtClean="0"/>
          </a:p>
          <a:p>
            <a:r>
              <a:rPr lang="zh-TW" altLang="en-US" dirty="0"/>
              <a:t>通常屬性都會宣告為</a:t>
            </a:r>
            <a:r>
              <a:rPr lang="en-US" altLang="zh-TW" dirty="0" smtClean="0"/>
              <a:t>private</a:t>
            </a:r>
            <a:r>
              <a:rPr lang="zh-TW" altLang="en-US" dirty="0" smtClean="0"/>
              <a:t>或是</a:t>
            </a:r>
            <a:r>
              <a:rPr lang="en-US" altLang="zh-TW" dirty="0" smtClean="0"/>
              <a:t>protected</a:t>
            </a:r>
            <a:endParaRPr lang="en-US" altLang="zh-TW" dirty="0"/>
          </a:p>
          <a:p>
            <a:pPr lvl="1"/>
            <a:r>
              <a:rPr lang="zh-TW" altLang="en-US" dirty="0" smtClean="0"/>
              <a:t>再搭配一組</a:t>
            </a:r>
            <a:r>
              <a:rPr lang="en-US" altLang="zh-TW" dirty="0" smtClean="0"/>
              <a:t>public</a:t>
            </a:r>
            <a:r>
              <a:rPr lang="zh-TW" altLang="en-US" dirty="0" smtClean="0"/>
              <a:t>的 </a:t>
            </a:r>
            <a:r>
              <a:rPr lang="en-US" altLang="zh-TW" dirty="0" err="1" smtClean="0"/>
              <a:t>setXXX</a:t>
            </a:r>
            <a:r>
              <a:rPr lang="en-US" altLang="zh-TW" dirty="0" smtClean="0"/>
              <a:t>();</a:t>
            </a:r>
            <a:r>
              <a:rPr lang="en-US" altLang="zh-TW" dirty="0" err="1" smtClean="0"/>
              <a:t>getXXX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Override</a:t>
            </a:r>
            <a:r>
              <a:rPr lang="zh-TW" altLang="en-US" dirty="0" smtClean="0"/>
              <a:t>父類別的方法時，方法的名稱、參數、傳回值都要與父類別的一致。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640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Override vs. overload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覆蓋與過載</a:t>
            </a:r>
          </a:p>
        </p:txBody>
      </p:sp>
    </p:spTree>
    <p:extLst>
      <p:ext uri="{BB962C8B-B14F-4D97-AF65-F5344CB8AC3E}">
        <p14:creationId xmlns:p14="http://schemas.microsoft.com/office/powerpoint/2010/main" val="219928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overloading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overloading</a:t>
            </a:r>
            <a:r>
              <a:rPr lang="zh-TW" altLang="en-US" dirty="0" smtClean="0"/>
              <a:t>我喜歡翻譯他為：</a:t>
            </a:r>
            <a:r>
              <a:rPr lang="zh-TW" altLang="en-US" b="1" dirty="0" smtClean="0"/>
              <a:t>同名</a:t>
            </a:r>
            <a:r>
              <a:rPr lang="zh-TW" altLang="en-US" b="1" dirty="0"/>
              <a:t>異</a:t>
            </a:r>
            <a:r>
              <a:rPr lang="zh-TW" altLang="en-US" b="1" dirty="0" smtClean="0"/>
              <a:t>式</a:t>
            </a:r>
            <a:endParaRPr lang="en-US" altLang="zh-TW" b="1" dirty="0" smtClean="0"/>
          </a:p>
          <a:p>
            <a:pPr lvl="1"/>
            <a:r>
              <a:rPr lang="zh-TW" altLang="en-US" b="1" dirty="0"/>
              <a:t>也有翻譯：多載、多</a:t>
            </a:r>
            <a:r>
              <a:rPr lang="zh-TW" altLang="en-US" b="1" dirty="0" smtClean="0"/>
              <a:t>形等</a:t>
            </a:r>
            <a:endParaRPr lang="en-US" altLang="zh-TW" b="1" dirty="0" smtClean="0"/>
          </a:p>
          <a:p>
            <a:r>
              <a:rPr lang="zh-TW" altLang="en-US" dirty="0"/>
              <a:t>至於</a:t>
            </a:r>
            <a:r>
              <a:rPr lang="en-US" altLang="zh-TW" dirty="0"/>
              <a:t>overriding</a:t>
            </a:r>
            <a:r>
              <a:rPr lang="zh-TW" altLang="en-US" dirty="0"/>
              <a:t>則為：同名同</a:t>
            </a:r>
            <a:r>
              <a:rPr lang="zh-TW" altLang="en-US" dirty="0" smtClean="0"/>
              <a:t>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或覆載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Overloading</a:t>
            </a:r>
            <a:r>
              <a:rPr lang="zh-TW" altLang="en-US" dirty="0" smtClean="0"/>
              <a:t>是指同一件事情，可能有多種方式去完成，依照參數的形式與數量不同，可以做出不一樣的結果。</a:t>
            </a:r>
            <a:endParaRPr lang="en-US" altLang="zh-TW" dirty="0" smtClean="0"/>
          </a:p>
          <a:p>
            <a:r>
              <a:rPr lang="zh-TW" altLang="en-US" dirty="0"/>
              <a:t>例如：三角形面積算</a:t>
            </a:r>
            <a:r>
              <a:rPr lang="zh-TW" altLang="en-US" dirty="0" smtClean="0"/>
              <a:t>法</a:t>
            </a:r>
            <a:endParaRPr lang="en-US" altLang="zh-TW" dirty="0" smtClean="0"/>
          </a:p>
          <a:p>
            <a:pPr lvl="1"/>
            <a:r>
              <a:rPr lang="zh-TW" altLang="en-US" dirty="0"/>
              <a:t>方法一：</a:t>
            </a:r>
            <a:r>
              <a:rPr lang="en-US" altLang="zh-TW" dirty="0"/>
              <a:t>area( float </a:t>
            </a:r>
            <a:r>
              <a:rPr lang="zh-TW" altLang="en-US" dirty="0"/>
              <a:t>底長</a:t>
            </a:r>
            <a:r>
              <a:rPr lang="en-US" altLang="zh-TW" dirty="0" smtClean="0"/>
              <a:t>, float </a:t>
            </a:r>
            <a:r>
              <a:rPr lang="zh-TW" altLang="en-US" dirty="0" smtClean="0"/>
              <a:t>高</a:t>
            </a:r>
            <a:r>
              <a:rPr lang="en-US" altLang="zh-TW" dirty="0" smtClean="0"/>
              <a:t>);</a:t>
            </a:r>
          </a:p>
          <a:p>
            <a:pPr lvl="1"/>
            <a:r>
              <a:rPr lang="zh-TW" altLang="en-US" dirty="0"/>
              <a:t>方法二：</a:t>
            </a:r>
            <a:r>
              <a:rPr lang="en-US" altLang="zh-TW" dirty="0"/>
              <a:t>area( float x1</a:t>
            </a:r>
            <a:r>
              <a:rPr lang="en-US" altLang="zh-TW" dirty="0" smtClean="0"/>
              <a:t>, float y1, float x2, float y2, float x3, float y3);</a:t>
            </a:r>
          </a:p>
          <a:p>
            <a:pPr lvl="1"/>
            <a:r>
              <a:rPr lang="zh-TW" altLang="en-US" dirty="0"/>
              <a:t>方法三</a:t>
            </a:r>
            <a:r>
              <a:rPr lang="zh-TW" altLang="en-US" dirty="0" smtClean="0"/>
              <a:t>：</a:t>
            </a:r>
            <a:r>
              <a:rPr lang="en-US" altLang="zh-TW" dirty="0" smtClean="0"/>
              <a:t>area( float</a:t>
            </a:r>
            <a:r>
              <a:rPr lang="zh-TW" altLang="en-US" dirty="0" smtClean="0"/>
              <a:t> 夾角角度</a:t>
            </a:r>
            <a:r>
              <a:rPr lang="en-US" altLang="zh-TW" dirty="0" smtClean="0"/>
              <a:t>, float </a:t>
            </a:r>
            <a:r>
              <a:rPr lang="zh-TW" altLang="en-US" dirty="0" smtClean="0"/>
              <a:t>邊長</a:t>
            </a:r>
            <a:r>
              <a:rPr lang="en-US" altLang="zh-TW" dirty="0" smtClean="0"/>
              <a:t>1, float </a:t>
            </a:r>
            <a:r>
              <a:rPr lang="zh-TW" altLang="en-US" dirty="0" smtClean="0"/>
              <a:t>邊長</a:t>
            </a:r>
            <a:r>
              <a:rPr lang="en-US" altLang="zh-TW" dirty="0" smtClean="0"/>
              <a:t>2);</a:t>
            </a:r>
          </a:p>
          <a:p>
            <a:r>
              <a:rPr lang="zh-TW" altLang="en-US" dirty="0" smtClean="0"/>
              <a:t>唯，必須不同</a:t>
            </a:r>
            <a:r>
              <a:rPr lang="zh-TW" altLang="en-US" dirty="0"/>
              <a:t>方法必須參數的</a:t>
            </a:r>
            <a:r>
              <a:rPr lang="zh-TW" altLang="en-US" b="1" dirty="0">
                <a:solidFill>
                  <a:srgbClr val="FF0000"/>
                </a:solidFill>
              </a:rPr>
              <a:t>個數或是型態不同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正式說法叫簽名不一樣。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490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this</a:t>
            </a:r>
            <a:r>
              <a:rPr lang="zh-TW" altLang="en-US" dirty="0" smtClean="0"/>
              <a:t>與</a:t>
            </a:r>
            <a:r>
              <a:rPr lang="en-US" altLang="zh-TW" dirty="0" smtClean="0"/>
              <a:t>super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兒子與老子的差別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291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談談</a:t>
            </a:r>
            <a:r>
              <a:rPr lang="en-US" altLang="zh-TW" dirty="0" smtClean="0"/>
              <a:t>this</a:t>
            </a:r>
            <a:r>
              <a:rPr lang="zh-TW" altLang="en-US" dirty="0" smtClean="0"/>
              <a:t>跟</a:t>
            </a:r>
            <a:r>
              <a:rPr lang="en-US" altLang="zh-TW" dirty="0" smtClean="0"/>
              <a:t>super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this</a:t>
            </a:r>
            <a:r>
              <a:rPr lang="zh-TW" altLang="en-US" dirty="0" smtClean="0"/>
              <a:t>表示</a:t>
            </a:r>
            <a:r>
              <a:rPr lang="zh-TW" altLang="en-US" dirty="0"/>
              <a:t>當前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1"/>
            <a:r>
              <a:rPr lang="zh-TW" altLang="en-US" dirty="0"/>
              <a:t>如：</a:t>
            </a:r>
            <a:r>
              <a:rPr lang="en-US" altLang="zh-TW" dirty="0" smtClean="0"/>
              <a:t>this.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pPr lvl="1"/>
            <a:r>
              <a:rPr lang="zh-TW" altLang="en-US" dirty="0"/>
              <a:t>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this.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 smtClean="0"/>
              <a:t>當名稱出現混淆時可以用來明確指出自己物件內的屬性與方法。</a:t>
            </a:r>
            <a:endParaRPr lang="en-US" altLang="zh-TW" dirty="0"/>
          </a:p>
          <a:p>
            <a:r>
              <a:rPr lang="en-US" altLang="zh-TW" dirty="0" smtClean="0"/>
              <a:t>super</a:t>
            </a:r>
            <a:r>
              <a:rPr lang="zh-TW" altLang="en-US" dirty="0"/>
              <a:t>是指向</a:t>
            </a:r>
            <a:r>
              <a:rPr lang="zh-TW" altLang="en-US" dirty="0" smtClean="0"/>
              <a:t>自己父類</a:t>
            </a:r>
            <a:r>
              <a:rPr lang="zh-TW" altLang="en-US" dirty="0"/>
              <a:t>物件的一個</a:t>
            </a:r>
            <a:r>
              <a:rPr lang="zh-TW" altLang="en-US" dirty="0" smtClean="0"/>
              <a:t>指標</a:t>
            </a:r>
            <a:endParaRPr lang="en-US" altLang="zh-TW" dirty="0" smtClean="0"/>
          </a:p>
          <a:p>
            <a:pPr lvl="1"/>
            <a:r>
              <a:rPr lang="zh-TW" altLang="en-US" dirty="0"/>
              <a:t>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super.</a:t>
            </a:r>
            <a:r>
              <a:rPr lang="zh-TW" altLang="en-US" dirty="0"/>
              <a:t>屬性</a:t>
            </a:r>
            <a:endParaRPr lang="en-US" altLang="zh-TW" dirty="0"/>
          </a:p>
          <a:p>
            <a:pPr lvl="1"/>
            <a:r>
              <a:rPr lang="zh-TW" altLang="en-US" dirty="0"/>
              <a:t>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super.</a:t>
            </a:r>
            <a:r>
              <a:rPr lang="zh-TW" altLang="en-US" dirty="0"/>
              <a:t>方法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/>
              <a:t>另一種</a:t>
            </a:r>
            <a:r>
              <a:rPr lang="zh-TW" altLang="en-US" dirty="0" smtClean="0"/>
              <a:t>，呼叫父類別的建構式：</a:t>
            </a:r>
            <a:r>
              <a:rPr lang="en-US" altLang="zh-TW" dirty="0" smtClean="0"/>
              <a:t>super();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08984" y="609600"/>
            <a:ext cx="4689231" cy="59093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class </a:t>
            </a:r>
            <a:r>
              <a:rPr lang="zh-TW" altLang="en-US" dirty="0">
                <a:solidFill>
                  <a:srgbClr val="00B050"/>
                </a:solidFill>
              </a:rPr>
              <a:t>Country</a:t>
            </a:r>
            <a:r>
              <a:rPr lang="zh-TW" altLang="en-US" dirty="0">
                <a:solidFill>
                  <a:schemeClr val="bg1"/>
                </a:solidFill>
              </a:rPr>
              <a:t> {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String </a:t>
            </a:r>
            <a:r>
              <a:rPr lang="zh-TW" altLang="en-US" dirty="0">
                <a:solidFill>
                  <a:srgbClr val="FFFF00"/>
                </a:solidFill>
              </a:rPr>
              <a:t>name</a:t>
            </a:r>
            <a:r>
              <a:rPr lang="zh-TW" altLang="en-US" dirty="0">
                <a:solidFill>
                  <a:schemeClr val="bg1"/>
                </a:solidFill>
              </a:rPr>
              <a:t>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void value() {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</a:t>
            </a:r>
            <a:r>
              <a:rPr lang="zh-TW" altLang="en-US" dirty="0">
                <a:solidFill>
                  <a:srgbClr val="FFFF00"/>
                </a:solidFill>
              </a:rPr>
              <a:t>name</a:t>
            </a:r>
            <a:r>
              <a:rPr lang="zh-TW" altLang="en-US" dirty="0">
                <a:solidFill>
                  <a:schemeClr val="bg1"/>
                </a:solidFill>
              </a:rPr>
              <a:t> = "China";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}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}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class </a:t>
            </a:r>
            <a:r>
              <a:rPr lang="zh-TW" altLang="en-US" dirty="0">
                <a:solidFill>
                  <a:srgbClr val="00B050"/>
                </a:solidFill>
              </a:rPr>
              <a:t>City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rgbClr val="00B0F0"/>
                </a:solidFill>
              </a:rPr>
              <a:t>extends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rgbClr val="00B050"/>
                </a:solidFill>
              </a:rPr>
              <a:t>Country</a:t>
            </a:r>
            <a:r>
              <a:rPr lang="zh-TW" altLang="en-US" dirty="0">
                <a:solidFill>
                  <a:schemeClr val="bg1"/>
                </a:solidFill>
              </a:rPr>
              <a:t> {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String </a:t>
            </a:r>
            <a:r>
              <a:rPr lang="zh-TW" altLang="en-US" dirty="0">
                <a:solidFill>
                  <a:srgbClr val="FFFF00"/>
                </a:solidFill>
              </a:rPr>
              <a:t>name</a:t>
            </a:r>
            <a:r>
              <a:rPr lang="zh-TW" altLang="en-US" dirty="0">
                <a:solidFill>
                  <a:schemeClr val="bg1"/>
                </a:solidFill>
              </a:rPr>
              <a:t>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void value() {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</a:t>
            </a:r>
            <a:r>
              <a:rPr lang="zh-TW" altLang="en-US" dirty="0">
                <a:solidFill>
                  <a:srgbClr val="FFFF00"/>
                </a:solidFill>
              </a:rPr>
              <a:t>name</a:t>
            </a:r>
            <a:r>
              <a:rPr lang="zh-TW" altLang="en-US" dirty="0">
                <a:solidFill>
                  <a:schemeClr val="bg1"/>
                </a:solidFill>
              </a:rPr>
              <a:t> = "Shanghai";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super.value();      //呼叫父類的方法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System.out.println</a:t>
            </a:r>
            <a:r>
              <a:rPr lang="zh-TW" altLang="en-US" dirty="0" smtClean="0">
                <a:solidFill>
                  <a:schemeClr val="bg1"/>
                </a:solidFill>
              </a:rPr>
              <a:t>(</a:t>
            </a:r>
            <a:r>
              <a:rPr lang="en-US" altLang="zh-TW" dirty="0" smtClean="0">
                <a:solidFill>
                  <a:srgbClr val="FFFF00"/>
                </a:solidFill>
              </a:rPr>
              <a:t>this.</a:t>
            </a:r>
            <a:r>
              <a:rPr lang="zh-TW" altLang="en-US" dirty="0" smtClean="0">
                <a:solidFill>
                  <a:srgbClr val="FFFF00"/>
                </a:solidFill>
              </a:rPr>
              <a:t>name</a:t>
            </a:r>
            <a:r>
              <a:rPr lang="zh-TW" altLang="en-US" dirty="0">
                <a:solidFill>
                  <a:schemeClr val="bg1"/>
                </a:solidFill>
              </a:rPr>
              <a:t>);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System.out.println(</a:t>
            </a:r>
            <a:r>
              <a:rPr lang="zh-TW" altLang="en-US" dirty="0">
                <a:solidFill>
                  <a:srgbClr val="FF00FF"/>
                </a:solidFill>
              </a:rPr>
              <a:t>super.name</a:t>
            </a:r>
            <a:r>
              <a:rPr lang="zh-TW" altLang="en-US" dirty="0">
                <a:solidFill>
                  <a:schemeClr val="bg1"/>
                </a:solidFill>
              </a:rPr>
              <a:t>);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}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public static void main(String[] args) {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City c=new City();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c.value();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}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603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Static</a:t>
            </a:r>
            <a:r>
              <a:rPr lang="zh-TW" altLang="en-US" dirty="0" smtClean="0"/>
              <a:t>與</a:t>
            </a:r>
            <a:r>
              <a:rPr lang="en-US" altLang="zh-TW" dirty="0" smtClean="0"/>
              <a:t>final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靜態與最終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148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先說說</a:t>
            </a:r>
            <a:r>
              <a:rPr lang="en-US" altLang="zh-TW" dirty="0"/>
              <a:t>static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static</a:t>
            </a:r>
            <a:r>
              <a:rPr lang="zh-TW" altLang="en-US" dirty="0"/>
              <a:t>表示“全域性”或者“靜態”的意思</a:t>
            </a:r>
            <a:endParaRPr lang="en-US" altLang="zh-TW" dirty="0" smtClean="0"/>
          </a:p>
          <a:p>
            <a:r>
              <a:rPr lang="en-US" altLang="zh-TW" dirty="0" smtClean="0"/>
              <a:t>Static</a:t>
            </a:r>
            <a:r>
              <a:rPr lang="zh-TW" altLang="en-US" dirty="0" smtClean="0"/>
              <a:t>放在屬性宣告前，表示該屬性</a:t>
            </a:r>
            <a:r>
              <a:rPr lang="zh-TW" altLang="en-US" b="1" dirty="0" smtClean="0">
                <a:solidFill>
                  <a:srgbClr val="FF0000"/>
                </a:solidFill>
              </a:rPr>
              <a:t>同類別的所有物件共用一份資料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一般的屬性是一個物件一份資料，彼此獨立，互不干擾，各自藏好。</a:t>
            </a:r>
            <a:endParaRPr lang="en-US" altLang="zh-TW" dirty="0" smtClean="0"/>
          </a:p>
          <a:p>
            <a:r>
              <a:rPr lang="zh-TW" altLang="en-US" dirty="0"/>
              <a:t>加了</a:t>
            </a:r>
            <a:r>
              <a:rPr lang="en-US" altLang="zh-TW" dirty="0"/>
              <a:t>static</a:t>
            </a:r>
            <a:r>
              <a:rPr lang="zh-TW" altLang="en-US" dirty="0"/>
              <a:t>就變成公共</a:t>
            </a:r>
            <a:r>
              <a:rPr lang="zh-TW" altLang="en-US" dirty="0" smtClean="0"/>
              <a:t>財產。</a:t>
            </a:r>
            <a:endParaRPr lang="en-US" altLang="zh-TW" dirty="0" smtClean="0"/>
          </a:p>
          <a:p>
            <a:r>
              <a:rPr lang="zh-TW" altLang="en-US" dirty="0"/>
              <a:t>有點像是同一家人</a:t>
            </a:r>
            <a:r>
              <a:rPr lang="zh-TW" altLang="en-US" dirty="0" smtClean="0"/>
              <a:t>，每個人的個資都有一個地址，但是一家人是同一個類別的不同物件，所以只要把地址屬性宣告為 </a:t>
            </a:r>
            <a:r>
              <a:rPr lang="en-US" altLang="zh-TW" dirty="0" smtClean="0"/>
              <a:t>static</a:t>
            </a:r>
            <a:r>
              <a:rPr lang="zh-TW" altLang="en-US" dirty="0" smtClean="0"/>
              <a:t>，就大家共用了。</a:t>
            </a:r>
            <a:endParaRPr lang="en-US" altLang="zh-TW" dirty="0" smtClean="0"/>
          </a:p>
          <a:p>
            <a:r>
              <a:rPr lang="zh-TW" altLang="en-US" dirty="0"/>
              <a:t>好處是</a:t>
            </a:r>
            <a:r>
              <a:rPr lang="zh-TW" altLang="en-US" dirty="0" smtClean="0"/>
              <a:t>，只要某一個物件把內容變動，所有物件的那個屬性都會一起變了！</a:t>
            </a:r>
            <a:endParaRPr lang="en-US" altLang="zh-TW" dirty="0" smtClean="0"/>
          </a:p>
          <a:p>
            <a:r>
              <a:rPr lang="en-US" altLang="zh-TW" dirty="0" smtClean="0"/>
              <a:t>static</a:t>
            </a:r>
            <a:r>
              <a:rPr lang="zh-TW" altLang="en-US" dirty="0" smtClean="0"/>
              <a:t>屬性不需要</a:t>
            </a:r>
            <a:r>
              <a:rPr lang="en-US" altLang="zh-TW" dirty="0" smtClean="0"/>
              <a:t>new</a:t>
            </a:r>
            <a:r>
              <a:rPr lang="zh-TW" altLang="en-US" dirty="0" smtClean="0"/>
              <a:t>出物件即可使用，用 </a:t>
            </a:r>
            <a:r>
              <a:rPr lang="zh-TW" altLang="en-US" b="1" u="sng" dirty="0" smtClean="0"/>
              <a:t>類別名稱</a:t>
            </a:r>
            <a:r>
              <a:rPr lang="en-US" altLang="zh-TW" b="1" u="sng" dirty="0" smtClean="0"/>
              <a:t>.</a:t>
            </a:r>
            <a:r>
              <a:rPr lang="zh-TW" altLang="en-US" b="1" u="sng" dirty="0" smtClean="0"/>
              <a:t>靜態屬性名 </a:t>
            </a:r>
            <a:r>
              <a:rPr lang="zh-TW" altLang="en-US" dirty="0" smtClean="0"/>
              <a:t>即可引用。</a:t>
            </a:r>
            <a:endParaRPr lang="zh-TW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6013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final</a:t>
            </a:r>
            <a:r>
              <a:rPr lang="zh-TW" altLang="en-US" dirty="0"/>
              <a:t>有“這是無法改變的”或者“終態的”</a:t>
            </a:r>
            <a:r>
              <a:rPr lang="zh-TW" altLang="en-US" dirty="0" smtClean="0"/>
              <a:t>含義</a:t>
            </a:r>
            <a:endParaRPr lang="en-US" altLang="zh-TW" dirty="0" smtClean="0"/>
          </a:p>
          <a:p>
            <a:r>
              <a:rPr lang="zh-TW" altLang="en-US" dirty="0"/>
              <a:t>變數一旦被初始化便不可</a:t>
            </a:r>
            <a:r>
              <a:rPr lang="zh-TW" altLang="en-US" dirty="0" smtClean="0"/>
              <a:t>改變</a:t>
            </a:r>
            <a:endParaRPr lang="en-US" altLang="zh-TW" dirty="0" smtClean="0"/>
          </a:p>
          <a:p>
            <a:pPr lvl="1"/>
            <a:r>
              <a:rPr lang="zh-TW" altLang="en-US" dirty="0"/>
              <a:t>也就是說</a:t>
            </a:r>
            <a:r>
              <a:rPr lang="zh-TW" altLang="en-US" dirty="0" smtClean="0"/>
              <a:t>，該變數或是屬性的值，</a:t>
            </a:r>
            <a:r>
              <a:rPr lang="zh-TW" altLang="en-US" b="1" dirty="0" smtClean="0">
                <a:solidFill>
                  <a:srgbClr val="FF0000"/>
                </a:solidFill>
              </a:rPr>
              <a:t>只能被設定一次！</a:t>
            </a:r>
            <a:r>
              <a:rPr lang="zh-TW" altLang="en-US" dirty="0" smtClean="0"/>
              <a:t>之後都不能被改變！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final</a:t>
            </a:r>
            <a:r>
              <a:rPr lang="zh-TW" altLang="en-US" dirty="0" smtClean="0"/>
              <a:t>類別不能</a:t>
            </a:r>
            <a:r>
              <a:rPr lang="zh-TW" altLang="en-US" dirty="0"/>
              <a:t>被繼承，沒有子類，</a:t>
            </a:r>
            <a:r>
              <a:rPr lang="en-US" altLang="zh-TW" dirty="0"/>
              <a:t>final</a:t>
            </a:r>
            <a:r>
              <a:rPr lang="zh-TW" altLang="en-US" dirty="0"/>
              <a:t>類中的方法預設是</a:t>
            </a:r>
            <a:r>
              <a:rPr lang="en-US" altLang="zh-TW" dirty="0"/>
              <a:t>final</a:t>
            </a:r>
            <a:r>
              <a:rPr lang="zh-TW" altLang="en-US" dirty="0"/>
              <a:t>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final</a:t>
            </a:r>
            <a:r>
              <a:rPr lang="zh-TW" altLang="en-US" dirty="0"/>
              <a:t>方法不能被子類的方法覆蓋，但可以被繼承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final</a:t>
            </a:r>
            <a:r>
              <a:rPr lang="zh-TW" altLang="en-US" dirty="0" smtClean="0"/>
              <a:t>成員屬性表示</a:t>
            </a:r>
            <a:r>
              <a:rPr lang="zh-TW" altLang="en-US" dirty="0"/>
              <a:t>常量，只能被賦值一次，賦值後值不再改變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變數或是屬性一旦</a:t>
            </a:r>
            <a:r>
              <a:rPr lang="zh-TW" altLang="en-US" dirty="0"/>
              <a:t>被初始化便不可改變</a:t>
            </a:r>
            <a:endParaRPr lang="en-US" altLang="zh-TW" dirty="0"/>
          </a:p>
          <a:p>
            <a:pPr lvl="1"/>
            <a:r>
              <a:rPr lang="zh-TW" altLang="en-US" dirty="0"/>
              <a:t>也就是說，該變數或是屬性的值，</a:t>
            </a:r>
            <a:r>
              <a:rPr lang="zh-TW" altLang="en-US" b="1" dirty="0">
                <a:solidFill>
                  <a:srgbClr val="FF0000"/>
                </a:solidFill>
              </a:rPr>
              <a:t>只能被設定一次！</a:t>
            </a:r>
            <a:r>
              <a:rPr lang="zh-TW" altLang="en-US" dirty="0"/>
              <a:t>之後都不能被改變！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055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是一個</a:t>
            </a:r>
            <a:r>
              <a:rPr lang="en-US" altLang="zh-TW" dirty="0" smtClean="0"/>
              <a:t>XX</a:t>
            </a:r>
            <a:r>
              <a:rPr lang="zh-TW" altLang="en-US" dirty="0" smtClean="0"/>
              <a:t>東西 </a:t>
            </a:r>
            <a:r>
              <a:rPr lang="en-US" altLang="zh-TW" dirty="0" smtClean="0"/>
              <a:t>vs. </a:t>
            </a:r>
            <a:r>
              <a:rPr lang="zh-TW" altLang="en-US" dirty="0" smtClean="0"/>
              <a:t>有一個</a:t>
            </a:r>
            <a:r>
              <a:rPr lang="en-US" altLang="zh-TW" dirty="0" smtClean="0"/>
              <a:t>XX</a:t>
            </a:r>
            <a:r>
              <a:rPr lang="zh-TW" altLang="en-US" dirty="0" smtClean="0"/>
              <a:t>東西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67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資料結構與</a:t>
            </a:r>
            <a:r>
              <a:rPr lang="zh-TW" altLang="en-US" dirty="0" smtClean="0"/>
              <a:t>演算法</a:t>
            </a:r>
            <a:r>
              <a:rPr lang="en-US" altLang="zh-TW" dirty="0" smtClean="0"/>
              <a:t>vs.</a:t>
            </a:r>
            <a:r>
              <a:rPr lang="zh-TW" altLang="en-US" dirty="0" smtClean="0"/>
              <a:t>物件導向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物件導向在</a:t>
            </a:r>
            <a:r>
              <a:rPr lang="zh-TW" altLang="en-US" b="1" dirty="0" smtClean="0"/>
              <a:t>封裝資料</a:t>
            </a:r>
            <a:r>
              <a:rPr lang="zh-TW" altLang="en-US" dirty="0" smtClean="0"/>
              <a:t>的時候，需要考慮適當資料的封裝，過多或過少都不好。</a:t>
            </a:r>
            <a:endParaRPr lang="en-US" altLang="zh-TW" dirty="0" smtClean="0"/>
          </a:p>
          <a:p>
            <a:r>
              <a:rPr lang="zh-TW" altLang="en-US" dirty="0" smtClean="0"/>
              <a:t>就像是簡</a:t>
            </a:r>
            <a:r>
              <a:rPr lang="zh-TW" altLang="en-US" dirty="0"/>
              <a:t>餐的設計</a:t>
            </a:r>
            <a:r>
              <a:rPr lang="zh-TW" altLang="en-US" dirty="0" smtClean="0"/>
              <a:t>，總要</a:t>
            </a:r>
            <a:r>
              <a:rPr lang="zh-TW" altLang="en-US" b="1" dirty="0" smtClean="0"/>
              <a:t>適量</a:t>
            </a:r>
            <a:r>
              <a:rPr lang="zh-TW" altLang="en-US" dirty="0" smtClean="0"/>
              <a:t>好吃又</a:t>
            </a:r>
            <a:r>
              <a:rPr lang="zh-TW" altLang="en-US" b="1" dirty="0" smtClean="0"/>
              <a:t>完整</a:t>
            </a:r>
            <a:r>
              <a:rPr lang="zh-TW" altLang="en-US" dirty="0" smtClean="0"/>
              <a:t>，前餐到餐後甜點，該有的不能少，又不該多包裝一些不該有的。</a:t>
            </a:r>
            <a:endParaRPr lang="en-US" altLang="zh-TW" dirty="0" smtClean="0"/>
          </a:p>
          <a:p>
            <a:r>
              <a:rPr lang="zh-TW" altLang="en-US" dirty="0"/>
              <a:t>這樣的資料封裝</a:t>
            </a:r>
            <a:r>
              <a:rPr lang="zh-TW" altLang="en-US" dirty="0" smtClean="0"/>
              <a:t>，從資料結構與演算法來思考是其中一種方式。</a:t>
            </a:r>
            <a:endParaRPr lang="en-US" altLang="zh-TW" dirty="0" smtClean="0"/>
          </a:p>
          <a:p>
            <a:pPr lvl="1"/>
            <a:r>
              <a:rPr lang="zh-TW" altLang="en-US" dirty="0"/>
              <a:t>事實上</a:t>
            </a:r>
            <a:r>
              <a:rPr lang="zh-TW" altLang="en-US" dirty="0" smtClean="0"/>
              <a:t>，物件導向用類別</a:t>
            </a:r>
            <a:r>
              <a:rPr lang="en-US" altLang="zh-TW" dirty="0" smtClean="0"/>
              <a:t>(class)</a:t>
            </a:r>
            <a:r>
              <a:rPr lang="zh-TW" altLang="en-US" dirty="0" smtClean="0"/>
              <a:t>來描述封裝內容與方式，也是可以比擬傳統程式設計的結構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用類別封裝傳統概念裡的</a:t>
            </a:r>
            <a:r>
              <a:rPr lang="zh-TW" altLang="en-US" b="1" dirty="0"/>
              <a:t>資料結構</a:t>
            </a:r>
            <a:r>
              <a:rPr lang="zh-TW" altLang="en-US" dirty="0" smtClean="0"/>
              <a:t>，同時把</a:t>
            </a:r>
            <a:r>
              <a:rPr lang="zh-TW" altLang="en-US" b="1" dirty="0" smtClean="0"/>
              <a:t>演算法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對資料的所有操作</a:t>
            </a:r>
            <a:r>
              <a:rPr lang="en-US" altLang="zh-TW" dirty="0" smtClean="0"/>
              <a:t>)</a:t>
            </a:r>
            <a:r>
              <a:rPr lang="zh-TW" altLang="en-US" dirty="0" smtClean="0"/>
              <a:t>都包在一起，是一種很方便的做法。</a:t>
            </a:r>
            <a:endParaRPr lang="en-US" altLang="zh-TW" dirty="0"/>
          </a:p>
          <a:p>
            <a:r>
              <a:rPr lang="zh-TW" altLang="en-US" dirty="0" smtClean="0"/>
              <a:t>也可以想像一家公司，有人管</a:t>
            </a:r>
            <a:r>
              <a:rPr lang="zh-TW" altLang="en-US" b="1" dirty="0" smtClean="0"/>
              <a:t>財務資料</a:t>
            </a:r>
            <a:r>
              <a:rPr lang="zh-TW" altLang="en-US" dirty="0" smtClean="0"/>
              <a:t>，有人管</a:t>
            </a:r>
            <a:r>
              <a:rPr lang="zh-TW" altLang="en-US" b="1" dirty="0" smtClean="0"/>
              <a:t>人事資料</a:t>
            </a:r>
            <a:r>
              <a:rPr lang="zh-TW" altLang="en-US" dirty="0" smtClean="0"/>
              <a:t>，有人管</a:t>
            </a:r>
            <a:r>
              <a:rPr lang="zh-TW" altLang="en-US" b="1" dirty="0" smtClean="0"/>
              <a:t>生產資料</a:t>
            </a:r>
            <a:r>
              <a:rPr lang="zh-TW" altLang="en-US" dirty="0" smtClean="0"/>
              <a:t>等等，各司其職，分工清楚，資料該</a:t>
            </a:r>
            <a:r>
              <a:rPr lang="zh-TW" altLang="en-US" b="1" dirty="0" smtClean="0"/>
              <a:t>找誰要</a:t>
            </a:r>
            <a:r>
              <a:rPr lang="zh-TW" altLang="en-US" dirty="0" smtClean="0"/>
              <a:t>，</a:t>
            </a:r>
            <a:r>
              <a:rPr lang="zh-TW" altLang="en-US" b="1" dirty="0" smtClean="0"/>
              <a:t>找誰更新</a:t>
            </a:r>
            <a:r>
              <a:rPr lang="zh-TW" altLang="en-US" dirty="0" smtClean="0"/>
              <a:t>，都很清楚。</a:t>
            </a:r>
            <a:endParaRPr lang="en-US" altLang="zh-TW" dirty="0" smtClean="0"/>
          </a:p>
          <a:p>
            <a:pPr lvl="1"/>
            <a:r>
              <a:rPr lang="zh-TW" altLang="en-US" dirty="0"/>
              <a:t>所有資料都有人負責</a:t>
            </a:r>
            <a:r>
              <a:rPr lang="zh-TW" altLang="en-US" dirty="0" smtClean="0"/>
              <a:t>，文件都要蓋章的！所以都會對自己的資料小心謹慎。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25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是一個</a:t>
            </a:r>
            <a:r>
              <a:rPr lang="en-US" altLang="zh-TW" dirty="0" smtClean="0"/>
              <a:t>XX</a:t>
            </a:r>
            <a:r>
              <a:rPr lang="zh-TW" altLang="en-US" dirty="0" smtClean="0"/>
              <a:t>東西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是一個</a:t>
            </a:r>
            <a:r>
              <a:rPr lang="en-US" altLang="zh-TW" dirty="0" smtClean="0"/>
              <a:t>XX</a:t>
            </a:r>
            <a:r>
              <a:rPr lang="zh-TW" altLang="en-US" dirty="0" smtClean="0"/>
              <a:t>東西通常就是繼承關係。</a:t>
            </a:r>
            <a:endParaRPr lang="en-US" altLang="zh-TW" dirty="0" smtClean="0"/>
          </a:p>
          <a:p>
            <a:r>
              <a:rPr lang="zh-TW" altLang="en-US" dirty="0"/>
              <a:t>例如：</a:t>
            </a:r>
            <a:r>
              <a:rPr lang="zh-TW" altLang="en-US" dirty="0" smtClean="0"/>
              <a:t>貓、狗、獅、虎都</a:t>
            </a:r>
            <a:r>
              <a:rPr lang="zh-TW" altLang="en-US" b="1" dirty="0" smtClean="0">
                <a:solidFill>
                  <a:srgbClr val="FF0000"/>
                </a:solidFill>
              </a:rPr>
              <a:t>是動物</a:t>
            </a:r>
            <a:r>
              <a:rPr lang="zh-TW" altLang="en-US" dirty="0" smtClean="0">
                <a:solidFill>
                  <a:schemeClr val="tx1"/>
                </a:solidFill>
              </a:rPr>
              <a:t>，所以類別設計上就是有一個父類別叫做</a:t>
            </a:r>
            <a:r>
              <a:rPr lang="zh-TW" altLang="en-US" b="1" dirty="0" smtClean="0">
                <a:solidFill>
                  <a:srgbClr val="0070C0"/>
                </a:solidFill>
              </a:rPr>
              <a:t>動物</a:t>
            </a:r>
            <a:r>
              <a:rPr lang="zh-TW" altLang="en-US" dirty="0" smtClean="0">
                <a:solidFill>
                  <a:schemeClr val="tx1"/>
                </a:solidFill>
              </a:rPr>
              <a:t>，然後所有的</a:t>
            </a:r>
            <a:r>
              <a:rPr lang="zh-TW" altLang="en-US" dirty="0"/>
              <a:t>貓、狗、獅、</a:t>
            </a:r>
            <a:r>
              <a:rPr lang="zh-TW" altLang="en-US" dirty="0" smtClean="0"/>
              <a:t>虎都</a:t>
            </a:r>
            <a:r>
              <a:rPr lang="zh-TW" altLang="en-US" b="1" dirty="0" smtClean="0">
                <a:solidFill>
                  <a:srgbClr val="7030A0"/>
                </a:solidFill>
              </a:rPr>
              <a:t>繼承</a:t>
            </a:r>
            <a:r>
              <a:rPr lang="zh-TW" altLang="en-US" dirty="0" smtClean="0"/>
              <a:t>了動物這個類別。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chemeClr val="tx1"/>
                </a:solidFill>
              </a:rPr>
              <a:t>例如：汽車、機車、飛機、船都</a:t>
            </a:r>
            <a:r>
              <a:rPr lang="zh-TW" altLang="en-US" b="1" dirty="0" smtClean="0">
                <a:solidFill>
                  <a:srgbClr val="FF0000"/>
                </a:solidFill>
              </a:rPr>
              <a:t>是交通工具</a:t>
            </a:r>
            <a:r>
              <a:rPr lang="zh-TW" altLang="en-US" dirty="0" smtClean="0">
                <a:solidFill>
                  <a:schemeClr val="tx1"/>
                </a:solidFill>
              </a:rPr>
              <a:t>，所以設計類別就是有父類別</a:t>
            </a:r>
            <a:r>
              <a:rPr lang="zh-TW" altLang="en-US" b="1" dirty="0" smtClean="0">
                <a:solidFill>
                  <a:srgbClr val="0070C0"/>
                </a:solidFill>
              </a:rPr>
              <a:t>交通工具</a:t>
            </a:r>
            <a:r>
              <a:rPr lang="zh-TW" altLang="en-US" dirty="0" smtClean="0">
                <a:solidFill>
                  <a:schemeClr val="tx1"/>
                </a:solidFill>
              </a:rPr>
              <a:t>。然後</a:t>
            </a:r>
            <a:r>
              <a:rPr lang="zh-TW" altLang="en-US" dirty="0">
                <a:solidFill>
                  <a:schemeClr val="tx1"/>
                </a:solidFill>
              </a:rPr>
              <a:t>汽車、機車、飛機、</a:t>
            </a:r>
            <a:r>
              <a:rPr lang="zh-TW" altLang="en-US" dirty="0" smtClean="0">
                <a:solidFill>
                  <a:schemeClr val="tx1"/>
                </a:solidFill>
              </a:rPr>
              <a:t>船</a:t>
            </a:r>
            <a:r>
              <a:rPr lang="zh-TW" altLang="en-US" dirty="0"/>
              <a:t>都</a:t>
            </a:r>
            <a:r>
              <a:rPr lang="zh-TW" altLang="en-US" b="1" dirty="0">
                <a:solidFill>
                  <a:srgbClr val="7030A0"/>
                </a:solidFill>
              </a:rPr>
              <a:t>繼承</a:t>
            </a:r>
            <a:r>
              <a:rPr lang="zh-TW" altLang="en-US" dirty="0" smtClean="0"/>
              <a:t>了交通工具這個</a:t>
            </a:r>
            <a:r>
              <a:rPr lang="zh-TW" altLang="en-US" dirty="0"/>
              <a:t>類別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當然要是再仔細一點</a:t>
            </a:r>
            <a:r>
              <a:rPr lang="zh-TW" altLang="en-US" dirty="0" smtClean="0"/>
              <a:t>，中間可以再加一層</a:t>
            </a:r>
            <a:r>
              <a:rPr lang="zh-TW" altLang="en-US" b="1" dirty="0" smtClean="0"/>
              <a:t>陸上交通工具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海上交通工具</a:t>
            </a:r>
            <a:r>
              <a:rPr lang="zh-TW" altLang="en-US" dirty="0" smtClean="0"/>
              <a:t>、</a:t>
            </a:r>
            <a:r>
              <a:rPr lang="zh-TW" altLang="en-US" b="1" dirty="0"/>
              <a:t>空中</a:t>
            </a:r>
            <a:r>
              <a:rPr lang="zh-TW" altLang="en-US" b="1" dirty="0" smtClean="0"/>
              <a:t>交通工具</a:t>
            </a:r>
            <a:r>
              <a:rPr lang="zh-TW" altLang="en-US" dirty="0" smtClean="0"/>
              <a:t>。變成三層的 </a:t>
            </a:r>
            <a:r>
              <a:rPr lang="zh-TW" altLang="en-US" b="1" dirty="0" smtClean="0"/>
              <a:t>祖</a:t>
            </a:r>
            <a:r>
              <a:rPr lang="en-US" altLang="zh-TW" b="1" dirty="0" smtClean="0"/>
              <a:t>-</a:t>
            </a:r>
            <a:r>
              <a:rPr lang="zh-TW" altLang="en-US" b="1" dirty="0" smtClean="0"/>
              <a:t>父</a:t>
            </a:r>
            <a:r>
              <a:rPr lang="en-US" altLang="zh-TW" b="1" dirty="0" smtClean="0"/>
              <a:t>-</a:t>
            </a:r>
            <a:r>
              <a:rPr lang="zh-TW" altLang="en-US" b="1" dirty="0" smtClean="0"/>
              <a:t>子</a:t>
            </a:r>
            <a:r>
              <a:rPr lang="zh-TW" altLang="en-US" dirty="0" smtClean="0"/>
              <a:t> 關係</a:t>
            </a:r>
            <a:endParaRPr lang="en-US" altLang="zh-TW" dirty="0"/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09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有一個</a:t>
            </a:r>
            <a:r>
              <a:rPr lang="en-US" altLang="zh-TW" dirty="0" smtClean="0"/>
              <a:t>XX</a:t>
            </a:r>
            <a:r>
              <a:rPr lang="zh-TW" altLang="en-US" dirty="0" smtClean="0"/>
              <a:t>東西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有一個</a:t>
            </a:r>
            <a:r>
              <a:rPr lang="en-US" altLang="zh-TW" dirty="0"/>
              <a:t>XX</a:t>
            </a:r>
            <a:r>
              <a:rPr lang="zh-TW" altLang="en-US" dirty="0" smtClean="0"/>
              <a:t>東西</a:t>
            </a:r>
            <a:r>
              <a:rPr lang="zh-TW" altLang="en-US" b="1" dirty="0" smtClean="0"/>
              <a:t>不是繼承</a:t>
            </a:r>
            <a:r>
              <a:rPr lang="zh-TW" altLang="en-US" dirty="0" smtClean="0"/>
              <a:t>，而是</a:t>
            </a:r>
            <a:r>
              <a:rPr lang="zh-TW" altLang="en-US" b="1" dirty="0" smtClean="0">
                <a:solidFill>
                  <a:srgbClr val="FF0000"/>
                </a:solidFill>
              </a:rPr>
              <a:t>組成</a:t>
            </a:r>
            <a:r>
              <a:rPr lang="zh-TW" altLang="en-US" dirty="0" smtClean="0"/>
              <a:t>。</a:t>
            </a:r>
            <a:r>
              <a:rPr lang="en-US" altLang="zh-TW" dirty="0"/>
              <a:t>(aggregation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例如：一台汽車</a:t>
            </a:r>
            <a:r>
              <a:rPr lang="zh-TW" altLang="en-US" b="1" u="sng" dirty="0" smtClean="0"/>
              <a:t>有</a:t>
            </a:r>
            <a:r>
              <a:rPr lang="zh-TW" altLang="en-US" b="1" dirty="0" smtClean="0"/>
              <a:t>車殼、輪子、引擎、車燈</a:t>
            </a:r>
            <a:r>
              <a:rPr lang="zh-TW" altLang="en-US" dirty="0" smtClean="0"/>
              <a:t>、</a:t>
            </a:r>
            <a:r>
              <a:rPr lang="en-US" altLang="zh-TW" dirty="0" smtClean="0"/>
              <a:t>…….</a:t>
            </a:r>
          </a:p>
          <a:p>
            <a:pPr lvl="1"/>
            <a:r>
              <a:rPr lang="zh-TW" altLang="en-US" dirty="0"/>
              <a:t>所以汽車是</a:t>
            </a:r>
            <a:r>
              <a:rPr lang="zh-TW" altLang="en-US" dirty="0" smtClean="0"/>
              <a:t>由那些物件所</a:t>
            </a:r>
            <a:r>
              <a:rPr lang="zh-TW" altLang="en-US" b="1" dirty="0" smtClean="0"/>
              <a:t>組成</a:t>
            </a:r>
            <a:r>
              <a:rPr lang="zh-TW" altLang="en-US" dirty="0" smtClean="0"/>
              <a:t>，</a:t>
            </a:r>
            <a:r>
              <a:rPr lang="zh-TW" altLang="en-US" b="1" dirty="0" smtClean="0"/>
              <a:t>不是繼承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在物件導向世界裡，組成的重要性不下於繼承。</a:t>
            </a:r>
            <a:endParaRPr lang="en-US" altLang="zh-TW" dirty="0" smtClean="0"/>
          </a:p>
          <a:p>
            <a:r>
              <a:rPr lang="zh-TW" altLang="en-US" dirty="0" smtClean="0"/>
              <a:t>適當的規劃</a:t>
            </a:r>
            <a:r>
              <a:rPr lang="zh-TW" altLang="en-US" dirty="0"/>
              <a:t>組成的物件</a:t>
            </a:r>
            <a:r>
              <a:rPr lang="zh-TW" altLang="en-US" dirty="0" smtClean="0"/>
              <a:t>，開發類組成元件的類別至關重要！</a:t>
            </a:r>
            <a:endParaRPr lang="en-US" altLang="zh-TW" dirty="0" smtClean="0"/>
          </a:p>
          <a:p>
            <a:r>
              <a:rPr lang="zh-TW" altLang="en-US" dirty="0"/>
              <a:t>規劃得好</a:t>
            </a:r>
            <a:r>
              <a:rPr lang="zh-TW" altLang="en-US" dirty="0" smtClean="0"/>
              <a:t>，個個元件的</a:t>
            </a:r>
            <a:r>
              <a:rPr lang="zh-TW" altLang="en-US" b="1" dirty="0" smtClean="0">
                <a:solidFill>
                  <a:srgbClr val="FF0000"/>
                </a:solidFill>
              </a:rPr>
              <a:t>可再使用性</a:t>
            </a:r>
            <a:r>
              <a:rPr lang="zh-TW" altLang="en-US" dirty="0" smtClean="0"/>
              <a:t>會很高。跟實體世界一樣，螺絲釘、引擎是不是一直重複在不同車子上出現。</a:t>
            </a:r>
            <a:endParaRPr lang="en-US" altLang="zh-TW" dirty="0" smtClean="0"/>
          </a:p>
          <a:p>
            <a:r>
              <a:rPr lang="zh-TW" altLang="en-US" dirty="0"/>
              <a:t>這邊強調的是</a:t>
            </a:r>
            <a:r>
              <a:rPr lang="zh-TW" altLang="en-US" dirty="0" smtClean="0"/>
              <a:t>，不是把所有東西包進一個物件就好，而是適當拆解成較小物件，重複適用的機率會提高，萬一程式出錯影響範圍也最小。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530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Final………</a:t>
            </a:r>
            <a:br>
              <a:rPr lang="en-US" altLang="zh-TW" dirty="0" smtClean="0"/>
            </a:br>
            <a:r>
              <a:rPr lang="zh-TW" altLang="en-US" dirty="0" smtClean="0"/>
              <a:t>有沒有鬆一口氣了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其實這只是物件導向的入門，後面的學問還很深，</a:t>
            </a:r>
            <a:endParaRPr lang="en-US" altLang="zh-TW" dirty="0" smtClean="0"/>
          </a:p>
          <a:p>
            <a:r>
              <a:rPr lang="zh-TW" altLang="en-US"/>
              <a:t>需要各位同學自己再</a:t>
            </a:r>
            <a:r>
              <a:rPr lang="zh-TW" altLang="en-US" smtClean="0"/>
              <a:t>努力了！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73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195" y="3363658"/>
            <a:ext cx="2181225" cy="30384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101" y="3368420"/>
            <a:ext cx="2143125" cy="302895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5" b="100000" l="0" r="100000">
                        <a14:foregroundMark x1="47436" y1="11741" x2="47436" y2="11741"/>
                        <a14:foregroundMark x1="52564" y1="14575" x2="52564" y2="14575"/>
                        <a14:foregroundMark x1="58974" y1="14170" x2="58974" y2="14170"/>
                        <a14:foregroundMark x1="53846" y1="27126" x2="53846" y2="27126"/>
                        <a14:foregroundMark x1="57051" y1="26721" x2="57051" y2="26721"/>
                        <a14:foregroundMark x1="58974" y1="26721" x2="58974" y2="26721"/>
                        <a14:foregroundMark x1="58333" y1="26316" x2="58333" y2="26316"/>
                        <a14:foregroundMark x1="76282" y1="94737" x2="76282" y2="94737"/>
                        <a14:foregroundMark x1="45513" y1="93927" x2="45513" y2="93927"/>
                        <a14:foregroundMark x1="16667" y1="20243" x2="16667" y2="20243"/>
                        <a14:foregroundMark x1="91667" y1="16599" x2="91667" y2="16599"/>
                        <a14:foregroundMark x1="87179" y1="14980" x2="87179" y2="14980"/>
                        <a14:foregroundMark x1="39103" y1="14575" x2="39103" y2="14575"/>
                        <a14:foregroundMark x1="41667" y1="11336" x2="41667" y2="11336"/>
                        <a14:foregroundMark x1="70513" y1="23887" x2="70513" y2="23887"/>
                        <a14:foregroundMark x1="67949" y1="21862" x2="67949" y2="218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7758" y="5078271"/>
            <a:ext cx="793060" cy="125567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物件導向程式的運作方式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----</a:t>
            </a:r>
            <a:r>
              <a:rPr lang="zh-TW" altLang="en-US" b="1" dirty="0" smtClean="0"/>
              <a:t>舞台劇</a:t>
            </a:r>
            <a:r>
              <a:rPr lang="zh-TW" altLang="en-US" dirty="0"/>
              <a:t>差可比擬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整個程式的運行就有如舞台劇一般，一些演員</a:t>
            </a:r>
            <a:r>
              <a:rPr lang="en-US" altLang="zh-TW" dirty="0" smtClean="0"/>
              <a:t>(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依照劇本</a:t>
            </a:r>
            <a:r>
              <a:rPr lang="en-US" altLang="zh-TW" dirty="0" smtClean="0"/>
              <a:t>(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)</a:t>
            </a:r>
            <a:r>
              <a:rPr lang="zh-TW" altLang="en-US" dirty="0" smtClean="0"/>
              <a:t>進行對話、移位等其他動作。</a:t>
            </a:r>
            <a:endParaRPr lang="en-US" altLang="zh-TW" dirty="0" smtClean="0"/>
          </a:p>
          <a:p>
            <a:r>
              <a:rPr lang="zh-TW" altLang="en-US" dirty="0"/>
              <a:t>一個演員的</a:t>
            </a:r>
            <a:r>
              <a:rPr lang="zh-TW" altLang="en-US" dirty="0" smtClean="0"/>
              <a:t>動作</a:t>
            </a:r>
            <a:r>
              <a:rPr lang="en-US" altLang="zh-TW" dirty="0" smtClean="0"/>
              <a:t>(method)</a:t>
            </a:r>
            <a:r>
              <a:rPr lang="zh-TW" altLang="en-US" dirty="0" smtClean="0"/>
              <a:t>扣</a:t>
            </a:r>
            <a:r>
              <a:rPr lang="zh-TW" altLang="en-US" dirty="0"/>
              <a:t>著另一個演員的</a:t>
            </a:r>
            <a:r>
              <a:rPr lang="zh-TW" altLang="en-US" dirty="0" smtClean="0"/>
              <a:t>動作</a:t>
            </a:r>
            <a:r>
              <a:rPr lang="en-US" altLang="zh-TW" dirty="0" smtClean="0"/>
              <a:t>(method)</a:t>
            </a:r>
            <a:r>
              <a:rPr lang="zh-TW" altLang="en-US" dirty="0" smtClean="0"/>
              <a:t>，對話</a:t>
            </a:r>
            <a:r>
              <a:rPr lang="en-US" altLang="zh-TW" dirty="0" smtClean="0"/>
              <a:t>(message)</a:t>
            </a:r>
            <a:r>
              <a:rPr lang="zh-TW" altLang="en-US" dirty="0" smtClean="0"/>
              <a:t>總是有來有往，在演員間傳遞。</a:t>
            </a:r>
            <a:endParaRPr lang="en-US" altLang="zh-TW" dirty="0" smtClean="0"/>
          </a:p>
          <a:p>
            <a:r>
              <a:rPr lang="zh-TW" altLang="en-US" dirty="0"/>
              <a:t>寫程式就有如寫劇本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如何讓演員完美的演出</a:t>
            </a:r>
            <a:r>
              <a:rPr lang="zh-TW" altLang="en-US" dirty="0" smtClean="0"/>
              <a:t>，就是寫程式該解決的。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以公司來說，業務經理接下訂單，然後生產線管理接受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要求後，開始向原料管理要材料，跟人事管理要人員班表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，排好生產班表後生產，交貨後收款找財務管理。一個一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個獨立運行又交互合作，完成整件工作。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5" b="100000" l="0" r="100000">
                        <a14:foregroundMark x1="47436" y1="11741" x2="47436" y2="11741"/>
                        <a14:foregroundMark x1="52564" y1="14575" x2="52564" y2="14575"/>
                        <a14:foregroundMark x1="58974" y1="14170" x2="58974" y2="14170"/>
                        <a14:foregroundMark x1="53846" y1="27126" x2="53846" y2="27126"/>
                        <a14:foregroundMark x1="57051" y1="26721" x2="57051" y2="26721"/>
                        <a14:foregroundMark x1="58974" y1="26721" x2="58974" y2="26721"/>
                        <a14:foregroundMark x1="58333" y1="26316" x2="58333" y2="26316"/>
                        <a14:foregroundMark x1="76282" y1="94737" x2="76282" y2="94737"/>
                        <a14:foregroundMark x1="45513" y1="93927" x2="45513" y2="93927"/>
                        <a14:foregroundMark x1="16667" y1="20243" x2="16667" y2="20243"/>
                        <a14:foregroundMark x1="91667" y1="16599" x2="91667" y2="16599"/>
                        <a14:foregroundMark x1="87179" y1="14980" x2="87179" y2="14980"/>
                        <a14:foregroundMark x1="39103" y1="14575" x2="39103" y2="14575"/>
                        <a14:foregroundMark x1="41667" y1="11336" x2="41667" y2="11336"/>
                        <a14:foregroundMark x1="70513" y1="23887" x2="70513" y2="23887"/>
                        <a14:foregroundMark x1="67949" y1="21862" x2="67949" y2="218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77864" y="5078271"/>
            <a:ext cx="793060" cy="125567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80" l="0" r="100000">
                        <a14:foregroundMark x1="29452" y1="28528" x2="29452" y2="28528"/>
                        <a14:foregroundMark x1="82192" y1="37730" x2="82192" y2="37730"/>
                        <a14:foregroundMark x1="46575" y1="17791" x2="46575" y2="17791"/>
                        <a14:foregroundMark x1="47260" y1="17791" x2="47260" y2="17791"/>
                        <a14:foregroundMark x1="46575" y1="18098" x2="46575" y2="18098"/>
                        <a14:foregroundMark x1="24658" y1="13497" x2="24658" y2="13497"/>
                        <a14:foregroundMark x1="28767" y1="11043" x2="28767" y2="11043"/>
                        <a14:foregroundMark x1="82192" y1="23313" x2="82192" y2="23313"/>
                        <a14:foregroundMark x1="78082" y1="19939" x2="78082" y2="19939"/>
                        <a14:foregroundMark x1="51370" y1="19939" x2="51370" y2="19939"/>
                        <a14:foregroundMark x1="54795" y1="18712" x2="54795" y2="18712"/>
                        <a14:foregroundMark x1="59589" y1="14724" x2="59589" y2="14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16209" y="5212080"/>
            <a:ext cx="502433" cy="112187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13" b="99587" l="0" r="99259">
                        <a14:foregroundMark x1="64444" y1="27273" x2="64444" y2="27273"/>
                        <a14:foregroundMark x1="58519" y1="26033" x2="58519" y2="26033"/>
                        <a14:foregroundMark x1="54815" y1="8264" x2="54815" y2="8264"/>
                        <a14:foregroundMark x1="68148" y1="8678" x2="68148" y2="8678"/>
                        <a14:foregroundMark x1="66667" y1="95868" x2="66667" y2="95868"/>
                        <a14:foregroundMark x1="41481" y1="95455" x2="41481" y2="954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173047" y="5103192"/>
            <a:ext cx="621146" cy="123998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80" l="0" r="100000">
                        <a14:foregroundMark x1="29452" y1="28528" x2="29452" y2="28528"/>
                        <a14:foregroundMark x1="82192" y1="37730" x2="82192" y2="37730"/>
                        <a14:foregroundMark x1="46575" y1="17791" x2="46575" y2="17791"/>
                        <a14:foregroundMark x1="47260" y1="17791" x2="47260" y2="17791"/>
                        <a14:foregroundMark x1="46575" y1="18098" x2="46575" y2="18098"/>
                        <a14:foregroundMark x1="24658" y1="13497" x2="24658" y2="13497"/>
                        <a14:foregroundMark x1="28767" y1="11043" x2="28767" y2="11043"/>
                        <a14:foregroundMark x1="82192" y1="23313" x2="82192" y2="23313"/>
                        <a14:foregroundMark x1="78082" y1="19939" x2="78082" y2="19939"/>
                        <a14:foregroundMark x1="51370" y1="19939" x2="51370" y2="19939"/>
                        <a14:foregroundMark x1="54795" y1="18712" x2="54795" y2="18712"/>
                        <a14:foregroundMark x1="59589" y1="14724" x2="59589" y2="14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8698" y="5212080"/>
            <a:ext cx="502433" cy="112187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80" l="0" r="100000">
                        <a14:foregroundMark x1="29452" y1="28528" x2="29452" y2="28528"/>
                        <a14:foregroundMark x1="82192" y1="37730" x2="82192" y2="37730"/>
                        <a14:foregroundMark x1="46575" y1="17791" x2="46575" y2="17791"/>
                        <a14:foregroundMark x1="47260" y1="17791" x2="47260" y2="17791"/>
                        <a14:foregroundMark x1="46575" y1="18098" x2="46575" y2="18098"/>
                        <a14:foregroundMark x1="24658" y1="13497" x2="24658" y2="13497"/>
                        <a14:foregroundMark x1="28767" y1="11043" x2="28767" y2="11043"/>
                        <a14:foregroundMark x1="82192" y1="23313" x2="82192" y2="23313"/>
                        <a14:foregroundMark x1="78082" y1="19939" x2="78082" y2="19939"/>
                        <a14:foregroundMark x1="51370" y1="19939" x2="51370" y2="19939"/>
                        <a14:foregroundMark x1="54795" y1="18712" x2="54795" y2="18712"/>
                        <a14:foregroundMark x1="59589" y1="14724" x2="59589" y2="14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37466" y="5210341"/>
            <a:ext cx="502433" cy="112187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730" r="100000">
                        <a14:foregroundMark x1="81022" y1="38554" x2="81022" y2="385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65074" y="5202176"/>
            <a:ext cx="469679" cy="1138200"/>
          </a:xfrm>
          <a:prstGeom prst="rect">
            <a:avLst/>
          </a:prstGeom>
        </p:spPr>
      </p:pic>
      <p:sp>
        <p:nvSpPr>
          <p:cNvPr id="17" name="橢圓形圖說文字 16"/>
          <p:cNvSpPr/>
          <p:nvPr/>
        </p:nvSpPr>
        <p:spPr>
          <a:xfrm>
            <a:off x="8381495" y="4662694"/>
            <a:ext cx="484632" cy="356616"/>
          </a:xfrm>
          <a:prstGeom prst="wedgeEllipseCallout">
            <a:avLst>
              <a:gd name="adj1" fmla="val -32154"/>
              <a:gd name="adj2" fmla="val 804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形圖說文字 17"/>
          <p:cNvSpPr/>
          <p:nvPr/>
        </p:nvSpPr>
        <p:spPr>
          <a:xfrm>
            <a:off x="8865499" y="4807164"/>
            <a:ext cx="401217" cy="279918"/>
          </a:xfrm>
          <a:prstGeom prst="wedgeEllipseCallout">
            <a:avLst>
              <a:gd name="adj1" fmla="val 55911"/>
              <a:gd name="adj2" fmla="val 925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43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44444E-6 L 0.04792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09662 0.0009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31" y="4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物件導向的重要元素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前面描述</a:t>
            </a:r>
            <a:r>
              <a:rPr lang="zh-TW" altLang="en-US" dirty="0" smtClean="0"/>
              <a:t>的故事與運作方式很美好，</a:t>
            </a:r>
            <a:r>
              <a:rPr lang="zh-TW" altLang="en-US" dirty="0"/>
              <a:t>可是軟體程式如何達到前面描述呢？</a:t>
            </a:r>
            <a:endParaRPr lang="en-US" altLang="zh-TW" dirty="0"/>
          </a:p>
          <a:p>
            <a:r>
              <a:rPr lang="zh-TW" altLang="en-US" dirty="0"/>
              <a:t>靠的</a:t>
            </a:r>
            <a:r>
              <a:rPr lang="zh-TW" altLang="en-US" dirty="0" smtClean="0"/>
              <a:t>就是下面所列：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屬性</a:t>
            </a:r>
            <a:r>
              <a:rPr lang="en-US" altLang="zh-TW" dirty="0"/>
              <a:t>(property)</a:t>
            </a:r>
          </a:p>
          <a:p>
            <a:pPr lvl="1"/>
            <a:r>
              <a:rPr lang="zh-TW" altLang="en-US" dirty="0"/>
              <a:t>方法</a:t>
            </a:r>
            <a:r>
              <a:rPr lang="en-US" altLang="zh-TW" dirty="0"/>
              <a:t>(method)</a:t>
            </a:r>
          </a:p>
          <a:p>
            <a:pPr lvl="1"/>
            <a:r>
              <a:rPr lang="zh-TW" altLang="en-US" dirty="0"/>
              <a:t>事件</a:t>
            </a:r>
            <a:r>
              <a:rPr lang="en-US" altLang="zh-TW" dirty="0"/>
              <a:t>(</a:t>
            </a:r>
            <a:r>
              <a:rPr lang="en-US" altLang="zh-TW" dirty="0" smtClean="0"/>
              <a:t>event, callback)</a:t>
            </a:r>
            <a:endParaRPr lang="en-US" altLang="zh-TW" dirty="0"/>
          </a:p>
          <a:p>
            <a:endParaRPr lang="en-US" altLang="zh-TW" dirty="0" smtClean="0"/>
          </a:p>
          <a:p>
            <a:pPr lvl="1"/>
            <a:r>
              <a:rPr lang="zh-TW" altLang="en-US" dirty="0" smtClean="0"/>
              <a:t>繼承</a:t>
            </a:r>
            <a:r>
              <a:rPr lang="en-US" altLang="zh-TW" dirty="0"/>
              <a:t>(</a:t>
            </a:r>
            <a:r>
              <a:rPr lang="en-US" altLang="zh-TW" dirty="0" smtClean="0"/>
              <a:t>Inheritance)</a:t>
            </a:r>
          </a:p>
          <a:p>
            <a:pPr lvl="1"/>
            <a:r>
              <a:rPr lang="zh-TW" altLang="en-US" dirty="0" smtClean="0"/>
              <a:t>多形</a:t>
            </a:r>
            <a:r>
              <a:rPr lang="en-US" altLang="zh-TW" dirty="0"/>
              <a:t>(</a:t>
            </a:r>
            <a:r>
              <a:rPr lang="en-US" altLang="zh-TW" dirty="0" smtClean="0"/>
              <a:t>polymorphism)</a:t>
            </a:r>
            <a:r>
              <a:rPr lang="zh-TW" altLang="en-US" dirty="0" smtClean="0"/>
              <a:t>，多載</a:t>
            </a:r>
            <a:r>
              <a:rPr lang="en-US" altLang="zh-TW" dirty="0" smtClean="0"/>
              <a:t>(overloading)</a:t>
            </a:r>
          </a:p>
          <a:p>
            <a:pPr lvl="1"/>
            <a:r>
              <a:rPr lang="zh-TW" altLang="en-US" dirty="0"/>
              <a:t>覆</a:t>
            </a:r>
            <a:r>
              <a:rPr lang="zh-TW" altLang="en-US" dirty="0" smtClean="0"/>
              <a:t>載</a:t>
            </a:r>
            <a:r>
              <a:rPr lang="en-US" altLang="zh-TW" dirty="0" smtClean="0"/>
              <a:t>(overriding)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062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左-右雙向箭號 2"/>
          <p:cNvSpPr/>
          <p:nvPr/>
        </p:nvSpPr>
        <p:spPr>
          <a:xfrm>
            <a:off x="3420258" y="5376672"/>
            <a:ext cx="2340462" cy="832273"/>
          </a:xfrm>
          <a:prstGeom prst="leftRightArrow">
            <a:avLst/>
          </a:prstGeom>
          <a:solidFill>
            <a:srgbClr val="90C226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 </a:t>
            </a:r>
            <a:r>
              <a:rPr lang="en-US" altLang="zh-TW" dirty="0" smtClean="0"/>
              <a:t>-- </a:t>
            </a:r>
            <a:r>
              <a:rPr lang="zh-TW" altLang="en-US" dirty="0" smtClean="0">
                <a:solidFill>
                  <a:srgbClr val="C00000"/>
                </a:solidFill>
              </a:rPr>
              <a:t>類別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8823282" cy="3880773"/>
          </a:xfrm>
        </p:spPr>
        <p:txBody>
          <a:bodyPr/>
          <a:lstStyle/>
          <a:p>
            <a:r>
              <a:rPr lang="zh-TW" altLang="en-US" dirty="0" smtClean="0"/>
              <a:t>類別就像是規格書</a:t>
            </a:r>
            <a:endParaRPr lang="en-US" altLang="zh-TW" dirty="0" smtClean="0"/>
          </a:p>
          <a:p>
            <a:r>
              <a:rPr lang="zh-TW" altLang="en-US" dirty="0" smtClean="0"/>
              <a:t>描述一個產品的各種特性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屬性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</a:t>
            </a:r>
            <a:r>
              <a:rPr lang="zh-TW" altLang="en-US" dirty="0" smtClean="0">
                <a:solidFill>
                  <a:srgbClr val="0070C0"/>
                </a:solidFill>
              </a:rPr>
              <a:t>外觀、重量、尺寸、價格</a:t>
            </a:r>
            <a:r>
              <a:rPr lang="en-US" altLang="zh-TW" dirty="0" smtClean="0"/>
              <a:t>…..</a:t>
            </a:r>
          </a:p>
          <a:p>
            <a:r>
              <a:rPr lang="zh-TW" altLang="en-US" dirty="0"/>
              <a:t>描述一個產品的</a:t>
            </a:r>
            <a:r>
              <a:rPr lang="zh-TW" altLang="en-US" dirty="0" smtClean="0"/>
              <a:t>操作方法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方法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，例如汽車的</a:t>
            </a:r>
            <a:r>
              <a:rPr lang="zh-TW" altLang="en-US" dirty="0" smtClean="0">
                <a:solidFill>
                  <a:srgbClr val="0070C0"/>
                </a:solidFill>
              </a:rPr>
              <a:t>發動、關閉、前進、後退、轉彎</a:t>
            </a:r>
            <a:r>
              <a:rPr lang="en-US" altLang="zh-TW" dirty="0" smtClean="0"/>
              <a:t>….</a:t>
            </a:r>
          </a:p>
          <a:p>
            <a:r>
              <a:rPr lang="zh-TW" altLang="en-US" dirty="0" smtClean="0"/>
              <a:t>描述如何發出一個關於產品的訊息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事件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</a:t>
            </a:r>
            <a:r>
              <a:rPr lang="zh-TW" altLang="en-US" dirty="0" smtClean="0">
                <a:solidFill>
                  <a:srgbClr val="0070C0"/>
                </a:solidFill>
              </a:rPr>
              <a:t>喇叭響、方向燈閃爍、煞車燈亮</a:t>
            </a:r>
            <a:r>
              <a:rPr lang="en-US" altLang="zh-TW" dirty="0" smtClean="0"/>
              <a:t>...</a:t>
            </a:r>
          </a:p>
          <a:p>
            <a:r>
              <a:rPr lang="zh-TW" altLang="en-US" dirty="0" smtClean="0"/>
              <a:t>透過規格書，我們知道某類東西的各種特性與操作方法，但是</a:t>
            </a:r>
            <a:r>
              <a:rPr lang="zh-TW" altLang="en-US" dirty="0"/>
              <a:t>汽車</a:t>
            </a:r>
            <a:r>
              <a:rPr lang="zh-TW" altLang="en-US" dirty="0" smtClean="0"/>
              <a:t>規格書不是真的汽車，我們</a:t>
            </a:r>
            <a:r>
              <a:rPr lang="zh-TW" altLang="en-US" dirty="0" smtClean="0">
                <a:solidFill>
                  <a:srgbClr val="C00000"/>
                </a:solidFill>
              </a:rPr>
              <a:t>沒辦法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>
                <a:solidFill>
                  <a:srgbClr val="C00000"/>
                </a:solidFill>
              </a:rPr>
              <a:t>駕駛汽車規格書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有了規格書，必須要依照規格書去生產</a:t>
            </a:r>
            <a:r>
              <a:rPr lang="zh-TW" altLang="en-US" dirty="0" smtClean="0"/>
              <a:t>製造出真的產品，例如生產出一台汽車。</a:t>
            </a:r>
            <a:endParaRPr lang="en-US" altLang="zh-TW" dirty="0" smtClean="0"/>
          </a:p>
          <a:p>
            <a:r>
              <a:rPr lang="zh-TW" altLang="en-US" dirty="0"/>
              <a:t>我們才可以開真的</a:t>
            </a:r>
            <a:r>
              <a:rPr lang="zh-TW" altLang="en-US" dirty="0" smtClean="0"/>
              <a:t>汽車</a:t>
            </a:r>
            <a:r>
              <a:rPr lang="en-US" altLang="zh-TW" dirty="0" smtClean="0"/>
              <a:t>(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zh-TW" altLang="en-US" dirty="0"/>
              <a:t>而</a:t>
            </a:r>
            <a:r>
              <a:rPr lang="zh-TW" altLang="en-US" dirty="0" smtClean="0"/>
              <a:t>不是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駕駛</a:t>
            </a:r>
            <a:r>
              <a:rPr lang="zh-TW" altLang="en-US" dirty="0"/>
              <a:t>規格</a:t>
            </a:r>
            <a:r>
              <a:rPr lang="zh-TW" altLang="en-US" dirty="0" smtClean="0"/>
              <a:t>書</a:t>
            </a:r>
            <a:r>
              <a:rPr lang="en-US" altLang="zh-TW" dirty="0" smtClean="0"/>
              <a:t>”(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1026" name="Picture 2" descr="卡通车图片素材_免费卡通车PNG设计图片大全_图精灵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597" y="4756338"/>
            <a:ext cx="2101661" cy="210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unior二手書自由買賣群以書易書，共享閱讀！ - 澳洲生活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599" y="5014200"/>
            <a:ext cx="1435481" cy="143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5127" y1="85893" x2="45127" y2="85893"/>
                        <a14:foregroundMark x1="52119" y1="92500" x2="52119" y2="92500"/>
                        <a14:foregroundMark x1="40678" y1="92857" x2="40678" y2="92857"/>
                        <a14:foregroundMark x1="38347" y1="92500" x2="38347" y2="92500"/>
                        <a14:foregroundMark x1="54025" y1="92857" x2="54025" y2="92857"/>
                        <a14:foregroundMark x1="36864" y1="92500" x2="36864" y2="92500"/>
                        <a14:foregroundMark x1="35805" y1="92143" x2="35805" y2="92143"/>
                        <a14:foregroundMark x1="55085" y1="92321" x2="55085" y2="92321"/>
                        <a14:foregroundMark x1="56356" y1="92679" x2="56356" y2="92679"/>
                        <a14:foregroundMark x1="57627" y1="92679" x2="57627" y2="92679"/>
                        <a14:foregroundMark x1="62288" y1="95000" x2="62288" y2="95000"/>
                        <a14:foregroundMark x1="74364" y1="94643" x2="74364" y2="94643"/>
                        <a14:foregroundMark x1="72246" y1="95179" x2="72246" y2="95179"/>
                        <a14:foregroundMark x1="70551" y1="95000" x2="70551" y2="95000"/>
                        <a14:backgroundMark x1="64831" y1="53036" x2="64831" y2="53036"/>
                        <a14:backgroundMark x1="61653" y1="55179" x2="61653" y2="55179"/>
                        <a14:backgroundMark x1="63771" y1="53571" x2="63771" y2="53571"/>
                        <a14:backgroundMark x1="65466" y1="52143" x2="65466" y2="52143"/>
                        <a14:backgroundMark x1="62500" y1="54464" x2="62500" y2="544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59375" y="5287336"/>
            <a:ext cx="878385" cy="104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6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4148</TotalTime>
  <Words>4450</Words>
  <Application>Microsoft Office PowerPoint</Application>
  <PresentationFormat>寬螢幕</PresentationFormat>
  <Paragraphs>468</Paragraphs>
  <Slides>62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69" baseType="lpstr">
      <vt:lpstr>微軟正黑體</vt:lpstr>
      <vt:lpstr>Arial</vt:lpstr>
      <vt:lpstr>Cambria Math</vt:lpstr>
      <vt:lpstr>Trebuchet MS</vt:lpstr>
      <vt:lpstr>Wingdings</vt:lpstr>
      <vt:lpstr>Wingdings 3</vt:lpstr>
      <vt:lpstr>多面向</vt:lpstr>
      <vt:lpstr>物件導向程式設計</vt:lpstr>
      <vt:lpstr>物件導向初探</vt:lpstr>
      <vt:lpstr>為什麼要物件導向？</vt:lpstr>
      <vt:lpstr>物件導向三大特性</vt:lpstr>
      <vt:lpstr>談談變數之封裝 個人套餐vs.自助餐</vt:lpstr>
      <vt:lpstr>資料結構與演算法vs.物件導向</vt:lpstr>
      <vt:lpstr>物件導向程式的運作方式 ----舞台劇差可比擬</vt:lpstr>
      <vt:lpstr>物件導向的重要元素</vt:lpstr>
      <vt:lpstr>物件導向初探 -- 類別</vt:lpstr>
      <vt:lpstr>物件導向初探 --物件</vt:lpstr>
      <vt:lpstr>物件導向初探 使用物件的三大重點</vt:lpstr>
      <vt:lpstr>Java物件導向基本用法</vt:lpstr>
      <vt:lpstr>範例：IC卡類別</vt:lpstr>
      <vt:lpstr>IC卡類別</vt:lpstr>
      <vt:lpstr>IC Card Class(1) 類別宣告範例</vt:lpstr>
      <vt:lpstr>IC_Card class撰寫 ----基本入門款</vt:lpstr>
      <vt:lpstr>IC_Card的使用</vt:lpstr>
      <vt:lpstr>IC_Card有問題</vt:lpstr>
      <vt:lpstr>Public, protected, private</vt:lpstr>
      <vt:lpstr>再次複習物件導向的概念</vt:lpstr>
      <vt:lpstr>IC Card Class改進    加入資料封裝概念</vt:lpstr>
      <vt:lpstr>IC Ccard的建構函式</vt:lpstr>
      <vt:lpstr>主程式Example10_01的修改</vt:lpstr>
      <vt:lpstr>主程式Example10_01的再修改</vt:lpstr>
      <vt:lpstr>物件導向的大原則之一 屬性應該盡可能封裝起來，只用公開的方法去操作</vt:lpstr>
      <vt:lpstr>IC_Card類別再改進</vt:lpstr>
      <vt:lpstr>關於Event</vt:lpstr>
      <vt:lpstr>加入On_Insufficient_balance事件</vt:lpstr>
      <vt:lpstr>主類別的部分也要增加設定接收事件的方法</vt:lpstr>
      <vt:lpstr>練習1 學生成績類別</vt:lpstr>
      <vt:lpstr>練習1參考程式碼(類別部分)</vt:lpstr>
      <vt:lpstr>課後練習 Car class</vt:lpstr>
      <vt:lpstr>淺談繼承基本概念</vt:lpstr>
      <vt:lpstr>淺談繼承(續)</vt:lpstr>
      <vt:lpstr>繼承後新增</vt:lpstr>
      <vt:lpstr>繼承後改變</vt:lpstr>
      <vt:lpstr>繼承後限縮</vt:lpstr>
      <vt:lpstr>Java中繼承的語法  --完整的類別宣告架構</vt:lpstr>
      <vt:lpstr>Extends與implements</vt:lpstr>
      <vt:lpstr>範例：員工類別</vt:lpstr>
      <vt:lpstr>實際範例 EmployeeManager</vt:lpstr>
      <vt:lpstr>員工類別</vt:lpstr>
      <vt:lpstr>主程式部分</vt:lpstr>
      <vt:lpstr>SetXXX()方法可以用來限制屬性的範圍</vt:lpstr>
      <vt:lpstr>測試一下Employee類別吧！</vt:lpstr>
      <vt:lpstr>增加一個類別Manager</vt:lpstr>
      <vt:lpstr>Manager class的新問題</vt:lpstr>
      <vt:lpstr>把bonus遺忘了嗎？</vt:lpstr>
      <vt:lpstr>談談overriding(覆寫)</vt:lpstr>
      <vt:lpstr>Manager class目前為止程式碼</vt:lpstr>
      <vt:lpstr>回顧繼承二三事</vt:lpstr>
      <vt:lpstr>Override vs. overload</vt:lpstr>
      <vt:lpstr>overloading</vt:lpstr>
      <vt:lpstr>this與super</vt:lpstr>
      <vt:lpstr>談談this跟super</vt:lpstr>
      <vt:lpstr>Static與final</vt:lpstr>
      <vt:lpstr>先說說static</vt:lpstr>
      <vt:lpstr>final</vt:lpstr>
      <vt:lpstr>是一個XX東西 vs. 有一個XX東西</vt:lpstr>
      <vt:lpstr>是一個XX東西</vt:lpstr>
      <vt:lpstr>有一個XX東西</vt:lpstr>
      <vt:lpstr>Final……… 有沒有鬆一口氣了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oldinmo@gmail.com</cp:lastModifiedBy>
  <cp:revision>98</cp:revision>
  <dcterms:created xsi:type="dcterms:W3CDTF">2020-12-09T08:06:07Z</dcterms:created>
  <dcterms:modified xsi:type="dcterms:W3CDTF">2021-11-06T07:32:37Z</dcterms:modified>
</cp:coreProperties>
</file>