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8" r:id="rId10"/>
    <p:sldId id="263" r:id="rId11"/>
    <p:sldId id="264" r:id="rId12"/>
    <p:sldId id="265" r:id="rId13"/>
    <p:sldId id="269" r:id="rId14"/>
    <p:sldId id="266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36" userDrawn="1">
          <p15:clr>
            <a:srgbClr val="A4A3A4"/>
          </p15:clr>
        </p15:guide>
        <p15:guide id="2" pos="320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46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475" y="77"/>
      </p:cViewPr>
      <p:guideLst>
        <p:guide orient="horz" pos="2636"/>
        <p:guide pos="320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285750">
              <a:defRPr lang="zh-TW" altLang="en-US" sz="16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marL="742950" lvl="1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4" descr="Java 9至12的一些新功能（第一集） - 英國金融界Programmer求職求學記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6" y="10541"/>
            <a:ext cx="835742" cy="46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矩形 29"/>
          <p:cNvSpPr/>
          <p:nvPr userDrawn="1"/>
        </p:nvSpPr>
        <p:spPr>
          <a:xfrm>
            <a:off x="379705" y="6488668"/>
            <a:ext cx="2496196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http://lccn.io/vgENMI</a:t>
            </a:r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集合與泛型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劉崇汎</a:t>
            </a:r>
            <a:endParaRPr lang="en-US" altLang="zh-TW" dirty="0"/>
          </a:p>
          <a:p>
            <a:fld id="{4805910D-2C61-424F-80CE-807290CF0E1E}" type="datetime4">
              <a:rPr lang="zh-TW" altLang="zh-TW"/>
              <a:pPr/>
              <a:t>110年11月10日星期三</a:t>
            </a:fld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Picture 2" descr="Java 9至12的一些新功能（第一集） - 英國金融界Programmer求職求學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07" y="3437300"/>
            <a:ext cx="4151248" cy="232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88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Integer vs. </a:t>
            </a:r>
            <a:r>
              <a:rPr lang="en-US" altLang="zh-TW" dirty="0" err="1" smtClean="0"/>
              <a:t>int</a:t>
            </a:r>
            <a:r>
              <a:rPr lang="zh-TW" altLang="en-US" dirty="0" smtClean="0"/>
              <a:t>       </a:t>
            </a:r>
            <a:r>
              <a:rPr lang="en-US" altLang="zh-TW" dirty="0" smtClean="0"/>
              <a:t>Double vs. double</a:t>
            </a:r>
            <a:br>
              <a:rPr lang="en-US" altLang="zh-TW" dirty="0" smtClean="0"/>
            </a:br>
            <a:r>
              <a:rPr lang="en-US" altLang="zh-TW" dirty="0" smtClean="0"/>
              <a:t>Float vs. float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Int</a:t>
            </a:r>
            <a:r>
              <a:rPr lang="en-US" altLang="zh-TW" dirty="0" smtClean="0"/>
              <a:t>, float, double</a:t>
            </a:r>
            <a:r>
              <a:rPr lang="zh-TW" altLang="en-US" dirty="0" smtClean="0"/>
              <a:t>等都是基礎型別。</a:t>
            </a:r>
            <a:endParaRPr lang="en-US" altLang="zh-TW" dirty="0" smtClean="0"/>
          </a:p>
          <a:p>
            <a:pPr lvl="1"/>
            <a:r>
              <a:rPr lang="zh-TW" altLang="en-US" dirty="0"/>
              <a:t>直接</a:t>
            </a:r>
            <a:r>
              <a:rPr lang="zh-TW" altLang="en-US" dirty="0" smtClean="0"/>
              <a:t>存放值</a:t>
            </a:r>
            <a:r>
              <a:rPr lang="en-US" altLang="zh-TW" dirty="0" smtClean="0"/>
              <a:t>(value)</a:t>
            </a:r>
            <a:r>
              <a:rPr lang="zh-TW" altLang="en-US" dirty="0" smtClean="0"/>
              <a:t>到</a:t>
            </a:r>
            <a:r>
              <a:rPr lang="zh-TW" altLang="en-US" dirty="0"/>
              <a:t>盒子</a:t>
            </a:r>
            <a:r>
              <a:rPr lang="zh-TW" altLang="en-US" dirty="0" smtClean="0"/>
              <a:t>裡面</a:t>
            </a:r>
            <a:endParaRPr lang="en-US" altLang="zh-TW" dirty="0" smtClean="0"/>
          </a:p>
          <a:p>
            <a:pPr lvl="1"/>
            <a:r>
              <a:rPr lang="zh-TW" altLang="en-US" dirty="0"/>
              <a:t>預設值是 </a:t>
            </a:r>
            <a:r>
              <a:rPr lang="en-US" altLang="zh-TW" dirty="0"/>
              <a:t>0</a:t>
            </a:r>
            <a:endParaRPr lang="en-US" altLang="zh-TW" dirty="0" smtClean="0"/>
          </a:p>
          <a:p>
            <a:r>
              <a:rPr lang="en-US" altLang="zh-TW" dirty="0" smtClean="0"/>
              <a:t>Integer, Float, Double</a:t>
            </a:r>
            <a:r>
              <a:rPr lang="zh-TW" altLang="en-US" dirty="0" smtClean="0"/>
              <a:t>是把基礎型別包裝起來的類別。</a:t>
            </a:r>
            <a:endParaRPr lang="en-US" altLang="zh-TW" dirty="0" smtClean="0"/>
          </a:p>
          <a:p>
            <a:pPr lvl="1"/>
            <a:r>
              <a:rPr lang="zh-TW" altLang="en-US" dirty="0"/>
              <a:t>他需要被製造出來</a:t>
            </a:r>
            <a:r>
              <a:rPr lang="zh-TW" altLang="en-US" dirty="0" smtClean="0"/>
              <a:t>，成為一個物件。</a:t>
            </a:r>
            <a:endParaRPr lang="en-US" altLang="zh-TW" dirty="0" smtClean="0"/>
          </a:p>
          <a:p>
            <a:pPr lvl="1"/>
            <a:r>
              <a:rPr lang="zh-TW" altLang="en-US" dirty="0"/>
              <a:t>預設值是 </a:t>
            </a:r>
            <a:r>
              <a:rPr lang="en-US" altLang="zh-TW" dirty="0"/>
              <a:t>null  </a:t>
            </a:r>
            <a:r>
              <a:rPr lang="zh-TW" altLang="en-US" dirty="0" smtClean="0"/>
              <a:t>  </a:t>
            </a:r>
            <a:r>
              <a:rPr lang="en-US" altLang="zh-TW" dirty="0" smtClean="0">
                <a:sym typeface="Wingdings" panose="05000000000000000000" pitchFamily="2" charset="2"/>
              </a:rPr>
              <a:t></a:t>
            </a:r>
            <a:r>
              <a:rPr lang="zh-TW" altLang="en-US" dirty="0" smtClean="0">
                <a:sym typeface="Wingdings" panose="05000000000000000000" pitchFamily="2" charset="2"/>
              </a:rPr>
              <a:t> 很明顯是個指標，指向物件。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TW" dirty="0"/>
              <a:t>Integer </a:t>
            </a:r>
            <a:r>
              <a:rPr lang="en-US" altLang="zh-TW" dirty="0" err="1"/>
              <a:t>i</a:t>
            </a:r>
            <a:r>
              <a:rPr lang="en-US" altLang="zh-TW" dirty="0"/>
              <a:t> = new Integer(100</a:t>
            </a:r>
            <a:r>
              <a:rPr lang="en-US" altLang="zh-TW" dirty="0" smtClean="0"/>
              <a:t>);</a:t>
            </a:r>
            <a:br>
              <a:rPr lang="en-US" altLang="zh-TW" dirty="0" smtClean="0"/>
            </a:br>
            <a:r>
              <a:rPr lang="en-US" altLang="zh-TW" dirty="0" smtClean="0"/>
              <a:t>Integer </a:t>
            </a:r>
            <a:r>
              <a:rPr lang="en-US" altLang="zh-TW" dirty="0"/>
              <a:t>j = new Integer(100</a:t>
            </a:r>
            <a:r>
              <a:rPr lang="en-US" altLang="zh-TW" dirty="0" smtClean="0"/>
              <a:t>);</a:t>
            </a:r>
            <a:br>
              <a:rPr lang="en-US" altLang="zh-TW" dirty="0" smtClean="0"/>
            </a:b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</a:t>
            </a:r>
            <a:r>
              <a:rPr lang="en-US" altLang="zh-TW" dirty="0"/>
              <a:t>== j); //</a:t>
            </a:r>
            <a:r>
              <a:rPr lang="zh-TW" altLang="en-US" dirty="0"/>
              <a:t>得到</a:t>
            </a:r>
            <a:r>
              <a:rPr lang="en-US" altLang="zh-TW" dirty="0"/>
              <a:t>false</a:t>
            </a:r>
            <a:r>
              <a:rPr lang="zh-TW" altLang="en-US" dirty="0"/>
              <a:t>，因為物件與物件不會相同</a:t>
            </a:r>
            <a:r>
              <a:rPr lang="zh-TW" altLang="en-US" dirty="0" smtClean="0"/>
              <a:t>！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i.equals</a:t>
            </a:r>
            <a:r>
              <a:rPr lang="en-US" altLang="zh-TW" dirty="0" smtClean="0"/>
              <a:t>(j</a:t>
            </a:r>
            <a:r>
              <a:rPr lang="en-US" altLang="zh-TW" dirty="0"/>
              <a:t>)); //</a:t>
            </a:r>
            <a:r>
              <a:rPr lang="zh-TW" altLang="en-US" dirty="0"/>
              <a:t>得到</a:t>
            </a:r>
            <a:r>
              <a:rPr lang="en-US" altLang="zh-TW" dirty="0" smtClean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23033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ArrayList</a:t>
            </a:r>
            <a:r>
              <a:rPr lang="en-US" altLang="zh-TW" dirty="0" smtClean="0"/>
              <a:t> vs. </a:t>
            </a:r>
            <a:r>
              <a:rPr lang="en-US" altLang="zh-TW" dirty="0" err="1" smtClean="0"/>
              <a:t>LinkedList</a:t>
            </a:r>
            <a:endParaRPr lang="zh-TW" altLang="en-US" dirty="0"/>
          </a:p>
        </p:txBody>
      </p:sp>
      <p:pic>
        <p:nvPicPr>
          <p:cNvPr id="1026" name="Picture 2" descr="https://lh4.googleusercontent.com/kR1iCR8c_2hZL5mVw9mFciv8KEG5klu9CA3DddLS9anNcL2RL_BEzoyFlQzj-9hhTWF0SC9v836LHWBKv8huXA31KEcO8Wl1tLQt9e1y6xY_c57XQeHdTeBgPt1tlTTphGQM9YP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930399"/>
            <a:ext cx="4324434" cy="4196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6.googleusercontent.com/BYIGfcUZBN7Z-p9iY-o_m61Vq1J2kD6yPq4z0EYjXbZYQQWIvK3q3Yw3RkwpM5_W7fA8Sn7G4BAOdDiUfSDfqkbFfyj5AqejCNfZz2NHgiU63rQEYTihv174y_VQUCQAzt5VVTM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7442" y="1930400"/>
            <a:ext cx="4329830" cy="420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4802480" y="3143398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插入資料</a:t>
            </a:r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5" name="向右箭號 4"/>
          <p:cNvSpPr/>
          <p:nvPr/>
        </p:nvSpPr>
        <p:spPr>
          <a:xfrm>
            <a:off x="4930829" y="3600099"/>
            <a:ext cx="987552" cy="2834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256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List vs Set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List</a:t>
            </a:r>
            <a:r>
              <a:rPr lang="zh-TW" altLang="en-US" dirty="0" smtClean="0"/>
              <a:t>資料可重複，</a:t>
            </a:r>
            <a:r>
              <a:rPr lang="en-US" altLang="zh-TW" dirty="0" smtClean="0"/>
              <a:t>Set</a:t>
            </a:r>
            <a:r>
              <a:rPr lang="zh-TW" altLang="en-US" dirty="0" smtClean="0"/>
              <a:t>資料不可重複。</a:t>
            </a:r>
            <a:endParaRPr lang="en-US" altLang="zh-TW" dirty="0" smtClean="0"/>
          </a:p>
          <a:p>
            <a:r>
              <a:rPr lang="en-US" altLang="zh-TW" dirty="0" smtClean="0"/>
              <a:t>Set</a:t>
            </a:r>
            <a:r>
              <a:rPr lang="zh-TW" altLang="en-US" dirty="0" smtClean="0"/>
              <a:t>要是加入一樣的資料，會只留一份。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36904" y="2971799"/>
            <a:ext cx="7997952" cy="353943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 </a:t>
            </a:r>
            <a:r>
              <a:rPr lang="en-US" altLang="zh-TW" sz="1600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ArrayList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600" dirty="0" smtClean="0">
                <a:solidFill>
                  <a:srgbClr val="B166DA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2F200"/>
                </a:solidFill>
                <a:latin typeface="Consolas" panose="020B0609020204030204" pitchFamily="49" charset="0"/>
              </a:rPr>
              <a:t>alist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ArrayList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600" dirty="0">
                <a:solidFill>
                  <a:srgbClr val="B166DA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alist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"A"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alist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"B"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alist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"A"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600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sz="1600" b="1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b="1" i="1" dirty="0" smtClean="0">
                <a:solidFill>
                  <a:srgbClr val="17C6A3"/>
                </a:solidFill>
                <a:latin typeface="Consolas" panose="020B0609020204030204" pitchFamily="49" charset="0"/>
              </a:rPr>
              <a:t>“</a:t>
            </a:r>
            <a:r>
              <a:rPr lang="en-US" altLang="zh-TW" sz="1600" b="1" i="1" dirty="0" err="1" smtClean="0">
                <a:solidFill>
                  <a:srgbClr val="17C6A3"/>
                </a:solidFill>
                <a:latin typeface="Consolas" panose="020B0609020204030204" pitchFamily="49" charset="0"/>
              </a:rPr>
              <a:t>alist</a:t>
            </a:r>
            <a:r>
              <a:rPr lang="en-US" altLang="zh-TW" sz="1600" b="1" i="1" dirty="0" smtClean="0">
                <a:solidFill>
                  <a:srgbClr val="17C6A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size = "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600" b="1" i="1" dirty="0" err="1">
                <a:solidFill>
                  <a:srgbClr val="F3EC79"/>
                </a:solidFill>
                <a:latin typeface="Consolas" panose="020B0609020204030204" pitchFamily="49" charset="0"/>
              </a:rPr>
              <a:t>alist</a:t>
            </a:r>
            <a:r>
              <a:rPr lang="en-US" altLang="zh-TW" sz="1600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())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16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b="1" i="1" dirty="0">
                <a:solidFill>
                  <a:srgbClr val="808080"/>
                </a:solidFill>
                <a:latin typeface="Consolas" panose="020B0609020204030204" pitchFamily="49" charset="0"/>
              </a:rPr>
              <a:t>//size = 3</a:t>
            </a:r>
          </a:p>
          <a:p>
            <a:endParaRPr lang="zh-TW" altLang="en-US" sz="1600" dirty="0"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HashSet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600" dirty="0" smtClean="0">
                <a:solidFill>
                  <a:srgbClr val="B166DA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2F200"/>
                </a:solidFill>
                <a:latin typeface="Consolas" panose="020B0609020204030204" pitchFamily="49" charset="0"/>
              </a:rPr>
              <a:t>aset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HashSet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600" dirty="0">
                <a:solidFill>
                  <a:srgbClr val="B166DA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aset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"A"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aset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"B"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aset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"A"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600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600" b="1" i="1" dirty="0" err="1">
                <a:solidFill>
                  <a:srgbClr val="17C6A3"/>
                </a:solidFill>
                <a:latin typeface="Consolas" panose="020B0609020204030204" pitchFamily="49" charset="0"/>
              </a:rPr>
              <a:t>aset</a:t>
            </a:r>
            <a:r>
              <a:rPr lang="en-US" altLang="zh-TW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 size = "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600" b="1" i="1" dirty="0" err="1">
                <a:solidFill>
                  <a:srgbClr val="F3EC79"/>
                </a:solidFill>
                <a:latin typeface="Consolas" panose="020B0609020204030204" pitchFamily="49" charset="0"/>
              </a:rPr>
              <a:t>aset</a:t>
            </a:r>
            <a:r>
              <a:rPr lang="en-US" altLang="zh-TW" sz="1600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())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16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1600" b="1" i="1" dirty="0">
                <a:solidFill>
                  <a:srgbClr val="808080"/>
                </a:solidFill>
                <a:latin typeface="Consolas" panose="020B0609020204030204" pitchFamily="49" charset="0"/>
              </a:rPr>
              <a:t>//size = 2   !!!</a:t>
            </a:r>
          </a:p>
          <a:p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1903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Set</a:t>
            </a:r>
            <a:r>
              <a:rPr lang="zh-TW" altLang="en-US" dirty="0" smtClean="0"/>
              <a:t>中的唯一性要如何達成的細節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一般基本型別，不需額外處理，</a:t>
            </a:r>
            <a:r>
              <a:rPr lang="en-US" altLang="zh-TW" dirty="0" smtClean="0"/>
              <a:t>Set</a:t>
            </a:r>
            <a:r>
              <a:rPr lang="zh-TW" altLang="en-US" dirty="0" smtClean="0"/>
              <a:t>就會維護好唯一性。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但是</a:t>
            </a:r>
            <a:r>
              <a:rPr lang="zh-TW" altLang="en-US" dirty="0" smtClean="0"/>
              <a:t>如果存放的是自己</a:t>
            </a:r>
            <a:r>
              <a:rPr lang="zh-TW" altLang="en-US" dirty="0"/>
              <a:t>定義</a:t>
            </a:r>
            <a:r>
              <a:rPr lang="zh-TW" altLang="en-US" dirty="0" smtClean="0"/>
              <a:t>的類別，就需要做兩件事：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撰寫該類別的</a:t>
            </a:r>
            <a:r>
              <a:rPr lang="en-US" altLang="zh-TW" dirty="0" err="1" smtClean="0"/>
              <a:t>hashCode</a:t>
            </a:r>
            <a:r>
              <a:rPr lang="en-US" altLang="zh-TW" dirty="0" smtClean="0"/>
              <a:t>()</a:t>
            </a:r>
            <a:r>
              <a:rPr lang="zh-TW" altLang="en-US" dirty="0" smtClean="0"/>
              <a:t>方法，傳回唯一的碼。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撰寫</a:t>
            </a:r>
            <a:r>
              <a:rPr lang="zh-TW" altLang="en-US" dirty="0"/>
              <a:t>該類別</a:t>
            </a:r>
            <a:r>
              <a:rPr lang="zh-TW" altLang="en-US" dirty="0" smtClean="0"/>
              <a:t>的</a:t>
            </a:r>
            <a:r>
              <a:rPr lang="en-US" altLang="zh-TW" dirty="0" smtClean="0"/>
              <a:t>equals()</a:t>
            </a:r>
            <a:r>
              <a:rPr lang="zh-TW" altLang="en-US" dirty="0" smtClean="0"/>
              <a:t>方法，判定物件是否相同。</a:t>
            </a:r>
            <a:endParaRPr lang="en-US" altLang="zh-TW" dirty="0" smtClean="0"/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這個請再上網找</a:t>
            </a:r>
            <a:r>
              <a:rPr lang="zh-TW" altLang="en-US" dirty="0" smtClean="0">
                <a:solidFill>
                  <a:srgbClr val="FF0000"/>
                </a:solidFill>
              </a:rPr>
              <a:t>資料看。基礎課程不學這麼深的。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83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Map</a:t>
            </a:r>
            <a:r>
              <a:rPr lang="zh-TW" altLang="en-US" dirty="0" smtClean="0"/>
              <a:t>概述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Map</a:t>
            </a:r>
            <a:r>
              <a:rPr lang="zh-TW" altLang="en-US" dirty="0"/>
              <a:t>是一種方便使用者儲</a:t>
            </a:r>
            <a:r>
              <a:rPr lang="zh-TW" altLang="en-US" dirty="0" smtClean="0"/>
              <a:t>放 </a:t>
            </a:r>
            <a:r>
              <a:rPr lang="en-US" altLang="zh-TW" dirty="0" smtClean="0"/>
              <a:t>(</a:t>
            </a:r>
            <a:r>
              <a:rPr lang="zh-TW" altLang="en-US" dirty="0" smtClean="0"/>
              <a:t> </a:t>
            </a:r>
            <a:r>
              <a:rPr lang="en-US" altLang="zh-TW" dirty="0" smtClean="0"/>
              <a:t>key, Value</a:t>
            </a:r>
            <a:r>
              <a:rPr lang="zh-TW" altLang="en-US" dirty="0" smtClean="0"/>
              <a:t> </a:t>
            </a:r>
            <a:r>
              <a:rPr lang="en-US" altLang="zh-TW" dirty="0" smtClean="0"/>
              <a:t>)</a:t>
            </a:r>
            <a:r>
              <a:rPr lang="zh-TW" altLang="en-US" dirty="0" smtClean="0"/>
              <a:t>的</a:t>
            </a:r>
            <a:r>
              <a:rPr lang="zh-TW" altLang="en-US" dirty="0"/>
              <a:t>一種</a:t>
            </a:r>
            <a:r>
              <a:rPr lang="zh-TW" altLang="en-US" dirty="0" smtClean="0"/>
              <a:t>集合。</a:t>
            </a:r>
            <a:endParaRPr lang="en-US" altLang="zh-TW" dirty="0" smtClean="0"/>
          </a:p>
          <a:p>
            <a:pPr lvl="1"/>
            <a:r>
              <a:rPr lang="zh-TW" altLang="en-US" dirty="0"/>
              <a:t>每一個</a:t>
            </a:r>
            <a:r>
              <a:rPr lang="en-US" altLang="zh-TW" dirty="0" smtClean="0"/>
              <a:t>key</a:t>
            </a:r>
            <a:r>
              <a:rPr lang="zh-TW" altLang="en-US" dirty="0"/>
              <a:t>都會對應一個</a:t>
            </a:r>
            <a:r>
              <a:rPr lang="en-US" altLang="zh-TW" dirty="0" smtClean="0"/>
              <a:t>value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意思就是把</a:t>
            </a:r>
            <a:r>
              <a:rPr lang="en-US" altLang="zh-TW" dirty="0"/>
              <a:t>key</a:t>
            </a:r>
            <a:r>
              <a:rPr lang="en-US" altLang="zh-TW" dirty="0" smtClean="0"/>
              <a:t>, value</a:t>
            </a:r>
            <a:r>
              <a:rPr lang="zh-TW" altLang="en-US" dirty="0" smtClean="0"/>
              <a:t>綁在一起，放進</a:t>
            </a:r>
            <a:r>
              <a:rPr lang="en-US" altLang="zh-TW" dirty="0" smtClean="0"/>
              <a:t>map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很接近</a:t>
            </a:r>
            <a:r>
              <a:rPr lang="en-US" altLang="zh-TW" dirty="0"/>
              <a:t>Set</a:t>
            </a:r>
            <a:r>
              <a:rPr lang="zh-TW" altLang="en-US" dirty="0"/>
              <a:t>與</a:t>
            </a:r>
            <a:r>
              <a:rPr lang="en-US" altLang="zh-TW" dirty="0"/>
              <a:t>List</a:t>
            </a:r>
            <a:r>
              <a:rPr lang="zh-TW" altLang="en-US" dirty="0"/>
              <a:t>的集合體，儲放</a:t>
            </a:r>
            <a:r>
              <a:rPr lang="en-US" altLang="zh-TW" dirty="0"/>
              <a:t>key</a:t>
            </a:r>
            <a:r>
              <a:rPr lang="zh-TW" altLang="en-US" dirty="0"/>
              <a:t>時使用</a:t>
            </a:r>
            <a:r>
              <a:rPr lang="en-US" altLang="zh-TW" dirty="0"/>
              <a:t>Set</a:t>
            </a:r>
            <a:r>
              <a:rPr lang="zh-TW" altLang="en-US" dirty="0"/>
              <a:t>，儲放</a:t>
            </a:r>
            <a:r>
              <a:rPr lang="en-US" altLang="zh-TW" dirty="0"/>
              <a:t>Value</a:t>
            </a:r>
            <a:r>
              <a:rPr lang="zh-TW" altLang="en-US" dirty="0"/>
              <a:t>時使用</a:t>
            </a:r>
            <a:r>
              <a:rPr lang="en-US" altLang="zh-TW" dirty="0"/>
              <a:t>List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所以</a:t>
            </a:r>
            <a:r>
              <a:rPr lang="en-US" altLang="zh-TW" dirty="0"/>
              <a:t>Key</a:t>
            </a:r>
            <a:r>
              <a:rPr lang="zh-TW" altLang="en-US" dirty="0"/>
              <a:t>是不能重覆</a:t>
            </a:r>
            <a:r>
              <a:rPr lang="zh-TW" altLang="en-US" dirty="0" smtClean="0"/>
              <a:t>的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所以</a:t>
            </a:r>
            <a:r>
              <a:rPr lang="en-US" altLang="zh-TW" dirty="0"/>
              <a:t>Value</a:t>
            </a:r>
            <a:r>
              <a:rPr lang="zh-TW" altLang="en-US" dirty="0"/>
              <a:t>是可以重覆的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>
                <a:solidFill>
                  <a:srgbClr val="FF0000"/>
                </a:solidFill>
              </a:rPr>
              <a:t>例如</a:t>
            </a:r>
            <a:r>
              <a:rPr lang="zh-TW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：</a:t>
            </a:r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電話號碼</a:t>
            </a:r>
            <a:r>
              <a:rPr lang="en-US" altLang="zh-TW" dirty="0" smtClean="0">
                <a:solidFill>
                  <a:srgbClr val="FF0000"/>
                </a:solidFill>
              </a:rPr>
              <a:t>,</a:t>
            </a:r>
            <a:r>
              <a:rPr lang="zh-TW" altLang="en-US" dirty="0" smtClean="0">
                <a:solidFill>
                  <a:srgbClr val="FF0000"/>
                </a:solidFill>
              </a:rPr>
              <a:t> 人名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r>
              <a:rPr lang="zh-TW" altLang="en-US" dirty="0" smtClean="0">
                <a:solidFill>
                  <a:srgbClr val="FF0000"/>
                </a:solidFill>
              </a:rPr>
              <a:t>，電話號碼唯一，但是人名可能重複。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smtClean="0"/>
              <a:t>Map</a:t>
            </a:r>
            <a:r>
              <a:rPr lang="zh-TW" altLang="en-US" dirty="0" smtClean="0"/>
              <a:t>的新增方法：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Get(Object key)</a:t>
            </a:r>
            <a:r>
              <a:rPr lang="zh-TW" altLang="en-US" dirty="0" smtClean="0"/>
              <a:t>：依照</a:t>
            </a:r>
            <a:r>
              <a:rPr lang="en-US" altLang="zh-TW" dirty="0" smtClean="0"/>
              <a:t>key</a:t>
            </a:r>
            <a:r>
              <a:rPr lang="zh-TW" altLang="en-US" dirty="0" smtClean="0"/>
              <a:t>去取出相對的</a:t>
            </a:r>
            <a:r>
              <a:rPr lang="en-US" altLang="zh-TW" dirty="0" smtClean="0"/>
              <a:t>value</a:t>
            </a:r>
          </a:p>
          <a:p>
            <a:pPr lvl="1"/>
            <a:r>
              <a:rPr lang="en-US" altLang="zh-TW" dirty="0" smtClean="0"/>
              <a:t>Remove(Object key)</a:t>
            </a:r>
            <a:r>
              <a:rPr lang="zh-TW" altLang="en-US" dirty="0" smtClean="0"/>
              <a:t>：</a:t>
            </a:r>
            <a:r>
              <a:rPr lang="zh-TW" altLang="en-US" dirty="0"/>
              <a:t>依照</a:t>
            </a:r>
            <a:r>
              <a:rPr lang="en-US" altLang="zh-TW" dirty="0"/>
              <a:t>key</a:t>
            </a:r>
            <a:r>
              <a:rPr lang="zh-TW" altLang="en-US" dirty="0" smtClean="0"/>
              <a:t>去移除相對的 </a:t>
            </a:r>
            <a:r>
              <a:rPr lang="en-US" altLang="zh-TW" dirty="0" smtClean="0"/>
              <a:t>(key, value)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123289"/>
              </p:ext>
            </p:extLst>
          </p:nvPr>
        </p:nvGraphicFramePr>
        <p:xfrm>
          <a:off x="8659368" y="2063835"/>
          <a:ext cx="3009346" cy="25813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04673">
                  <a:extLst>
                    <a:ext uri="{9D8B030D-6E8A-4147-A177-3AD203B41FA5}">
                      <a16:colId xmlns:a16="http://schemas.microsoft.com/office/drawing/2014/main" val="4023947"/>
                    </a:ext>
                  </a:extLst>
                </a:gridCol>
                <a:gridCol w="1504673">
                  <a:extLst>
                    <a:ext uri="{9D8B030D-6E8A-4147-A177-3AD203B41FA5}">
                      <a16:colId xmlns:a16="http://schemas.microsoft.com/office/drawing/2014/main" val="2125577619"/>
                    </a:ext>
                  </a:extLst>
                </a:gridCol>
              </a:tblGrid>
              <a:tr h="5162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Key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Value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787797"/>
                  </a:ext>
                </a:extLst>
              </a:tr>
              <a:tr h="5162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Jack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6155151"/>
                  </a:ext>
                </a:extLst>
              </a:tr>
              <a:tr h="5162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A001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5013074"/>
                  </a:ext>
                </a:extLst>
              </a:tr>
              <a:tr h="5162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Age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3818924"/>
                  </a:ext>
                </a:extLst>
              </a:tr>
              <a:tr h="5162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Height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180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0010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636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Map</a:t>
            </a:r>
            <a:r>
              <a:rPr lang="zh-TW" altLang="en-US" dirty="0" smtClean="0"/>
              <a:t>範例程式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77334" y="1610360"/>
            <a:ext cx="8610600" cy="313932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 </a:t>
            </a:r>
            <a:r>
              <a:rPr lang="en-US" altLang="zh-TW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b="1" dirty="0">
                <a:solidFill>
                  <a:srgbClr val="808080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Hashtable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map1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Hashtable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map1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put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"name"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"Brad"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map1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put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"weight"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80.4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map1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put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"length"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176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map1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put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"length"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180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// 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身高原本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176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會被覆蓋成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180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"map1 size="</a:t>
            </a:r>
            <a:r>
              <a:rPr lang="en-US" altLang="zh-TW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F3EC79"/>
                </a:solidFill>
                <a:latin typeface="Consolas" panose="020B0609020204030204" pitchFamily="49" charset="0"/>
              </a:rPr>
              <a:t>map1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>
                <a:solidFill>
                  <a:srgbClr val="A7EC21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())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"key</a:t>
            </a:r>
            <a:r>
              <a:rPr lang="zh-TW" altLang="en-US" b="1" i="1" dirty="0">
                <a:solidFill>
                  <a:srgbClr val="17C6A3"/>
                </a:solidFill>
                <a:latin typeface="Consolas" panose="020B0609020204030204" pitchFamily="49" charset="0"/>
              </a:rPr>
              <a:t>為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name</a:t>
            </a:r>
            <a:r>
              <a:rPr lang="zh-TW" altLang="en-US" b="1" i="1" dirty="0">
                <a:solidFill>
                  <a:srgbClr val="17C6A3"/>
                </a:solidFill>
                <a:latin typeface="Consolas" panose="020B0609020204030204" pitchFamily="49" charset="0"/>
              </a:rPr>
              <a:t>的內容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="</a:t>
            </a:r>
            <a:r>
              <a:rPr lang="zh-TW" altLang="en-US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zh-TW" altLang="en-US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F3EC79"/>
                </a:solidFill>
                <a:latin typeface="Consolas" panose="020B0609020204030204" pitchFamily="49" charset="0"/>
              </a:rPr>
              <a:t>map1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>
                <a:solidFill>
                  <a:srgbClr val="A7EC21"/>
                </a:solidFill>
                <a:latin typeface="Consolas" panose="020B0609020204030204" pitchFamily="49" charset="0"/>
              </a:rPr>
              <a:t>get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"name"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880" y="4859410"/>
            <a:ext cx="3575304" cy="150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24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泛型概要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794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泛型是甚麼？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泛型的英文是</a:t>
            </a:r>
            <a:r>
              <a:rPr lang="en-US" altLang="zh-TW" dirty="0"/>
              <a:t>Generics</a:t>
            </a:r>
            <a:r>
              <a:rPr lang="zh-TW" altLang="en-US" dirty="0"/>
              <a:t>，是指在</a:t>
            </a:r>
            <a:r>
              <a:rPr lang="zh-TW" altLang="en-US" b="1" dirty="0"/>
              <a:t>定義方法、介面或類</a:t>
            </a:r>
            <a:r>
              <a:rPr lang="zh-TW" altLang="en-US" dirty="0"/>
              <a:t>的時候，</a:t>
            </a:r>
            <a:r>
              <a:rPr lang="zh-TW" altLang="en-US" b="1" dirty="0"/>
              <a:t>不預先指定具體的型別</a:t>
            </a:r>
            <a:r>
              <a:rPr lang="zh-TW" altLang="en-US" dirty="0"/>
              <a:t>，而使用的時候再指定一個型別的一個特性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就像前面的集合</a:t>
            </a:r>
            <a:r>
              <a:rPr lang="zh-TW" altLang="en-US" dirty="0" smtClean="0"/>
              <a:t>，可以在需要時於 </a:t>
            </a:r>
            <a:r>
              <a:rPr lang="en-US" altLang="zh-TW" dirty="0" smtClean="0"/>
              <a:t>&lt; &gt;</a:t>
            </a:r>
            <a:r>
              <a:rPr lang="zh-TW" altLang="en-US" dirty="0" smtClean="0"/>
              <a:t>內指定型別，而不是在寫</a:t>
            </a:r>
            <a:r>
              <a:rPr lang="zh-TW" altLang="en-US" u="sng" dirty="0" smtClean="0"/>
              <a:t>類別程式碼</a:t>
            </a:r>
            <a:r>
              <a:rPr lang="zh-TW" altLang="en-US" dirty="0" smtClean="0"/>
              <a:t>時決定。</a:t>
            </a:r>
            <a:endParaRPr lang="en-US" altLang="zh-TW" dirty="0" smtClean="0"/>
          </a:p>
          <a:p>
            <a:pPr lvl="1"/>
            <a:r>
              <a:rPr lang="zh-TW" altLang="en-US" dirty="0"/>
              <a:t>如果針對一種資料型態</a:t>
            </a:r>
            <a:r>
              <a:rPr lang="en-US" altLang="zh-TW" dirty="0"/>
              <a:t>(</a:t>
            </a:r>
            <a:r>
              <a:rPr lang="en-US" altLang="zh-TW" dirty="0" err="1"/>
              <a:t>int</a:t>
            </a:r>
            <a:r>
              <a:rPr lang="en-US" altLang="zh-TW" dirty="0" smtClean="0"/>
              <a:t>, float…)</a:t>
            </a:r>
            <a:r>
              <a:rPr lang="zh-TW" altLang="en-US" dirty="0" smtClean="0"/>
              <a:t>就要寫一份程式碼，就太過浪費時間了。</a:t>
            </a:r>
            <a:endParaRPr lang="en-US" altLang="zh-TW" dirty="0" smtClean="0"/>
          </a:p>
          <a:p>
            <a:pPr lvl="2"/>
            <a:r>
              <a:rPr lang="zh-TW" altLang="en-US" dirty="0"/>
              <a:t>例如</a:t>
            </a:r>
            <a:r>
              <a:rPr lang="en-US" altLang="zh-TW" dirty="0" err="1"/>
              <a:t>ArrayList</a:t>
            </a:r>
            <a:r>
              <a:rPr lang="zh-TW" altLang="en-US" dirty="0"/>
              <a:t>需要寫</a:t>
            </a:r>
            <a:r>
              <a:rPr lang="zh-TW" altLang="en-US" dirty="0" smtClean="0"/>
              <a:t>：</a:t>
            </a:r>
            <a:r>
              <a:rPr lang="en-US" altLang="zh-TW" dirty="0" err="1" smtClean="0"/>
              <a:t>IntegerArrayList</a:t>
            </a:r>
            <a:r>
              <a:rPr lang="en-US" altLang="zh-TW" dirty="0"/>
              <a:t>, </a:t>
            </a:r>
            <a:r>
              <a:rPr lang="en-US" altLang="zh-TW" dirty="0" err="1" smtClean="0"/>
              <a:t>StringArrayList</a:t>
            </a:r>
            <a:r>
              <a:rPr lang="en-US" altLang="zh-TW" dirty="0" smtClean="0"/>
              <a:t>, …….</a:t>
            </a:r>
          </a:p>
          <a:p>
            <a:pPr lvl="1"/>
            <a:r>
              <a:rPr lang="zh-TW" altLang="en-US" dirty="0"/>
              <a:t>而且</a:t>
            </a:r>
            <a:r>
              <a:rPr lang="zh-TW" altLang="en-US" dirty="0" smtClean="0"/>
              <a:t>，使用者還可以自訂類別，這樣一來</a:t>
            </a:r>
            <a:r>
              <a:rPr lang="en-US" altLang="zh-TW" dirty="0" smtClean="0"/>
              <a:t>Collection</a:t>
            </a:r>
            <a:r>
              <a:rPr lang="zh-TW" altLang="en-US" dirty="0" smtClean="0"/>
              <a:t>怎麼樣也無法滿足！</a:t>
            </a:r>
            <a:endParaRPr lang="en-US" altLang="zh-TW" dirty="0" smtClean="0"/>
          </a:p>
          <a:p>
            <a:r>
              <a:rPr lang="zh-TW" altLang="en-US" dirty="0" smtClean="0"/>
              <a:t>所以，泛型就因應而生。</a:t>
            </a:r>
            <a:endParaRPr lang="en-US" altLang="zh-TW" dirty="0" smtClean="0"/>
          </a:p>
          <a:p>
            <a:r>
              <a:rPr lang="zh-TW" altLang="en-US" dirty="0"/>
              <a:t>為了解決型別的問題，我們必須把</a:t>
            </a:r>
            <a:r>
              <a:rPr lang="en-US" altLang="zh-TW" dirty="0" err="1"/>
              <a:t>ArrayList</a:t>
            </a:r>
            <a:r>
              <a:rPr lang="zh-TW" altLang="en-US" dirty="0"/>
              <a:t>變成一種模板：</a:t>
            </a:r>
            <a:r>
              <a:rPr lang="en-US" altLang="zh-TW" dirty="0" err="1"/>
              <a:t>ArrayList</a:t>
            </a:r>
            <a:r>
              <a:rPr lang="en-US" altLang="zh-TW" dirty="0"/>
              <a:t>&lt;T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，其中的</a:t>
            </a:r>
            <a:r>
              <a:rPr lang="en-US" altLang="zh-TW" dirty="0" smtClean="0"/>
              <a:t>T</a:t>
            </a:r>
            <a:r>
              <a:rPr lang="zh-TW" altLang="en-US" dirty="0" smtClean="0"/>
              <a:t>即為各種類別的代替品。</a:t>
            </a:r>
            <a:endParaRPr lang="en-US" altLang="zh-TW" dirty="0" smtClean="0"/>
          </a:p>
          <a:p>
            <a:pPr lvl="1"/>
            <a:r>
              <a:rPr lang="zh-TW" altLang="en-US" dirty="0"/>
              <a:t>這種類別宣告或定義方式即為泛</a:t>
            </a:r>
            <a:r>
              <a:rPr lang="zh-TW" altLang="en-US" dirty="0" smtClean="0"/>
              <a:t>型。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9753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泛型以</a:t>
            </a:r>
            <a:r>
              <a:rPr lang="en-US" altLang="zh-TW" dirty="0" err="1" smtClean="0"/>
              <a:t>ArrayList</a:t>
            </a:r>
            <a:r>
              <a:rPr lang="zh-TW" altLang="en-US" dirty="0" smtClean="0"/>
              <a:t>為例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程式碼主要架構如下：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T</a:t>
            </a:r>
            <a:r>
              <a:rPr lang="zh-TW" altLang="en-US" dirty="0" smtClean="0"/>
              <a:t>即為可以代</a:t>
            </a:r>
            <a:endParaRPr lang="en-US" altLang="zh-TW" dirty="0" smtClean="0"/>
          </a:p>
          <a:p>
            <a:r>
              <a:rPr lang="zh-TW" altLang="en-US" dirty="0"/>
              <a:t>在泛型使用過程中，</a:t>
            </a:r>
            <a:r>
              <a:rPr lang="zh-TW" altLang="en-US" b="1" dirty="0"/>
              <a:t>操作的資料型別被指定為一個引數</a:t>
            </a:r>
            <a:r>
              <a:rPr lang="zh-TW" altLang="en-US" dirty="0"/>
              <a:t>，這種引數型別，可以在類、介面和方法中，分別被稱為</a:t>
            </a:r>
            <a:r>
              <a:rPr lang="zh-TW" altLang="en-US" b="1" dirty="0"/>
              <a:t>泛型類，泛型介面，泛型方法</a:t>
            </a:r>
            <a:r>
              <a:rPr lang="zh-TW" altLang="en-US" dirty="0"/>
              <a:t>。</a:t>
            </a:r>
            <a:r>
              <a:rPr lang="zh-TW" altLang="en-US" dirty="0" smtClean="0"/>
              <a:t>入任何類別的替代品。這樣寫類別也就是泛型。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146048" y="2623650"/>
            <a:ext cx="5519928" cy="203132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u="sng" dirty="0" err="1">
                <a:solidFill>
                  <a:srgbClr val="1290C3"/>
                </a:solidFill>
                <a:latin typeface="Consolas" panose="020B0609020204030204" pitchFamily="49" charset="0"/>
              </a:rPr>
              <a:t>ArrayList</a:t>
            </a:r>
            <a:r>
              <a:rPr lang="en-US" altLang="zh-TW" u="sng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u="sng" dirty="0">
                <a:solidFill>
                  <a:srgbClr val="BFA4A4"/>
                </a:solidFill>
                <a:latin typeface="Consolas" panose="020B0609020204030204" pitchFamily="49" charset="0"/>
              </a:rPr>
              <a:t>T</a:t>
            </a:r>
            <a:r>
              <a:rPr lang="en-US" altLang="zh-TW" u="sng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u="sng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u="sng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BFA4A4"/>
                </a:solidFill>
                <a:latin typeface="Consolas" panose="020B0609020204030204" pitchFamily="49" charset="0"/>
              </a:rPr>
              <a:t>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6E1F8"/>
                </a:solidFill>
                <a:latin typeface="Consolas" panose="020B0609020204030204" pitchFamily="49" charset="0"/>
              </a:rPr>
              <a:t>array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6E1F8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add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T 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u="sng" dirty="0">
                <a:solidFill>
                  <a:srgbClr val="E6E6FA"/>
                </a:solidFill>
                <a:latin typeface="Consolas" panose="020B0609020204030204" pitchFamily="49" charset="0"/>
              </a:rPr>
              <a:t>...</a:t>
            </a:r>
            <a:r>
              <a:rPr lang="en-US" altLang="zh-TW" u="sng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remove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index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u="sng" dirty="0">
                <a:solidFill>
                  <a:srgbClr val="E6E6FA"/>
                </a:solidFill>
                <a:latin typeface="Consolas" panose="020B0609020204030204" pitchFamily="49" charset="0"/>
              </a:rPr>
              <a:t>...</a:t>
            </a:r>
            <a:r>
              <a:rPr lang="en-US" altLang="zh-TW" u="sng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T get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index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u="sng" dirty="0">
                <a:solidFill>
                  <a:srgbClr val="E6E6FA"/>
                </a:solidFill>
                <a:latin typeface="Consolas" panose="020B0609020204030204" pitchFamily="49" charset="0"/>
              </a:rPr>
              <a:t>...</a:t>
            </a:r>
            <a:r>
              <a:rPr lang="en-US" altLang="zh-TW" u="sng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927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為什麼要使用泛型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在編譯時會有更強的型別</a:t>
            </a:r>
            <a:r>
              <a:rPr lang="zh-TW" altLang="en-US" b="1" dirty="0" smtClean="0"/>
              <a:t>檢查</a:t>
            </a:r>
            <a:endParaRPr lang="en-US" altLang="zh-TW" b="1" dirty="0" smtClean="0"/>
          </a:p>
          <a:p>
            <a:r>
              <a:rPr lang="zh-TW" altLang="en-US" b="1" dirty="0"/>
              <a:t>消除型別</a:t>
            </a:r>
            <a:r>
              <a:rPr lang="zh-TW" altLang="en-US" b="1" dirty="0" smtClean="0"/>
              <a:t>轉換</a:t>
            </a:r>
            <a:endParaRPr lang="en-US" altLang="zh-TW" b="1" dirty="0" smtClean="0"/>
          </a:p>
          <a:p>
            <a:r>
              <a:rPr lang="zh-TW" altLang="en-US" b="1" dirty="0"/>
              <a:t>可以實現更通用的演算法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044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集合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集合～～集合～～吃飯啦～～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961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典型的泛型類別宣告範例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908304" y="1930400"/>
            <a:ext cx="6260592" cy="359257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CC6C1D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u="sng" dirty="0">
                <a:solidFill>
                  <a:srgbClr val="1290C3"/>
                </a:solidFill>
                <a:latin typeface="Consolas" panose="020B0609020204030204" pitchFamily="49" charset="0"/>
              </a:rPr>
              <a:t>Info</a:t>
            </a:r>
            <a:r>
              <a:rPr lang="en-US" altLang="zh-TW" sz="2000" u="sng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000" u="sng" dirty="0">
                <a:solidFill>
                  <a:srgbClr val="BFA4A4"/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2000" u="sng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2000" u="sng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u="sng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20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private</a:t>
            </a:r>
            <a:r>
              <a:rPr lang="en-US" altLang="zh-TW" sz="20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BFA4A4"/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66E1F8"/>
                </a:solidFill>
                <a:latin typeface="Consolas" panose="020B0609020204030204" pitchFamily="49" charset="0"/>
              </a:rPr>
              <a:t>value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20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BFA4A4"/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rgbClr val="1EB540"/>
                </a:solidFill>
                <a:latin typeface="Consolas" panose="020B0609020204030204" pitchFamily="49" charset="0"/>
              </a:rPr>
              <a:t>getValue</a:t>
            </a:r>
            <a:r>
              <a:rPr lang="en-US" altLang="zh-TW" sz="20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2000" dirty="0">
                <a:solidFill>
                  <a:srgbClr val="CC6C1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66E1F8"/>
                </a:solidFill>
                <a:latin typeface="Consolas" panose="020B0609020204030204" pitchFamily="49" charset="0"/>
              </a:rPr>
              <a:t>value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20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TW" altLang="en-US" sz="20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rgbClr val="1EB540"/>
                </a:solidFill>
                <a:latin typeface="Consolas" panose="020B0609020204030204" pitchFamily="49" charset="0"/>
              </a:rPr>
              <a:t>setValue</a:t>
            </a:r>
            <a:r>
              <a:rPr lang="en-US" altLang="zh-TW" sz="20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dirty="0">
                <a:solidFill>
                  <a:srgbClr val="BFA4A4"/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79ABFF"/>
                </a:solidFill>
                <a:latin typeface="Consolas" panose="020B0609020204030204" pitchFamily="49" charset="0"/>
              </a:rPr>
              <a:t>value</a:t>
            </a:r>
            <a:r>
              <a:rPr lang="en-US" altLang="zh-TW" sz="20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2000" dirty="0" err="1">
                <a:solidFill>
                  <a:srgbClr val="CC6C1D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 sz="20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000" dirty="0" err="1">
                <a:solidFill>
                  <a:srgbClr val="66E1F8"/>
                </a:solidFill>
                <a:latin typeface="Consolas" panose="020B0609020204030204" pitchFamily="49" charset="0"/>
              </a:rPr>
              <a:t>value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79ABFF"/>
                </a:solidFill>
                <a:latin typeface="Consolas" panose="020B0609020204030204" pitchFamily="49" charset="0"/>
              </a:rPr>
              <a:t>value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20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20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7868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多引數泛型的類別範例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972312" y="1604415"/>
            <a:ext cx="6096000" cy="480131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u="sng" dirty="0">
                <a:solidFill>
                  <a:srgbClr val="1290C3"/>
                </a:solidFill>
                <a:latin typeface="Consolas" panose="020B0609020204030204" pitchFamily="49" charset="0"/>
              </a:rPr>
              <a:t>Pair</a:t>
            </a:r>
            <a:r>
              <a:rPr lang="en-US" altLang="zh-TW" u="sng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u="sng" dirty="0">
                <a:solidFill>
                  <a:srgbClr val="BFA4A4"/>
                </a:solidFill>
                <a:latin typeface="Consolas" panose="020B0609020204030204" pitchFamily="49" charset="0"/>
              </a:rPr>
              <a:t>T</a:t>
            </a:r>
            <a:r>
              <a:rPr lang="en-US" altLang="zh-TW" u="sng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u="sng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u="sng" dirty="0">
                <a:solidFill>
                  <a:srgbClr val="BFA4A4"/>
                </a:solidFill>
                <a:latin typeface="Consolas" panose="020B0609020204030204" pitchFamily="49" charset="0"/>
              </a:rPr>
              <a:t>K</a:t>
            </a:r>
            <a:r>
              <a:rPr lang="en-US" altLang="zh-TW" u="sng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u="sng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u="sng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BFA4A4"/>
                </a:solidFill>
                <a:latin typeface="Consolas" panose="020B0609020204030204" pitchFamily="49" charset="0"/>
              </a:rPr>
              <a:t>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6E1F8"/>
                </a:solidFill>
                <a:latin typeface="Consolas" panose="020B0609020204030204" pitchFamily="49" charset="0"/>
              </a:rPr>
              <a:t>first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BFA4A4"/>
                </a:solidFill>
                <a:latin typeface="Consolas" panose="020B0609020204030204" pitchFamily="49" charset="0"/>
              </a:rPr>
              <a:t>K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6E1F8"/>
                </a:solidFill>
                <a:latin typeface="Consolas" panose="020B0609020204030204" pitchFamily="49" charset="0"/>
              </a:rPr>
              <a:t>last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Pair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BFA4A4"/>
                </a:solidFill>
                <a:latin typeface="Consolas" panose="020B0609020204030204" pitchFamily="49" charset="0"/>
              </a:rPr>
              <a:t>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79ABFF"/>
                </a:solidFill>
                <a:latin typeface="Consolas" panose="020B0609020204030204" pitchFamily="49" charset="0"/>
              </a:rPr>
              <a:t>first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BFA4A4"/>
                </a:solidFill>
                <a:latin typeface="Consolas" panose="020B0609020204030204" pitchFamily="49" charset="0"/>
              </a:rPr>
              <a:t>K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79ABFF"/>
                </a:solidFill>
                <a:latin typeface="Consolas" panose="020B0609020204030204" pitchFamily="49" charset="0"/>
              </a:rPr>
              <a:t>last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 err="1">
                <a:solidFill>
                  <a:srgbClr val="CC6C1D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66E1F8"/>
                </a:solidFill>
                <a:latin typeface="Consolas" panose="020B0609020204030204" pitchFamily="49" charset="0"/>
              </a:rPr>
              <a:t>first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79ABFF"/>
                </a:solidFill>
                <a:latin typeface="Consolas" panose="020B0609020204030204" pitchFamily="49" charset="0"/>
              </a:rPr>
              <a:t>first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 err="1">
                <a:solidFill>
                  <a:srgbClr val="CC6C1D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66E1F8"/>
                </a:solidFill>
                <a:latin typeface="Consolas" panose="020B0609020204030204" pitchFamily="49" charset="0"/>
              </a:rPr>
              <a:t>last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79ABFF"/>
                </a:solidFill>
                <a:latin typeface="Consolas" panose="020B0609020204030204" pitchFamily="49" charset="0"/>
              </a:rPr>
              <a:t>last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BFA4A4"/>
                </a:solidFill>
                <a:latin typeface="Consolas" panose="020B0609020204030204" pitchFamily="49" charset="0"/>
              </a:rPr>
              <a:t>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1EB540"/>
                </a:solidFill>
                <a:latin typeface="Consolas" panose="020B0609020204030204" pitchFamily="49" charset="0"/>
              </a:rPr>
              <a:t>getFirst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6E1F8"/>
                </a:solidFill>
                <a:latin typeface="Consolas" panose="020B0609020204030204" pitchFamily="49" charset="0"/>
              </a:rPr>
              <a:t>first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BFA4A4"/>
                </a:solidFill>
                <a:latin typeface="Consolas" panose="020B0609020204030204" pitchFamily="49" charset="0"/>
              </a:rPr>
              <a:t>K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1EB540"/>
                </a:solidFill>
                <a:latin typeface="Consolas" panose="020B0609020204030204" pitchFamily="49" charset="0"/>
              </a:rPr>
              <a:t>getLast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6E1F8"/>
                </a:solidFill>
                <a:latin typeface="Consolas" panose="020B0609020204030204" pitchFamily="49" charset="0"/>
              </a:rPr>
              <a:t>last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221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泛型的侷限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侷限一：</a:t>
            </a:r>
            <a:r>
              <a:rPr lang="en-US" altLang="zh-TW" dirty="0"/>
              <a:t>&lt;T&gt;</a:t>
            </a:r>
            <a:r>
              <a:rPr lang="zh-TW" altLang="en-US" dirty="0"/>
              <a:t>不能是基本型別，例如</a:t>
            </a:r>
            <a:r>
              <a:rPr lang="en-US" altLang="zh-TW" dirty="0" err="1"/>
              <a:t>int</a:t>
            </a:r>
            <a:r>
              <a:rPr lang="zh-TW" altLang="en-US" dirty="0"/>
              <a:t>，因為實際型別是</a:t>
            </a:r>
            <a:r>
              <a:rPr lang="en-US" altLang="zh-TW" dirty="0"/>
              <a:t>Object</a:t>
            </a:r>
            <a:r>
              <a:rPr lang="zh-TW" altLang="en-US" dirty="0"/>
              <a:t>，</a:t>
            </a:r>
            <a:r>
              <a:rPr lang="en-US" altLang="zh-TW" dirty="0"/>
              <a:t>Object</a:t>
            </a:r>
            <a:r>
              <a:rPr lang="zh-TW" altLang="en-US" dirty="0"/>
              <a:t>型別無法持有基本型</a:t>
            </a:r>
            <a:r>
              <a:rPr lang="zh-TW" altLang="en-US" dirty="0" smtClean="0"/>
              <a:t>別。</a:t>
            </a:r>
            <a:endParaRPr lang="en-US" altLang="zh-TW" dirty="0" smtClean="0"/>
          </a:p>
          <a:p>
            <a:r>
              <a:rPr lang="zh-TW" altLang="en-US" dirty="0"/>
              <a:t>侷限二：無法取得帶泛型的</a:t>
            </a:r>
            <a:r>
              <a:rPr lang="en-US" altLang="zh-TW" dirty="0"/>
              <a:t>Class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侷限三：無法判斷帶泛型的型別</a:t>
            </a:r>
          </a:p>
        </p:txBody>
      </p:sp>
    </p:spTree>
    <p:extLst>
      <p:ext uri="{BB962C8B-B14F-4D97-AF65-F5344CB8AC3E}">
        <p14:creationId xmlns:p14="http://schemas.microsoft.com/office/powerpoint/2010/main" val="351951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泛型</a:t>
            </a:r>
            <a:r>
              <a:rPr lang="zh-TW" altLang="en-US" dirty="0" smtClean="0"/>
              <a:t>命名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泛型一些約定俗成的命名（實際並無意義，但是建議對應著來命名泛型）：</a:t>
            </a:r>
          </a:p>
          <a:p>
            <a:r>
              <a:rPr lang="en-US" altLang="zh-TW" dirty="0"/>
              <a:t>E - Element</a:t>
            </a:r>
          </a:p>
          <a:p>
            <a:r>
              <a:rPr lang="en-US" altLang="zh-TW" dirty="0"/>
              <a:t>K - Key</a:t>
            </a:r>
          </a:p>
          <a:p>
            <a:r>
              <a:rPr lang="en-US" altLang="zh-TW" dirty="0"/>
              <a:t>N - Number</a:t>
            </a:r>
          </a:p>
          <a:p>
            <a:r>
              <a:rPr lang="en-US" altLang="zh-TW" dirty="0"/>
              <a:t>T - Type</a:t>
            </a:r>
          </a:p>
          <a:p>
            <a:r>
              <a:rPr lang="en-US" altLang="zh-TW" dirty="0"/>
              <a:t>V - Value</a:t>
            </a:r>
          </a:p>
          <a:p>
            <a:r>
              <a:rPr lang="en-US" altLang="zh-TW" dirty="0"/>
              <a:t>S,U,V etc. - 2nd, 3rd, 4th types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806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關於泛型的一點想法</a:t>
            </a:r>
            <a:endParaRPr lang="zh-TW" altLang="en-US" dirty="0"/>
          </a:p>
        </p:txBody>
      </p:sp>
      <p:sp>
        <p:nvSpPr>
          <p:cNvPr id="12" name="文字版面配置區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	</a:t>
            </a:r>
            <a:r>
              <a:rPr lang="zh-TW" altLang="en-US" dirty="0" smtClean="0"/>
              <a:t>理解</a:t>
            </a:r>
            <a:r>
              <a:rPr lang="zh-TW" altLang="en-US" dirty="0"/>
              <a:t>泛型之後可以方便我們</a:t>
            </a:r>
            <a:r>
              <a:rPr lang="zh-TW" altLang="en-US" b="1" dirty="0"/>
              <a:t>更好的閱讀</a:t>
            </a:r>
            <a:r>
              <a:rPr lang="en-US" altLang="zh-TW" b="1" dirty="0"/>
              <a:t>Java</a:t>
            </a:r>
            <a:r>
              <a:rPr lang="zh-TW" altLang="en-US" b="1" dirty="0"/>
              <a:t>框架的原始碼</a:t>
            </a:r>
            <a:r>
              <a:rPr lang="zh-TW" altLang="en-US" dirty="0"/>
              <a:t>，</a:t>
            </a:r>
            <a:r>
              <a:rPr lang="zh-TW" altLang="en-US" dirty="0">
                <a:solidFill>
                  <a:srgbClr val="FF0000"/>
                </a:solidFill>
              </a:rPr>
              <a:t>實際程式設計來說不一定會用到</a:t>
            </a:r>
            <a:r>
              <a:rPr lang="zh-TW" altLang="en-US" dirty="0"/>
              <a:t>，但是可以用到泛型程式設計的地方，建議使用，可以簡化程式碼。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744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關於集合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Java </a:t>
            </a:r>
            <a:r>
              <a:rPr lang="zh-TW" altLang="en-US" dirty="0"/>
              <a:t>的集合就像一個</a:t>
            </a:r>
            <a:r>
              <a:rPr lang="zh-TW" altLang="en-US" b="1" dirty="0">
                <a:solidFill>
                  <a:srgbClr val="FF0000"/>
                </a:solidFill>
              </a:rPr>
              <a:t>容器</a:t>
            </a:r>
            <a:r>
              <a:rPr lang="zh-TW" altLang="en-US" dirty="0"/>
              <a:t>，用來儲存 </a:t>
            </a:r>
            <a:r>
              <a:rPr lang="en-US" altLang="zh-TW" dirty="0"/>
              <a:t>Java </a:t>
            </a:r>
            <a:r>
              <a:rPr lang="zh-TW" altLang="en-US" dirty="0"/>
              <a:t>類的物件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可以想像成有額外特異功能的陣列</a:t>
            </a:r>
            <a:r>
              <a:rPr lang="zh-TW" altLang="en-US" dirty="0" smtClean="0"/>
              <a:t>。</a:t>
            </a:r>
            <a:r>
              <a:rPr lang="zh-TW" altLang="en-US" dirty="0"/>
              <a:t>就像 </a:t>
            </a:r>
            <a:r>
              <a:rPr lang="zh-TW" altLang="en-US" dirty="0" smtClean="0"/>
              <a:t>凡人</a:t>
            </a:r>
            <a:r>
              <a:rPr lang="en-US" altLang="zh-TW" dirty="0" smtClean="0"/>
              <a:t>(</a:t>
            </a:r>
            <a:r>
              <a:rPr lang="zh-TW" altLang="en-US" dirty="0" smtClean="0"/>
              <a:t>陣列</a:t>
            </a:r>
            <a:r>
              <a:rPr lang="en-US" altLang="zh-TW" dirty="0" smtClean="0"/>
              <a:t>) vs. </a:t>
            </a:r>
            <a:r>
              <a:rPr lang="zh-TW" altLang="en-US" dirty="0" smtClean="0"/>
              <a:t>超人</a:t>
            </a:r>
            <a:r>
              <a:rPr lang="en-US" altLang="zh-TW" dirty="0" smtClean="0"/>
              <a:t>(</a:t>
            </a:r>
            <a:r>
              <a:rPr lang="zh-TW" altLang="en-US" dirty="0" smtClean="0"/>
              <a:t>集合</a:t>
            </a:r>
            <a:r>
              <a:rPr lang="en-US" altLang="zh-TW" dirty="0" smtClean="0"/>
              <a:t>)</a:t>
            </a:r>
            <a:endParaRPr lang="zh-TW" altLang="en-US" dirty="0"/>
          </a:p>
          <a:p>
            <a:r>
              <a:rPr lang="zh-TW" altLang="en-US" dirty="0" smtClean="0"/>
              <a:t>提供</a:t>
            </a:r>
            <a:r>
              <a:rPr lang="zh-TW" altLang="en-US" dirty="0"/>
              <a:t>了一個</a:t>
            </a:r>
            <a:r>
              <a:rPr lang="zh-TW" altLang="en-US" b="1" dirty="0">
                <a:solidFill>
                  <a:srgbClr val="FF0000"/>
                </a:solidFill>
              </a:rPr>
              <a:t>表示</a:t>
            </a:r>
            <a:r>
              <a:rPr lang="zh-TW" altLang="en-US" dirty="0"/>
              <a:t>和</a:t>
            </a:r>
            <a:r>
              <a:rPr lang="zh-TW" altLang="en-US" b="1" dirty="0">
                <a:solidFill>
                  <a:srgbClr val="FF0000"/>
                </a:solidFill>
              </a:rPr>
              <a:t>操作</a:t>
            </a:r>
            <a:r>
              <a:rPr lang="zh-TW" altLang="en-US" dirty="0"/>
              <a:t>物件集合的統一構架，包含大量</a:t>
            </a:r>
            <a:r>
              <a:rPr lang="zh-TW" altLang="en-US" b="1" dirty="0"/>
              <a:t>集合介面</a:t>
            </a:r>
            <a:r>
              <a:rPr lang="zh-TW" altLang="en-US" dirty="0"/>
              <a:t>，以及這些介面的實現類和操作它們的演算法。</a:t>
            </a:r>
            <a:endParaRPr lang="en-US" altLang="zh-TW" dirty="0" smtClean="0"/>
          </a:p>
          <a:p>
            <a:r>
              <a:rPr lang="zh-TW" altLang="en-US" dirty="0" smtClean="0"/>
              <a:t>在 </a:t>
            </a:r>
            <a:r>
              <a:rPr lang="en-US" altLang="zh-TW" dirty="0"/>
              <a:t>Java </a:t>
            </a:r>
            <a:r>
              <a:rPr lang="zh-TW" altLang="en-US" dirty="0"/>
              <a:t>中</a:t>
            </a:r>
            <a:r>
              <a:rPr lang="zh-TW" altLang="en-US" b="1" dirty="0"/>
              <a:t>陣列的長度是不可修改的</a:t>
            </a:r>
            <a:r>
              <a:rPr lang="zh-TW" altLang="en-US" dirty="0"/>
              <a:t>。然而在實際應用</a:t>
            </a:r>
            <a:r>
              <a:rPr lang="zh-TW" altLang="en-US" dirty="0" smtClean="0"/>
              <a:t>的時候，很多</a:t>
            </a:r>
            <a:r>
              <a:rPr lang="zh-TW" altLang="en-US" dirty="0"/>
              <a:t>情況</a:t>
            </a:r>
            <a:r>
              <a:rPr lang="zh-TW" altLang="en-US" dirty="0" smtClean="0"/>
              <a:t>下是</a:t>
            </a:r>
            <a:r>
              <a:rPr lang="zh-TW" altLang="en-US" b="1" dirty="0" smtClean="0"/>
              <a:t>無法事先確定</a:t>
            </a:r>
            <a:r>
              <a:rPr lang="zh-TW" altLang="en-US" b="1" dirty="0"/>
              <a:t>資料數量</a:t>
            </a:r>
            <a:r>
              <a:rPr lang="zh-TW" altLang="en-US" dirty="0"/>
              <a:t>。</a:t>
            </a:r>
            <a:r>
              <a:rPr lang="zh-TW" altLang="en-US" dirty="0" smtClean="0"/>
              <a:t>這些種情況就</a:t>
            </a:r>
            <a:r>
              <a:rPr lang="zh-TW" altLang="en-US" b="1" dirty="0" smtClean="0"/>
              <a:t>不</a:t>
            </a:r>
            <a:r>
              <a:rPr lang="zh-TW" altLang="en-US" b="1" dirty="0"/>
              <a:t>適合使用陣列來</a:t>
            </a:r>
            <a:r>
              <a:rPr lang="zh-TW" altLang="en-US" b="1" dirty="0" smtClean="0"/>
              <a:t>儲存資料</a:t>
            </a:r>
            <a:r>
              <a:rPr lang="zh-TW" altLang="en-US" dirty="0" smtClean="0"/>
              <a:t>，</a:t>
            </a:r>
            <a:r>
              <a:rPr lang="zh-TW" altLang="en-US" dirty="0"/>
              <a:t>這時候就需要使用集合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陣列的限制</a:t>
            </a:r>
            <a:r>
              <a:rPr lang="zh-TW" altLang="en-US" dirty="0" smtClean="0"/>
              <a:t>：支援</a:t>
            </a:r>
            <a:r>
              <a:rPr lang="zh-TW" altLang="en-US" dirty="0"/>
              <a:t>的資料型別</a:t>
            </a:r>
            <a:r>
              <a:rPr lang="zh-TW" altLang="en-US" dirty="0" smtClean="0"/>
              <a:t>單一。</a:t>
            </a:r>
            <a:endParaRPr lang="zh-TW" altLang="en-US" dirty="0"/>
          </a:p>
          <a:p>
            <a:pPr lvl="1"/>
            <a:r>
              <a:rPr lang="zh-TW" altLang="en-US" dirty="0"/>
              <a:t>宣告時需要指定大小，大小固定，可擴充套件性</a:t>
            </a:r>
            <a:r>
              <a:rPr lang="zh-TW" altLang="en-US" dirty="0" smtClean="0"/>
              <a:t>差。</a:t>
            </a:r>
            <a:endParaRPr lang="zh-TW" altLang="en-US" dirty="0"/>
          </a:p>
          <a:p>
            <a:pPr lvl="1"/>
            <a:r>
              <a:rPr lang="zh-TW" altLang="en-US" dirty="0"/>
              <a:t>連續的儲存單元，對記憶體要求</a:t>
            </a:r>
            <a:r>
              <a:rPr lang="zh-TW" altLang="en-US" dirty="0" smtClean="0"/>
              <a:t>苛刻</a:t>
            </a:r>
            <a:r>
              <a:rPr lang="zh-TW" altLang="en-US" dirty="0" smtClean="0"/>
              <a:t>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96166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個個集合類別的關係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09149" y="3797097"/>
            <a:ext cx="80021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latin typeface="+mn-ea"/>
              </a:rPr>
              <a:t>集合</a:t>
            </a:r>
            <a:endParaRPr lang="zh-TW" altLang="en-US" sz="2400" b="1" dirty="0">
              <a:latin typeface="+mn-ea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747959" y="2385020"/>
            <a:ext cx="1683474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latin typeface="+mn-ea"/>
              </a:rPr>
              <a:t>Collection</a:t>
            </a:r>
            <a:endParaRPr lang="zh-TW" altLang="en-US" sz="2400" b="1" dirty="0">
              <a:latin typeface="+mn-ea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7959" y="5212017"/>
            <a:ext cx="862737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latin typeface="+mn-ea"/>
              </a:rPr>
              <a:t>Map</a:t>
            </a:r>
            <a:endParaRPr lang="zh-TW" altLang="en-US" sz="2400" b="1" dirty="0">
              <a:latin typeface="+mn-ea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258218" y="4831988"/>
            <a:ext cx="1138453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600" b="1" dirty="0" err="1" smtClean="0">
                <a:latin typeface="+mn-ea"/>
              </a:rPr>
              <a:t>HashMap</a:t>
            </a:r>
            <a:endParaRPr lang="zh-TW" altLang="en-US" sz="1600" b="1" dirty="0">
              <a:latin typeface="+mn-ea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034098" y="5827347"/>
            <a:ext cx="1050609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600" b="1" dirty="0" err="1" smtClean="0">
                <a:latin typeface="+mn-ea"/>
              </a:rPr>
              <a:t>TreeMap</a:t>
            </a:r>
            <a:endParaRPr lang="zh-TW" altLang="en-US" sz="1600" b="1" dirty="0">
              <a:latin typeface="+mn-ea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029034" y="1651720"/>
            <a:ext cx="522900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latin typeface="+mn-ea"/>
              </a:rPr>
              <a:t>List</a:t>
            </a:r>
            <a:endParaRPr lang="zh-TW" altLang="en-US" sz="1600" b="1" dirty="0">
              <a:latin typeface="+mn-ea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029034" y="3500783"/>
            <a:ext cx="500458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latin typeface="+mn-ea"/>
              </a:rPr>
              <a:t>Set</a:t>
            </a:r>
            <a:endParaRPr lang="zh-TW" altLang="en-US" sz="1600" b="1" dirty="0">
              <a:latin typeface="+mn-ea"/>
            </a:endParaRPr>
          </a:p>
        </p:txBody>
      </p:sp>
      <p:cxnSp>
        <p:nvCxnSpPr>
          <p:cNvPr id="19" name="肘形接點 18"/>
          <p:cNvCxnSpPr>
            <a:stCxn id="4" idx="3"/>
            <a:endCxn id="5" idx="1"/>
          </p:cNvCxnSpPr>
          <p:nvPr/>
        </p:nvCxnSpPr>
        <p:spPr>
          <a:xfrm flipV="1">
            <a:off x="1109368" y="2615853"/>
            <a:ext cx="638591" cy="1412077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接點 21"/>
          <p:cNvCxnSpPr>
            <a:stCxn id="4" idx="3"/>
            <a:endCxn id="6" idx="1"/>
          </p:cNvCxnSpPr>
          <p:nvPr/>
        </p:nvCxnSpPr>
        <p:spPr>
          <a:xfrm>
            <a:off x="1109368" y="4027930"/>
            <a:ext cx="638591" cy="141492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接點 25"/>
          <p:cNvCxnSpPr>
            <a:stCxn id="5" idx="3"/>
            <a:endCxn id="15" idx="1"/>
          </p:cNvCxnSpPr>
          <p:nvPr/>
        </p:nvCxnSpPr>
        <p:spPr>
          <a:xfrm flipV="1">
            <a:off x="3431433" y="1820997"/>
            <a:ext cx="597601" cy="79485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接點 28"/>
          <p:cNvCxnSpPr>
            <a:stCxn id="5" idx="3"/>
            <a:endCxn id="16" idx="1"/>
          </p:cNvCxnSpPr>
          <p:nvPr/>
        </p:nvCxnSpPr>
        <p:spPr>
          <a:xfrm>
            <a:off x="3431433" y="2615853"/>
            <a:ext cx="597601" cy="1054207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接點 34"/>
          <p:cNvCxnSpPr>
            <a:stCxn id="6" idx="3"/>
            <a:endCxn id="8" idx="1"/>
          </p:cNvCxnSpPr>
          <p:nvPr/>
        </p:nvCxnSpPr>
        <p:spPr>
          <a:xfrm flipV="1">
            <a:off x="2610696" y="5001265"/>
            <a:ext cx="647522" cy="44158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接點 37"/>
          <p:cNvCxnSpPr>
            <a:stCxn id="6" idx="3"/>
            <a:endCxn id="36" idx="1"/>
          </p:cNvCxnSpPr>
          <p:nvPr/>
        </p:nvCxnSpPr>
        <p:spPr>
          <a:xfrm>
            <a:off x="2610696" y="5442850"/>
            <a:ext cx="660621" cy="55166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4549159" y="4852725"/>
            <a:ext cx="1394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rgbClr val="3D3D3D"/>
                </a:solidFill>
                <a:latin typeface="-apple-system"/>
              </a:rPr>
              <a:t>(Key, value)</a:t>
            </a:r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3258217" y="5277355"/>
            <a:ext cx="1204753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600" b="1" dirty="0" err="1" smtClean="0">
                <a:latin typeface="+mn-ea"/>
              </a:rPr>
              <a:t>HashTable</a:t>
            </a:r>
            <a:endParaRPr lang="zh-TW" altLang="en-US" sz="1600" b="1" dirty="0">
              <a:latin typeface="+mn-ea"/>
            </a:endParaRPr>
          </a:p>
        </p:txBody>
      </p:sp>
      <p:cxnSp>
        <p:nvCxnSpPr>
          <p:cNvPr id="43" name="肘形接點 42"/>
          <p:cNvCxnSpPr>
            <a:stCxn id="6" idx="3"/>
            <a:endCxn id="42" idx="1"/>
          </p:cNvCxnSpPr>
          <p:nvPr/>
        </p:nvCxnSpPr>
        <p:spPr>
          <a:xfrm>
            <a:off x="2610696" y="5442850"/>
            <a:ext cx="647521" cy="378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4624871" y="5258183"/>
            <a:ext cx="31918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rgbClr val="3D3D3D"/>
                </a:solidFill>
                <a:latin typeface="-apple-system"/>
              </a:rPr>
              <a:t>(Key, value), </a:t>
            </a:r>
            <a:r>
              <a:rPr lang="zh-TW" altLang="en-US" b="1" dirty="0" smtClean="0">
                <a:solidFill>
                  <a:srgbClr val="3D3D3D"/>
                </a:solidFill>
                <a:latin typeface="-apple-system"/>
              </a:rPr>
              <a:t>且</a:t>
            </a:r>
            <a:r>
              <a:rPr lang="en-US" altLang="zh-TW" b="1" dirty="0" smtClean="0">
                <a:solidFill>
                  <a:srgbClr val="3D3D3D"/>
                </a:solidFill>
                <a:latin typeface="-apple-system"/>
              </a:rPr>
              <a:t>key</a:t>
            </a:r>
            <a:r>
              <a:rPr lang="zh-TW" altLang="en-US" b="1" dirty="0" smtClean="0">
                <a:solidFill>
                  <a:srgbClr val="3D3D3D"/>
                </a:solidFill>
                <a:latin typeface="-apple-system"/>
              </a:rPr>
              <a:t>不可為</a:t>
            </a:r>
            <a:r>
              <a:rPr lang="en-US" altLang="zh-TW" b="1" dirty="0" smtClean="0">
                <a:solidFill>
                  <a:srgbClr val="3D3D3D"/>
                </a:solidFill>
                <a:latin typeface="-apple-system"/>
              </a:rPr>
              <a:t>null</a:t>
            </a:r>
            <a:endParaRPr lang="zh-TW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6220820" y="5794461"/>
            <a:ext cx="27927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3D3D3D"/>
                </a:solidFill>
                <a:latin typeface="-apple-system"/>
              </a:rPr>
              <a:t>(Key, value</a:t>
            </a:r>
            <a:r>
              <a:rPr lang="en-US" altLang="zh-TW" b="1" dirty="0" smtClean="0">
                <a:solidFill>
                  <a:srgbClr val="3D3D3D"/>
                </a:solidFill>
                <a:latin typeface="-apple-system"/>
              </a:rPr>
              <a:t>),</a:t>
            </a:r>
            <a:r>
              <a:rPr lang="zh-TW" altLang="en-US" dirty="0">
                <a:solidFill>
                  <a:srgbClr val="3D3D3D"/>
                </a:solidFill>
                <a:latin typeface="-apple-system"/>
              </a:rPr>
              <a:t>根據</a:t>
            </a:r>
            <a:r>
              <a:rPr lang="en-US" altLang="zh-TW" dirty="0">
                <a:solidFill>
                  <a:srgbClr val="3D3D3D"/>
                </a:solidFill>
                <a:latin typeface="-apple-system"/>
              </a:rPr>
              <a:t>key</a:t>
            </a:r>
            <a:r>
              <a:rPr lang="zh-TW" altLang="en-US" dirty="0" smtClean="0">
                <a:solidFill>
                  <a:srgbClr val="3D3D3D"/>
                </a:solidFill>
                <a:latin typeface="-apple-system"/>
              </a:rPr>
              <a:t>排序</a:t>
            </a:r>
            <a:r>
              <a:rPr lang="en-US" altLang="zh-TW" b="1" dirty="0" smtClean="0">
                <a:solidFill>
                  <a:srgbClr val="3D3D3D"/>
                </a:solidFill>
                <a:latin typeface="-apple-system"/>
              </a:rPr>
              <a:t> 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5088324" y="1253193"/>
            <a:ext cx="823046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latin typeface="+mn-ea"/>
              </a:rPr>
              <a:t>Vector</a:t>
            </a:r>
            <a:endParaRPr lang="zh-TW" altLang="en-US" sz="1600" b="1" dirty="0">
              <a:latin typeface="+mn-ea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5087852" y="1758326"/>
            <a:ext cx="1175706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600" b="1" dirty="0" err="1" smtClean="0">
                <a:latin typeface="+mn-ea"/>
              </a:rPr>
              <a:t>LinkedList</a:t>
            </a:r>
            <a:endParaRPr lang="zh-TW" altLang="en-US" sz="1600" b="1" dirty="0">
              <a:latin typeface="+mn-ea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5099896" y="2299688"/>
            <a:ext cx="1061509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600" b="1" dirty="0" err="1" smtClean="0">
                <a:latin typeface="+mn-ea"/>
              </a:rPr>
              <a:t>ArrayList</a:t>
            </a:r>
            <a:endParaRPr lang="zh-TW" altLang="en-US" sz="1600" b="1" dirty="0">
              <a:latin typeface="+mn-ea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5090752" y="3027823"/>
            <a:ext cx="1002197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600" b="1" dirty="0" err="1" smtClean="0">
                <a:latin typeface="+mn-ea"/>
              </a:rPr>
              <a:t>HashSet</a:t>
            </a:r>
            <a:endParaRPr lang="zh-TW" altLang="en-US" sz="1600" b="1" dirty="0">
              <a:latin typeface="+mn-ea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5088817" y="3614242"/>
            <a:ext cx="914353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600" b="1" dirty="0" err="1" smtClean="0">
                <a:latin typeface="+mn-ea"/>
              </a:rPr>
              <a:t>TreeSet</a:t>
            </a:r>
            <a:endParaRPr lang="zh-TW" altLang="en-US" sz="1600" b="1" dirty="0">
              <a:latin typeface="+mn-ea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6626232" y="4135751"/>
            <a:ext cx="1655005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600" b="1" dirty="0" err="1" smtClean="0">
                <a:latin typeface="+mn-ea"/>
              </a:rPr>
              <a:t>LinkedHashSet</a:t>
            </a:r>
            <a:endParaRPr lang="zh-TW" altLang="en-US" sz="1600" b="1" dirty="0">
              <a:latin typeface="+mn-ea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5092115" y="4135751"/>
            <a:ext cx="1167179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600" b="1" dirty="0" err="1" smtClean="0">
                <a:latin typeface="+mn-ea"/>
              </a:rPr>
              <a:t>SortedSet</a:t>
            </a:r>
            <a:endParaRPr lang="zh-TW" altLang="en-US" sz="1600" b="1" dirty="0">
              <a:latin typeface="+mn-ea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3271317" y="5825239"/>
            <a:ext cx="1167179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600" b="1" dirty="0" err="1" smtClean="0">
                <a:latin typeface="+mn-ea"/>
              </a:rPr>
              <a:t>SortedSet</a:t>
            </a:r>
            <a:endParaRPr lang="zh-TW" altLang="en-US" sz="1600" b="1" dirty="0">
              <a:latin typeface="+mn-ea"/>
            </a:endParaRPr>
          </a:p>
        </p:txBody>
      </p:sp>
      <p:cxnSp>
        <p:nvCxnSpPr>
          <p:cNvPr id="39" name="肘形接點 38"/>
          <p:cNvCxnSpPr>
            <a:stCxn id="16" idx="3"/>
            <a:endCxn id="30" idx="1"/>
          </p:cNvCxnSpPr>
          <p:nvPr/>
        </p:nvCxnSpPr>
        <p:spPr>
          <a:xfrm flipV="1">
            <a:off x="4529492" y="3197100"/>
            <a:ext cx="561260" cy="47296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接點 43"/>
          <p:cNvCxnSpPr>
            <a:stCxn id="16" idx="3"/>
            <a:endCxn id="31" idx="1"/>
          </p:cNvCxnSpPr>
          <p:nvPr/>
        </p:nvCxnSpPr>
        <p:spPr>
          <a:xfrm>
            <a:off x="4529492" y="3670060"/>
            <a:ext cx="559325" cy="11345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接點 44"/>
          <p:cNvCxnSpPr>
            <a:stCxn id="16" idx="3"/>
            <a:endCxn id="34" idx="1"/>
          </p:cNvCxnSpPr>
          <p:nvPr/>
        </p:nvCxnSpPr>
        <p:spPr>
          <a:xfrm>
            <a:off x="4529492" y="3670060"/>
            <a:ext cx="562623" cy="63496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接點 48"/>
          <p:cNvCxnSpPr>
            <a:stCxn id="15" idx="3"/>
            <a:endCxn id="25" idx="1"/>
          </p:cNvCxnSpPr>
          <p:nvPr/>
        </p:nvCxnSpPr>
        <p:spPr>
          <a:xfrm flipV="1">
            <a:off x="4551934" y="1422470"/>
            <a:ext cx="536390" cy="39852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接點 50"/>
          <p:cNvCxnSpPr>
            <a:stCxn id="15" idx="3"/>
            <a:endCxn id="27" idx="1"/>
          </p:cNvCxnSpPr>
          <p:nvPr/>
        </p:nvCxnSpPr>
        <p:spPr>
          <a:xfrm>
            <a:off x="4551934" y="1820997"/>
            <a:ext cx="535918" cy="10660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接點 53"/>
          <p:cNvCxnSpPr>
            <a:stCxn id="15" idx="3"/>
            <a:endCxn id="28" idx="1"/>
          </p:cNvCxnSpPr>
          <p:nvPr/>
        </p:nvCxnSpPr>
        <p:spPr>
          <a:xfrm>
            <a:off x="4551934" y="1820997"/>
            <a:ext cx="547962" cy="64796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/>
          <p:cNvCxnSpPr>
            <a:stCxn id="34" idx="3"/>
            <a:endCxn id="33" idx="1"/>
          </p:cNvCxnSpPr>
          <p:nvPr/>
        </p:nvCxnSpPr>
        <p:spPr>
          <a:xfrm>
            <a:off x="6259294" y="4305028"/>
            <a:ext cx="3669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接點 75"/>
          <p:cNvCxnSpPr>
            <a:stCxn id="36" idx="3"/>
            <a:endCxn id="9" idx="1"/>
          </p:cNvCxnSpPr>
          <p:nvPr/>
        </p:nvCxnSpPr>
        <p:spPr>
          <a:xfrm>
            <a:off x="4438496" y="5994516"/>
            <a:ext cx="595602" cy="21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/>
          <p:cNvSpPr/>
          <p:nvPr/>
        </p:nvSpPr>
        <p:spPr>
          <a:xfrm>
            <a:off x="6626232" y="1465938"/>
            <a:ext cx="38435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+mn-ea"/>
              </a:rPr>
              <a:t>List </a:t>
            </a:r>
            <a:r>
              <a:rPr lang="zh-TW" altLang="en-US" dirty="0">
                <a:solidFill>
                  <a:srgbClr val="FF0000"/>
                </a:solidFill>
                <a:latin typeface="+mn-ea"/>
              </a:rPr>
              <a:t>是有序</a:t>
            </a:r>
            <a:r>
              <a:rPr lang="zh-TW" altLang="en-US" dirty="0" smtClean="0">
                <a:solidFill>
                  <a:srgbClr val="FF0000"/>
                </a:solidFill>
                <a:latin typeface="+mn-ea"/>
              </a:rPr>
              <a:t>集合。</a:t>
            </a:r>
            <a:endParaRPr lang="en-US" altLang="zh-TW" dirty="0" smtClean="0">
              <a:solidFill>
                <a:srgbClr val="FF0000"/>
              </a:solidFill>
              <a:latin typeface="+mn-ea"/>
            </a:endParaRPr>
          </a:p>
          <a:p>
            <a:r>
              <a:rPr lang="zh-TW" altLang="en-US" b="1" dirty="0" smtClean="0">
                <a:solidFill>
                  <a:srgbClr val="FF0000"/>
                </a:solidFill>
                <a:latin typeface="+mn-ea"/>
              </a:rPr>
              <a:t>允許</a:t>
            </a:r>
            <a:r>
              <a:rPr lang="zh-TW" altLang="en-US" b="1" dirty="0">
                <a:solidFill>
                  <a:srgbClr val="FF0000"/>
                </a:solidFill>
                <a:latin typeface="+mn-ea"/>
              </a:rPr>
              <a:t>有相同的元素</a:t>
            </a:r>
            <a:r>
              <a:rPr lang="zh-TW" altLang="en-US" dirty="0" smtClean="0">
                <a:solidFill>
                  <a:srgbClr val="FF0000"/>
                </a:solidFill>
                <a:latin typeface="+mn-ea"/>
              </a:rPr>
              <a:t>。</a:t>
            </a:r>
            <a:endParaRPr lang="en-US" altLang="zh-TW" dirty="0" smtClean="0">
              <a:solidFill>
                <a:srgbClr val="FF0000"/>
              </a:solidFill>
              <a:latin typeface="+mn-ea"/>
            </a:endParaRPr>
          </a:p>
          <a:p>
            <a:r>
              <a:rPr lang="zh-TW" altLang="en-US" dirty="0" smtClean="0">
                <a:solidFill>
                  <a:srgbClr val="FF0000"/>
                </a:solidFill>
                <a:latin typeface="+mn-ea"/>
              </a:rPr>
              <a:t>使用 </a:t>
            </a:r>
            <a:r>
              <a:rPr lang="en-US" altLang="zh-TW" dirty="0">
                <a:solidFill>
                  <a:srgbClr val="FF0000"/>
                </a:solidFill>
                <a:latin typeface="+mn-ea"/>
              </a:rPr>
              <a:t>List </a:t>
            </a:r>
            <a:r>
              <a:rPr lang="zh-TW" altLang="en-US" dirty="0">
                <a:solidFill>
                  <a:srgbClr val="FF0000"/>
                </a:solidFill>
                <a:latin typeface="+mn-ea"/>
              </a:rPr>
              <a:t>能夠精確地控制每個元素</a:t>
            </a:r>
          </a:p>
        </p:txBody>
      </p:sp>
      <p:sp>
        <p:nvSpPr>
          <p:cNvPr id="105" name="右大括弧 104"/>
          <p:cNvSpPr/>
          <p:nvPr/>
        </p:nvSpPr>
        <p:spPr>
          <a:xfrm>
            <a:off x="6259294" y="1422470"/>
            <a:ext cx="450073" cy="1046495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矩形 105"/>
          <p:cNvSpPr/>
          <p:nvPr/>
        </p:nvSpPr>
        <p:spPr>
          <a:xfrm>
            <a:off x="6578149" y="3193006"/>
            <a:ext cx="4083682" cy="64633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+mn-ea"/>
              </a:rPr>
              <a:t>set</a:t>
            </a:r>
            <a:r>
              <a:rPr lang="zh-TW" altLang="en-US" b="1" dirty="0" smtClean="0">
                <a:solidFill>
                  <a:srgbClr val="FF0000"/>
                </a:solidFill>
                <a:latin typeface="+mn-ea"/>
              </a:rPr>
              <a:t>不能</a:t>
            </a:r>
            <a:r>
              <a:rPr lang="zh-TW" altLang="en-US" b="1" dirty="0">
                <a:solidFill>
                  <a:srgbClr val="FF0000"/>
                </a:solidFill>
                <a:latin typeface="+mn-ea"/>
              </a:rPr>
              <a:t>包含重複的</a:t>
            </a:r>
            <a:r>
              <a:rPr lang="zh-TW" altLang="en-US" b="1" dirty="0" smtClean="0">
                <a:solidFill>
                  <a:srgbClr val="FF0000"/>
                </a:solidFill>
                <a:latin typeface="+mn-ea"/>
              </a:rPr>
              <a:t>元素</a:t>
            </a:r>
            <a:r>
              <a:rPr lang="zh-TW" altLang="en-US" dirty="0">
                <a:solidFill>
                  <a:srgbClr val="FF0000"/>
                </a:solidFill>
                <a:latin typeface="+mn-ea"/>
              </a:rPr>
              <a:t>。</a:t>
            </a:r>
            <a:endParaRPr lang="en-US" altLang="zh-TW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zh-TW" dirty="0" err="1" smtClean="0">
                <a:solidFill>
                  <a:srgbClr val="FF0000"/>
                </a:solidFill>
                <a:latin typeface="+mn-ea"/>
              </a:rPr>
              <a:t>SortedSet</a:t>
            </a:r>
            <a:r>
              <a:rPr lang="en-US" altLang="zh-TW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zh-TW" altLang="en-US" dirty="0">
                <a:solidFill>
                  <a:srgbClr val="FF0000"/>
                </a:solidFill>
                <a:latin typeface="+mn-ea"/>
              </a:rPr>
              <a:t>是按升序排列的 </a:t>
            </a:r>
            <a:r>
              <a:rPr lang="en-US" altLang="zh-TW" dirty="0">
                <a:solidFill>
                  <a:srgbClr val="FF0000"/>
                </a:solidFill>
                <a:latin typeface="+mn-ea"/>
              </a:rPr>
              <a:t>Set </a:t>
            </a:r>
            <a:r>
              <a:rPr lang="zh-TW" altLang="en-US" dirty="0">
                <a:solidFill>
                  <a:srgbClr val="FF0000"/>
                </a:solidFill>
                <a:latin typeface="+mn-ea"/>
              </a:rPr>
              <a:t>集合。</a:t>
            </a:r>
          </a:p>
        </p:txBody>
      </p:sp>
      <p:sp>
        <p:nvSpPr>
          <p:cNvPr id="107" name="矩形 106"/>
          <p:cNvSpPr/>
          <p:nvPr/>
        </p:nvSpPr>
        <p:spPr>
          <a:xfrm>
            <a:off x="8150608" y="4852725"/>
            <a:ext cx="30927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+mn-ea"/>
              </a:rPr>
              <a:t>包含</a:t>
            </a:r>
            <a:r>
              <a:rPr lang="zh-TW" altLang="en-US" b="1" dirty="0">
                <a:solidFill>
                  <a:srgbClr val="FF0000"/>
                </a:solidFill>
                <a:latin typeface="+mn-ea"/>
              </a:rPr>
              <a:t>鍵值</a:t>
            </a:r>
            <a:r>
              <a:rPr lang="zh-TW" altLang="en-US" dirty="0" smtClean="0">
                <a:solidFill>
                  <a:srgbClr val="FF0000"/>
                </a:solidFill>
                <a:latin typeface="+mn-ea"/>
              </a:rPr>
              <a:t>對。</a:t>
            </a:r>
            <a:endParaRPr lang="en-US" altLang="zh-TW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zh-TW" dirty="0" smtClean="0">
                <a:solidFill>
                  <a:srgbClr val="FF0000"/>
                </a:solidFill>
                <a:latin typeface="+mn-ea"/>
              </a:rPr>
              <a:t>Map </a:t>
            </a:r>
            <a:r>
              <a:rPr lang="zh-TW" altLang="en-US" dirty="0">
                <a:solidFill>
                  <a:srgbClr val="FF0000"/>
                </a:solidFill>
                <a:latin typeface="+mn-ea"/>
              </a:rPr>
              <a:t>不能包含重複的鍵</a:t>
            </a:r>
            <a:r>
              <a:rPr lang="zh-TW" altLang="en-US" dirty="0" smtClean="0">
                <a:solidFill>
                  <a:srgbClr val="FF0000"/>
                </a:solidFill>
                <a:latin typeface="+mn-ea"/>
              </a:rPr>
              <a:t>。</a:t>
            </a:r>
            <a:endParaRPr lang="en-US" altLang="zh-TW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4290484" y="6290743"/>
            <a:ext cx="4846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+mn-ea"/>
              </a:rPr>
              <a:t>SortedMap</a:t>
            </a:r>
            <a:r>
              <a:rPr lang="en-US" altLang="zh-TW" dirty="0">
                <a:solidFill>
                  <a:srgbClr val="FF0000"/>
                </a:solidFill>
                <a:latin typeface="+mn-ea"/>
              </a:rPr>
              <a:t> </a:t>
            </a:r>
            <a:r>
              <a:rPr lang="zh-TW" altLang="en-US" dirty="0">
                <a:solidFill>
                  <a:srgbClr val="FF0000"/>
                </a:solidFill>
                <a:latin typeface="+mn-ea"/>
              </a:rPr>
              <a:t>是一個按升序排列的 </a:t>
            </a:r>
            <a:r>
              <a:rPr lang="en-US" altLang="zh-TW" dirty="0">
                <a:solidFill>
                  <a:srgbClr val="FF0000"/>
                </a:solidFill>
                <a:latin typeface="+mn-ea"/>
              </a:rPr>
              <a:t>Map </a:t>
            </a:r>
            <a:r>
              <a:rPr lang="zh-TW" altLang="en-US" dirty="0">
                <a:solidFill>
                  <a:srgbClr val="FF0000"/>
                </a:solidFill>
                <a:latin typeface="+mn-ea"/>
              </a:rPr>
              <a:t>集合。</a:t>
            </a:r>
            <a:endParaRPr lang="zh-TW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9" name="文字方塊 108"/>
          <p:cNvSpPr txBox="1"/>
          <p:nvPr/>
        </p:nvSpPr>
        <p:spPr>
          <a:xfrm>
            <a:off x="5842968" y="1063816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chemeClr val="accent2">
                    <a:lumMod val="75000"/>
                  </a:schemeClr>
                </a:solidFill>
              </a:rPr>
              <a:t>Thread-safe</a:t>
            </a:r>
            <a:endParaRPr lang="zh-TW" alt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93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Collection </a:t>
            </a:r>
            <a:r>
              <a:rPr lang="zh-TW" altLang="en-US" dirty="0" smtClean="0"/>
              <a:t>提供的標準方法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	----- List, set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 err="1"/>
              <a:t>boolean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add</a:t>
            </a:r>
            <a:r>
              <a:rPr lang="en-US" altLang="zh-TW" dirty="0">
                <a:solidFill>
                  <a:schemeClr val="tx1"/>
                </a:solidFill>
              </a:rPr>
              <a:t>(E e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r>
              <a:rPr lang="zh-TW" altLang="en-US" dirty="0" smtClean="0"/>
              <a:t>：向</a:t>
            </a:r>
            <a:r>
              <a:rPr lang="zh-TW" altLang="en-US" dirty="0"/>
              <a:t>集合中新增一個元素，</a:t>
            </a:r>
            <a:r>
              <a:rPr lang="en-US" altLang="zh-TW" dirty="0"/>
              <a:t>E </a:t>
            </a:r>
            <a:r>
              <a:rPr lang="zh-TW" altLang="en-US" dirty="0"/>
              <a:t>是元素的資料型別</a:t>
            </a:r>
          </a:p>
          <a:p>
            <a:r>
              <a:rPr lang="en-US" altLang="zh-TW" dirty="0" err="1"/>
              <a:t>boolean</a:t>
            </a:r>
            <a:r>
              <a:rPr lang="en-US" altLang="zh-TW" dirty="0"/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addAll</a:t>
            </a:r>
            <a:r>
              <a:rPr lang="en-US" altLang="zh-TW" dirty="0"/>
              <a:t>(Collection c) </a:t>
            </a:r>
            <a:r>
              <a:rPr lang="zh-TW" altLang="en-US" dirty="0"/>
              <a:t>：</a:t>
            </a:r>
            <a:r>
              <a:rPr lang="zh-TW" altLang="en-US" dirty="0" smtClean="0"/>
              <a:t>向</a:t>
            </a:r>
            <a:r>
              <a:rPr lang="zh-TW" altLang="en-US" dirty="0"/>
              <a:t>集合中新增集合 </a:t>
            </a:r>
            <a:r>
              <a:rPr lang="en-US" altLang="zh-TW" dirty="0"/>
              <a:t>c </a:t>
            </a:r>
            <a:r>
              <a:rPr lang="zh-TW" altLang="en-US" dirty="0"/>
              <a:t>中的所有元素</a:t>
            </a:r>
          </a:p>
          <a:p>
            <a:r>
              <a:rPr lang="en-US" altLang="zh-TW" dirty="0"/>
              <a:t>void </a:t>
            </a:r>
            <a:r>
              <a:rPr lang="en-US" altLang="zh-TW" dirty="0">
                <a:solidFill>
                  <a:srgbClr val="FF0000"/>
                </a:solidFill>
              </a:rPr>
              <a:t>clear</a:t>
            </a:r>
            <a:r>
              <a:rPr lang="en-US" altLang="zh-TW" dirty="0" smtClean="0"/>
              <a:t>()</a:t>
            </a:r>
            <a:r>
              <a:rPr lang="zh-TW" altLang="en-US" dirty="0"/>
              <a:t> ：</a:t>
            </a:r>
            <a:r>
              <a:rPr lang="zh-TW" altLang="en-US" dirty="0" smtClean="0"/>
              <a:t>刪除</a:t>
            </a:r>
            <a:r>
              <a:rPr lang="zh-TW" altLang="en-US" dirty="0"/>
              <a:t>集合中的所有元素</a:t>
            </a:r>
          </a:p>
          <a:p>
            <a:r>
              <a:rPr lang="en-US" altLang="zh-TW" dirty="0" err="1"/>
              <a:t>boolean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contains</a:t>
            </a:r>
            <a:r>
              <a:rPr lang="en-US" altLang="zh-TW" dirty="0"/>
              <a:t>(Object o</a:t>
            </a:r>
            <a:r>
              <a:rPr lang="en-US" altLang="zh-TW" dirty="0" smtClean="0"/>
              <a:t>)</a:t>
            </a:r>
            <a:r>
              <a:rPr lang="zh-TW" altLang="en-US" dirty="0"/>
              <a:t> ：</a:t>
            </a:r>
            <a:r>
              <a:rPr lang="en-US" altLang="zh-TW" dirty="0" smtClean="0"/>
              <a:t> </a:t>
            </a:r>
            <a:r>
              <a:rPr lang="zh-TW" altLang="en-US" dirty="0"/>
              <a:t>判斷集合中是否存在指定元素</a:t>
            </a:r>
          </a:p>
          <a:p>
            <a:r>
              <a:rPr lang="en-US" altLang="zh-TW" dirty="0" err="1"/>
              <a:t>boolean</a:t>
            </a:r>
            <a:r>
              <a:rPr lang="en-US" altLang="zh-TW" dirty="0"/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containsAll</a:t>
            </a:r>
            <a:r>
              <a:rPr lang="en-US" altLang="zh-TW" dirty="0"/>
              <a:t>(Collection c</a:t>
            </a:r>
            <a:r>
              <a:rPr lang="en-US" altLang="zh-TW" dirty="0" smtClean="0"/>
              <a:t>)</a:t>
            </a:r>
            <a:r>
              <a:rPr lang="zh-TW" altLang="en-US" dirty="0"/>
              <a:t> ：</a:t>
            </a:r>
            <a:r>
              <a:rPr lang="en-US" altLang="zh-TW" dirty="0" smtClean="0"/>
              <a:t> </a:t>
            </a:r>
            <a:r>
              <a:rPr lang="zh-TW" altLang="en-US" dirty="0"/>
              <a:t>判斷集合中是否包含集合 </a:t>
            </a:r>
            <a:r>
              <a:rPr lang="en-US" altLang="zh-TW" dirty="0"/>
              <a:t>c </a:t>
            </a:r>
            <a:r>
              <a:rPr lang="zh-TW" altLang="en-US" dirty="0"/>
              <a:t>中的所有元素</a:t>
            </a:r>
          </a:p>
          <a:p>
            <a:r>
              <a:rPr lang="en-US" altLang="zh-TW" dirty="0" err="1"/>
              <a:t>boolean</a:t>
            </a:r>
            <a:r>
              <a:rPr lang="en-US" altLang="zh-TW" dirty="0"/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isEmpty</a:t>
            </a:r>
            <a:r>
              <a:rPr lang="en-US" altLang="zh-TW" dirty="0" smtClean="0"/>
              <a:t>()</a:t>
            </a:r>
            <a:r>
              <a:rPr lang="zh-TW" altLang="en-US" dirty="0"/>
              <a:t> ：</a:t>
            </a:r>
            <a:r>
              <a:rPr lang="en-US" altLang="zh-TW" dirty="0" smtClean="0"/>
              <a:t> </a:t>
            </a:r>
            <a:r>
              <a:rPr lang="zh-TW" altLang="en-US" dirty="0"/>
              <a:t>判斷集合是否為空</a:t>
            </a:r>
          </a:p>
          <a:p>
            <a:r>
              <a:rPr lang="en-US" altLang="zh-TW" dirty="0"/>
              <a:t>Iterator&lt;E&gt;iterator</a:t>
            </a:r>
            <a:r>
              <a:rPr lang="en-US" altLang="zh-TW" dirty="0" smtClean="0"/>
              <a:t>()</a:t>
            </a:r>
            <a:r>
              <a:rPr lang="zh-TW" altLang="en-US" dirty="0"/>
              <a:t> ：</a:t>
            </a:r>
            <a:r>
              <a:rPr lang="en-US" altLang="zh-TW" dirty="0" smtClean="0"/>
              <a:t> </a:t>
            </a:r>
            <a:r>
              <a:rPr lang="zh-TW" altLang="en-US" dirty="0"/>
              <a:t>返回一個 </a:t>
            </a:r>
            <a:r>
              <a:rPr lang="en-US" altLang="zh-TW" dirty="0"/>
              <a:t>Iterator </a:t>
            </a:r>
            <a:r>
              <a:rPr lang="zh-TW" altLang="en-US" dirty="0"/>
              <a:t>物件，用於遍歷集合中的元素</a:t>
            </a:r>
          </a:p>
          <a:p>
            <a:r>
              <a:rPr lang="en-US" altLang="zh-TW" dirty="0" err="1"/>
              <a:t>boolean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remove</a:t>
            </a:r>
            <a:r>
              <a:rPr lang="en-US" altLang="zh-TW" dirty="0"/>
              <a:t>(Object o</a:t>
            </a:r>
            <a:r>
              <a:rPr lang="en-US" altLang="zh-TW" dirty="0" smtClean="0"/>
              <a:t>)</a:t>
            </a:r>
            <a:r>
              <a:rPr lang="zh-TW" altLang="en-US" dirty="0"/>
              <a:t> ：</a:t>
            </a:r>
            <a:r>
              <a:rPr lang="zh-TW" altLang="en-US" dirty="0" smtClean="0"/>
              <a:t>從</a:t>
            </a:r>
            <a:r>
              <a:rPr lang="zh-TW" altLang="en-US" dirty="0"/>
              <a:t>集合中刪除一個指定元素</a:t>
            </a:r>
          </a:p>
          <a:p>
            <a:r>
              <a:rPr lang="en-US" altLang="zh-TW" dirty="0" err="1"/>
              <a:t>boolean</a:t>
            </a:r>
            <a:r>
              <a:rPr lang="en-US" altLang="zh-TW" dirty="0"/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removeAll</a:t>
            </a:r>
            <a:r>
              <a:rPr lang="en-US" altLang="zh-TW" dirty="0"/>
              <a:t>(Collection c</a:t>
            </a:r>
            <a:r>
              <a:rPr lang="en-US" altLang="zh-TW" dirty="0" smtClean="0"/>
              <a:t>)</a:t>
            </a:r>
            <a:r>
              <a:rPr lang="zh-TW" altLang="en-US" dirty="0"/>
              <a:t> ：</a:t>
            </a:r>
            <a:r>
              <a:rPr lang="zh-TW" altLang="en-US" dirty="0" smtClean="0"/>
              <a:t>從</a:t>
            </a:r>
            <a:r>
              <a:rPr lang="zh-TW" altLang="en-US" dirty="0"/>
              <a:t>集合中刪除所有在集合 </a:t>
            </a:r>
            <a:r>
              <a:rPr lang="en-US" altLang="zh-TW" dirty="0"/>
              <a:t>c </a:t>
            </a:r>
            <a:r>
              <a:rPr lang="zh-TW" altLang="en-US" dirty="0"/>
              <a:t>中出現的元素</a:t>
            </a:r>
          </a:p>
          <a:p>
            <a:r>
              <a:rPr lang="en-US" altLang="zh-TW" dirty="0" err="1"/>
              <a:t>boolean</a:t>
            </a:r>
            <a:r>
              <a:rPr lang="en-US" altLang="zh-TW" dirty="0"/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retainAll</a:t>
            </a:r>
            <a:r>
              <a:rPr lang="en-US" altLang="zh-TW" dirty="0"/>
              <a:t>(Collection c</a:t>
            </a:r>
            <a:r>
              <a:rPr lang="en-US" altLang="zh-TW" dirty="0" smtClean="0"/>
              <a:t>)</a:t>
            </a:r>
            <a:r>
              <a:rPr lang="zh-TW" altLang="en-US" dirty="0"/>
              <a:t> ：</a:t>
            </a:r>
            <a:r>
              <a:rPr lang="zh-TW" altLang="en-US" dirty="0" smtClean="0"/>
              <a:t>僅僅</a:t>
            </a:r>
            <a:r>
              <a:rPr lang="zh-TW" altLang="en-US" dirty="0"/>
              <a:t>保留集合中所有在集合 </a:t>
            </a:r>
            <a:r>
              <a:rPr lang="en-US" altLang="zh-TW" dirty="0"/>
              <a:t>c </a:t>
            </a:r>
            <a:r>
              <a:rPr lang="zh-TW" altLang="en-US" dirty="0"/>
              <a:t>中出現的元素</a:t>
            </a:r>
          </a:p>
          <a:p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size</a:t>
            </a:r>
            <a:r>
              <a:rPr lang="en-US" altLang="zh-TW" dirty="0" smtClean="0"/>
              <a:t>()</a:t>
            </a:r>
            <a:r>
              <a:rPr lang="zh-TW" altLang="en-US" dirty="0"/>
              <a:t> ：</a:t>
            </a:r>
            <a:r>
              <a:rPr lang="zh-TW" altLang="en-US" dirty="0" smtClean="0"/>
              <a:t>返回</a:t>
            </a:r>
            <a:r>
              <a:rPr lang="zh-TW" altLang="en-US" dirty="0"/>
              <a:t>集合中元素的個數</a:t>
            </a:r>
          </a:p>
          <a:p>
            <a:r>
              <a:rPr lang="en-US" altLang="zh-TW" dirty="0"/>
              <a:t>Object[] </a:t>
            </a:r>
            <a:r>
              <a:rPr lang="en-US" altLang="zh-TW" dirty="0" err="1">
                <a:solidFill>
                  <a:srgbClr val="FF0000"/>
                </a:solidFill>
              </a:rPr>
              <a:t>toArray</a:t>
            </a:r>
            <a:r>
              <a:rPr lang="en-US" altLang="zh-TW" dirty="0" smtClean="0"/>
              <a:t>()</a:t>
            </a:r>
            <a:r>
              <a:rPr lang="zh-TW" altLang="en-US" dirty="0"/>
              <a:t> ：</a:t>
            </a:r>
            <a:r>
              <a:rPr lang="zh-TW" altLang="en-US" dirty="0" smtClean="0"/>
              <a:t>返回</a:t>
            </a:r>
            <a:r>
              <a:rPr lang="zh-TW" altLang="en-US" dirty="0"/>
              <a:t>包含此集合中所有元素的陣列</a:t>
            </a:r>
          </a:p>
        </p:txBody>
      </p:sp>
    </p:spTree>
    <p:extLst>
      <p:ext uri="{BB962C8B-B14F-4D97-AF65-F5344CB8AC3E}">
        <p14:creationId xmlns:p14="http://schemas.microsoft.com/office/powerpoint/2010/main" val="83685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ArrayList</a:t>
            </a:r>
            <a:r>
              <a:rPr lang="zh-TW" altLang="en-US" dirty="0" smtClean="0"/>
              <a:t>的新增功能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除了前面所說的</a:t>
            </a:r>
            <a:r>
              <a:rPr lang="en-US" altLang="zh-TW" dirty="0" smtClean="0"/>
              <a:t>Collection</a:t>
            </a:r>
            <a:r>
              <a:rPr lang="zh-TW" altLang="en-US" dirty="0" smtClean="0"/>
              <a:t>標準法外，</a:t>
            </a:r>
            <a:r>
              <a:rPr lang="en-US" altLang="zh-TW" dirty="0" err="1" smtClean="0"/>
              <a:t>ArrayList</a:t>
            </a:r>
            <a:r>
              <a:rPr lang="zh-TW" altLang="en-US" dirty="0" smtClean="0"/>
              <a:t>多了幾個凸顯其特性的法。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ArrayList</a:t>
            </a:r>
            <a:r>
              <a:rPr lang="zh-TW" altLang="en-US" dirty="0" smtClean="0"/>
              <a:t>是有順序編號的資料，類似</a:t>
            </a:r>
            <a:r>
              <a:rPr lang="en-US" altLang="zh-TW" dirty="0" smtClean="0"/>
              <a:t>Array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>
                <a:solidFill>
                  <a:srgbClr val="FF0000"/>
                </a:solidFill>
              </a:rPr>
              <a:t>get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idx</a:t>
            </a:r>
            <a:r>
              <a:rPr lang="en-US" altLang="zh-TW" dirty="0" smtClean="0"/>
              <a:t>)</a:t>
            </a:r>
            <a:r>
              <a:rPr lang="zh-TW" altLang="en-US" dirty="0" smtClean="0"/>
              <a:t>：取得</a:t>
            </a:r>
            <a:r>
              <a:rPr lang="en-US" altLang="zh-TW" dirty="0" smtClean="0"/>
              <a:t>List</a:t>
            </a:r>
            <a:r>
              <a:rPr lang="zh-TW" altLang="en-US" dirty="0" smtClean="0"/>
              <a:t>中第</a:t>
            </a:r>
            <a:r>
              <a:rPr lang="en-US" altLang="zh-TW" dirty="0" err="1" smtClean="0"/>
              <a:t>idx</a:t>
            </a:r>
            <a:r>
              <a:rPr lang="zh-TW" altLang="en-US" dirty="0" smtClean="0"/>
              <a:t>筆資料。</a:t>
            </a:r>
            <a:endParaRPr lang="en-US" altLang="zh-TW" dirty="0" smtClean="0"/>
          </a:p>
          <a:p>
            <a:r>
              <a:rPr lang="en-US" altLang="zh-TW" dirty="0" err="1" smtClean="0">
                <a:solidFill>
                  <a:srgbClr val="FF0000"/>
                </a:solidFill>
              </a:rPr>
              <a:t>indexOf</a:t>
            </a:r>
            <a:r>
              <a:rPr lang="en-US" altLang="zh-TW" dirty="0" smtClean="0"/>
              <a:t>(object </a:t>
            </a:r>
            <a:r>
              <a:rPr lang="en-US" altLang="zh-TW" dirty="0" err="1" smtClean="0"/>
              <a:t>obj</a:t>
            </a:r>
            <a:r>
              <a:rPr lang="en-US" altLang="zh-TW" dirty="0" smtClean="0"/>
              <a:t>)</a:t>
            </a:r>
            <a:r>
              <a:rPr lang="zh-TW" altLang="en-US" dirty="0" smtClean="0"/>
              <a:t>：取得物件</a:t>
            </a:r>
            <a:r>
              <a:rPr lang="en-US" altLang="zh-TW" dirty="0" err="1" smtClean="0"/>
              <a:t>obj</a:t>
            </a:r>
            <a:r>
              <a:rPr lang="zh-TW" altLang="en-US" dirty="0" smtClean="0"/>
              <a:t>在</a:t>
            </a:r>
            <a:r>
              <a:rPr lang="en-US" altLang="zh-TW" dirty="0" smtClean="0"/>
              <a:t>List</a:t>
            </a:r>
            <a:r>
              <a:rPr lang="zh-TW" altLang="en-US" dirty="0" smtClean="0"/>
              <a:t>中的位置。也就是搜尋的意思。</a:t>
            </a:r>
            <a:endParaRPr lang="en-US" altLang="zh-TW" dirty="0" smtClean="0"/>
          </a:p>
          <a:p>
            <a:r>
              <a:rPr lang="en-US" altLang="zh-TW" dirty="0" err="1" smtClean="0">
                <a:solidFill>
                  <a:srgbClr val="FF0000"/>
                </a:solidFill>
              </a:rPr>
              <a:t>lastIndexOf</a:t>
            </a:r>
            <a:r>
              <a:rPr lang="en-US" altLang="zh-TW" dirty="0" smtClean="0"/>
              <a:t>(Object </a:t>
            </a:r>
            <a:r>
              <a:rPr lang="en-US" altLang="zh-TW" dirty="0" err="1" smtClean="0"/>
              <a:t>obj</a:t>
            </a:r>
            <a:r>
              <a:rPr lang="en-US" altLang="zh-TW" dirty="0" smtClean="0"/>
              <a:t>)</a:t>
            </a:r>
            <a:r>
              <a:rPr lang="zh-TW" altLang="en-US" dirty="0" smtClean="0"/>
              <a:t>：取得</a:t>
            </a:r>
            <a:r>
              <a:rPr lang="zh-TW" altLang="en-US" dirty="0"/>
              <a:t>物件</a:t>
            </a:r>
            <a:r>
              <a:rPr lang="en-US" altLang="zh-TW" dirty="0" err="1"/>
              <a:t>obj</a:t>
            </a:r>
            <a:r>
              <a:rPr lang="zh-TW" altLang="en-US" dirty="0"/>
              <a:t>在</a:t>
            </a:r>
            <a:r>
              <a:rPr lang="en-US" altLang="zh-TW" dirty="0"/>
              <a:t>List</a:t>
            </a:r>
            <a:r>
              <a:rPr lang="zh-TW" altLang="en-US" dirty="0" smtClean="0"/>
              <a:t>中的最後一個位置。</a:t>
            </a:r>
            <a:endParaRPr lang="en-US" altLang="zh-TW" dirty="0" smtClean="0"/>
          </a:p>
          <a:p>
            <a:r>
              <a:rPr lang="en-US" altLang="zh-TW" dirty="0" smtClean="0">
                <a:solidFill>
                  <a:srgbClr val="FF0000"/>
                </a:solidFill>
              </a:rPr>
              <a:t>remove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idx</a:t>
            </a:r>
            <a:r>
              <a:rPr lang="en-US" altLang="zh-TW" dirty="0" smtClean="0"/>
              <a:t>)</a:t>
            </a:r>
            <a:r>
              <a:rPr lang="zh-TW" altLang="en-US" dirty="0" smtClean="0"/>
              <a:t>：移除</a:t>
            </a:r>
            <a:r>
              <a:rPr lang="en-US" altLang="zh-TW" dirty="0" smtClean="0"/>
              <a:t>List</a:t>
            </a:r>
            <a:r>
              <a:rPr lang="zh-TW" altLang="en-US" dirty="0"/>
              <a:t>中第</a:t>
            </a:r>
            <a:r>
              <a:rPr lang="en-US" altLang="zh-TW" dirty="0" err="1"/>
              <a:t>idx</a:t>
            </a:r>
            <a:r>
              <a:rPr lang="zh-TW" altLang="en-US" dirty="0" smtClean="0"/>
              <a:t>筆資料。</a:t>
            </a:r>
            <a:endParaRPr lang="en-US" altLang="zh-TW" dirty="0"/>
          </a:p>
          <a:p>
            <a:r>
              <a:rPr lang="en-US" altLang="zh-TW" dirty="0" smtClean="0">
                <a:solidFill>
                  <a:srgbClr val="FF0000"/>
                </a:solidFill>
              </a:rPr>
              <a:t>remove</a:t>
            </a:r>
            <a:r>
              <a:rPr lang="en-US" altLang="zh-TW" dirty="0" smtClean="0"/>
              <a:t>(Object </a:t>
            </a:r>
            <a:r>
              <a:rPr lang="en-US" altLang="zh-TW" dirty="0" err="1"/>
              <a:t>obj</a:t>
            </a:r>
            <a:r>
              <a:rPr lang="en-US" altLang="zh-TW" dirty="0" smtClean="0"/>
              <a:t>)</a:t>
            </a:r>
            <a:r>
              <a:rPr lang="zh-TW" altLang="en-US" dirty="0"/>
              <a:t>：移除</a:t>
            </a:r>
            <a:r>
              <a:rPr lang="en-US" altLang="zh-TW" dirty="0"/>
              <a:t>List</a:t>
            </a:r>
            <a:r>
              <a:rPr lang="zh-TW" altLang="en-US" dirty="0" smtClean="0"/>
              <a:t>中內容為</a:t>
            </a:r>
            <a:r>
              <a:rPr lang="en-US" altLang="zh-TW" dirty="0" err="1"/>
              <a:t>obj</a:t>
            </a:r>
            <a:r>
              <a:rPr lang="zh-TW" altLang="en-US" dirty="0" smtClean="0"/>
              <a:t>的</a:t>
            </a:r>
            <a:r>
              <a:rPr lang="zh-TW" altLang="en-US" dirty="0"/>
              <a:t>資料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 smtClean="0"/>
          </a:p>
        </p:txBody>
      </p:sp>
      <p:sp>
        <p:nvSpPr>
          <p:cNvPr id="5" name="文字方塊 4"/>
          <p:cNvSpPr txBox="1"/>
          <p:nvPr/>
        </p:nvSpPr>
        <p:spPr>
          <a:xfrm>
            <a:off x="1042416" y="5349311"/>
            <a:ext cx="5325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FF0000"/>
                </a:solidFill>
              </a:rPr>
              <a:t>其他</a:t>
            </a:r>
            <a:r>
              <a:rPr lang="en-US" altLang="zh-TW" sz="2400" b="1" dirty="0">
                <a:solidFill>
                  <a:srgbClr val="FF0000"/>
                </a:solidFill>
              </a:rPr>
              <a:t>Collection</a:t>
            </a:r>
            <a:r>
              <a:rPr lang="zh-TW" altLang="en-US" sz="2400" b="1" dirty="0">
                <a:solidFill>
                  <a:srgbClr val="FF0000"/>
                </a:solidFill>
              </a:rPr>
              <a:t>集合也有各自的擴充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。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711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ArrayList</a:t>
            </a:r>
            <a:r>
              <a:rPr lang="zh-TW" altLang="en-US" dirty="0" smtClean="0"/>
              <a:t>使用範例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								</a:t>
            </a:r>
            <a:r>
              <a:rPr lang="zh-TW" altLang="en-US" dirty="0" smtClean="0"/>
              <a:t>存放字串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ArrayList</a:t>
            </a:r>
            <a:r>
              <a:rPr lang="zh-TW" altLang="en-US" dirty="0" smtClean="0"/>
              <a:t>簡易使用範例：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976692" y="3053862"/>
            <a:ext cx="7997952" cy="286232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 </a:t>
            </a:r>
            <a:r>
              <a:rPr lang="en-US" altLang="zh-TW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b="1" dirty="0">
                <a:solidFill>
                  <a:srgbClr val="808080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ArrayList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smtClean="0">
                <a:solidFill>
                  <a:srgbClr val="B166DA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solidFill>
                  <a:srgbClr val="F2F200"/>
                </a:solidFill>
                <a:latin typeface="Consolas" panose="020B0609020204030204" pitchFamily="49" charset="0"/>
              </a:rPr>
              <a:t>alist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ArrayList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B166DA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alist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"1"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alist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"2"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alist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"3"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alist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"4"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alist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get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sp>
        <p:nvSpPr>
          <p:cNvPr id="5" name="上彎箭號 4"/>
          <p:cNvSpPr/>
          <p:nvPr/>
        </p:nvSpPr>
        <p:spPr>
          <a:xfrm rot="5400000">
            <a:off x="4655628" y="5689317"/>
            <a:ext cx="640080" cy="649224"/>
          </a:xfrm>
          <a:prstGeom prst="bentUpArrow">
            <a:avLst>
              <a:gd name="adj1" fmla="val 13571"/>
              <a:gd name="adj2" fmla="val 20714"/>
              <a:gd name="adj3" fmla="val 4214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300280" y="6011106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console</a:t>
            </a:r>
            <a:r>
              <a:rPr lang="zh-TW" altLang="en-US" dirty="0" smtClean="0">
                <a:solidFill>
                  <a:srgbClr val="FF0000"/>
                </a:solidFill>
              </a:rPr>
              <a:t>會輸出 </a:t>
            </a:r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 flipH="1">
            <a:off x="3456432" y="2437150"/>
            <a:ext cx="2990088" cy="12021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H="1">
            <a:off x="6745878" y="2529921"/>
            <a:ext cx="34594" cy="12043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6446520" y="2139479"/>
            <a:ext cx="3642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要宣告存在</a:t>
            </a:r>
            <a:r>
              <a:rPr lang="en-US" altLang="zh-TW" dirty="0" err="1" smtClean="0">
                <a:solidFill>
                  <a:srgbClr val="FF0000"/>
                </a:solidFill>
              </a:rPr>
              <a:t>ArrayList</a:t>
            </a:r>
            <a:r>
              <a:rPr lang="zh-TW" altLang="en-US" dirty="0" smtClean="0">
                <a:solidFill>
                  <a:srgbClr val="FF0000"/>
                </a:solidFill>
              </a:rPr>
              <a:t>內的資料型態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09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ArrayList</a:t>
            </a:r>
            <a:r>
              <a:rPr lang="zh-TW" altLang="en-US" dirty="0"/>
              <a:t>使用</a:t>
            </a:r>
            <a:r>
              <a:rPr lang="zh-TW" altLang="en-US" dirty="0" smtClean="0"/>
              <a:t>範例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								</a:t>
            </a:r>
            <a:r>
              <a:rPr lang="zh-TW" altLang="en-US" dirty="0" smtClean="0"/>
              <a:t>存放數字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953832" y="3055241"/>
            <a:ext cx="7860792" cy="286232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 </a:t>
            </a:r>
            <a:r>
              <a:rPr lang="en-US" altLang="zh-TW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b="1" dirty="0">
                <a:solidFill>
                  <a:srgbClr val="808080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ArrayList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smtClean="0">
                <a:solidFill>
                  <a:srgbClr val="B166DA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nsolas" panose="020B0609020204030204" pitchFamily="49" charset="0"/>
              </a:rPr>
              <a:t>alist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ArrayList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B166DA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alist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6897BB"/>
                </a:solidFill>
                <a:latin typeface="Consolas" panose="020B0609020204030204" pitchFamily="49" charset="0"/>
              </a:rPr>
              <a:t>11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alist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6897BB"/>
                </a:solidFill>
                <a:latin typeface="Consolas" panose="020B0609020204030204" pitchFamily="49" charset="0"/>
              </a:rPr>
              <a:t>22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alist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6897BB"/>
                </a:solidFill>
                <a:latin typeface="Consolas" panose="020B0609020204030204" pitchFamily="49" charset="0"/>
              </a:rPr>
              <a:t>33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alist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6897BB"/>
                </a:solidFill>
                <a:latin typeface="Consolas" panose="020B0609020204030204" pitchFamily="49" charset="0"/>
              </a:rPr>
              <a:t>44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alist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get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sp>
        <p:nvSpPr>
          <p:cNvPr id="5" name="上彎箭號 4"/>
          <p:cNvSpPr/>
          <p:nvPr/>
        </p:nvSpPr>
        <p:spPr>
          <a:xfrm rot="5400000">
            <a:off x="4527612" y="5698462"/>
            <a:ext cx="640080" cy="649224"/>
          </a:xfrm>
          <a:prstGeom prst="bentUpArrow">
            <a:avLst>
              <a:gd name="adj1" fmla="val 13571"/>
              <a:gd name="adj2" fmla="val 20714"/>
              <a:gd name="adj3" fmla="val 4214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172264" y="6020251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console</a:t>
            </a:r>
            <a:r>
              <a:rPr lang="zh-TW" altLang="en-US" dirty="0" smtClean="0">
                <a:solidFill>
                  <a:srgbClr val="FF0000"/>
                </a:solidFill>
              </a:rPr>
              <a:t>會輸出 </a:t>
            </a:r>
            <a:r>
              <a:rPr lang="en-US" altLang="zh-TW" dirty="0" smtClean="0">
                <a:solidFill>
                  <a:srgbClr val="FF0000"/>
                </a:solidFill>
              </a:rPr>
              <a:t>22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7" name="直線單箭頭接點 6"/>
          <p:cNvCxnSpPr/>
          <p:nvPr/>
        </p:nvCxnSpPr>
        <p:spPr>
          <a:xfrm flipH="1">
            <a:off x="3456432" y="2611499"/>
            <a:ext cx="2231136" cy="10278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6117336" y="2611499"/>
            <a:ext cx="628542" cy="11227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3984264" y="2275788"/>
            <a:ext cx="5674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不能用 </a:t>
            </a:r>
            <a:r>
              <a:rPr lang="en-US" altLang="zh-TW" dirty="0" err="1" smtClean="0">
                <a:solidFill>
                  <a:srgbClr val="FF0000"/>
                </a:solidFill>
              </a:rPr>
              <a:t>int</a:t>
            </a:r>
            <a:r>
              <a:rPr lang="en-US" altLang="zh-TW" dirty="0" smtClean="0">
                <a:solidFill>
                  <a:srgbClr val="FF0000"/>
                </a:solidFill>
              </a:rPr>
              <a:t>, float, double</a:t>
            </a:r>
            <a:r>
              <a:rPr lang="zh-TW" altLang="en-US" dirty="0" smtClean="0">
                <a:solidFill>
                  <a:srgbClr val="FF0000"/>
                </a:solidFill>
              </a:rPr>
              <a:t>，要用</a:t>
            </a:r>
            <a:r>
              <a:rPr lang="en-US" altLang="zh-TW" dirty="0" smtClean="0">
                <a:solidFill>
                  <a:srgbClr val="FF0000"/>
                </a:solidFill>
              </a:rPr>
              <a:t>Integer, Float, Double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58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ArrayList</a:t>
            </a:r>
            <a:r>
              <a:rPr lang="zh-TW" altLang="en-US" dirty="0" smtClean="0"/>
              <a:t>其他範例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776541"/>
            <a:ext cx="9765114" cy="286232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 </a:t>
            </a:r>
            <a:r>
              <a:rPr lang="en-US" altLang="zh-TW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b="1" dirty="0">
                <a:solidFill>
                  <a:srgbClr val="808080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ArrayList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smtClean="0">
                <a:solidFill>
                  <a:srgbClr val="B166DA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nsolas" panose="020B0609020204030204" pitchFamily="49" charset="0"/>
              </a:rPr>
              <a:t>alist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ArrayList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B166DA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alist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"A"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alist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"B"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alist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"A"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 smtClean="0">
                <a:solidFill>
                  <a:srgbClr val="17C6A3"/>
                </a:solidFill>
                <a:latin typeface="Consolas" panose="020B0609020204030204" pitchFamily="49" charset="0"/>
              </a:rPr>
              <a:t>“</a:t>
            </a:r>
            <a:r>
              <a:rPr lang="en-US" altLang="zh-TW" b="1" i="1" dirty="0" err="1" smtClean="0">
                <a:solidFill>
                  <a:srgbClr val="17C6A3"/>
                </a:solidFill>
                <a:latin typeface="Consolas" panose="020B0609020204030204" pitchFamily="49" charset="0"/>
              </a:rPr>
              <a:t>alist</a:t>
            </a:r>
            <a:r>
              <a:rPr lang="en-US" altLang="zh-TW" b="1" i="1" dirty="0" smtClean="0">
                <a:solidFill>
                  <a:srgbClr val="17C6A3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size = "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b="1" i="1" dirty="0" err="1">
                <a:solidFill>
                  <a:srgbClr val="F3EC79"/>
                </a:solidFill>
                <a:latin typeface="Consolas" panose="020B0609020204030204" pitchFamily="49" charset="0"/>
              </a:rPr>
              <a:t>alist</a:t>
            </a:r>
            <a:r>
              <a:rPr lang="en-US" altLang="zh-TW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())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zh-TW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808080"/>
                </a:solidFill>
                <a:latin typeface="Consolas" panose="020B0609020204030204" pitchFamily="49" charset="0"/>
              </a:rPr>
              <a:t>//size = 3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b="1" i="1" dirty="0" err="1">
                <a:solidFill>
                  <a:srgbClr val="17C6A3"/>
                </a:solidFill>
                <a:latin typeface="Consolas" panose="020B0609020204030204" pitchFamily="49" charset="0"/>
              </a:rPr>
              <a:t>indexOF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(\"A\") = "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b="1" i="1" dirty="0" err="1">
                <a:solidFill>
                  <a:srgbClr val="F3EC79"/>
                </a:solidFill>
                <a:latin typeface="Consolas" panose="020B0609020204030204" pitchFamily="49" charset="0"/>
              </a:rPr>
              <a:t>alist</a:t>
            </a:r>
            <a:r>
              <a:rPr lang="en-US" altLang="zh-TW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indexOf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"A"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zh-TW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808080"/>
                </a:solidFill>
                <a:latin typeface="Consolas" panose="020B0609020204030204" pitchFamily="49" charset="0"/>
              </a:rPr>
              <a:t>//0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b="1" i="1" dirty="0" err="1">
                <a:solidFill>
                  <a:srgbClr val="17C6A3"/>
                </a:solidFill>
                <a:latin typeface="Consolas" panose="020B0609020204030204" pitchFamily="49" charset="0"/>
              </a:rPr>
              <a:t>lastIndexOF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(\"A\") = "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b="1" i="1" dirty="0" err="1">
                <a:solidFill>
                  <a:srgbClr val="F3EC79"/>
                </a:solidFill>
                <a:latin typeface="Consolas" panose="020B0609020204030204" pitchFamily="49" charset="0"/>
              </a:rPr>
              <a:t>alist</a:t>
            </a:r>
            <a:r>
              <a:rPr lang="en-US" altLang="zh-TW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lastIndexOf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"A"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zh-TW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808080"/>
                </a:solidFill>
                <a:latin typeface="Consolas" panose="020B0609020204030204" pitchFamily="49" charset="0"/>
              </a:rPr>
              <a:t>//2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696" y="4638863"/>
            <a:ext cx="3639504" cy="147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37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4701</TotalTime>
  <Words>1913</Words>
  <Application>Microsoft Office PowerPoint</Application>
  <PresentationFormat>寬螢幕</PresentationFormat>
  <Paragraphs>245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2" baseType="lpstr">
      <vt:lpstr>-apple-system</vt:lpstr>
      <vt:lpstr>微軟正黑體</vt:lpstr>
      <vt:lpstr>Arial</vt:lpstr>
      <vt:lpstr>Consolas</vt:lpstr>
      <vt:lpstr>Trebuchet MS</vt:lpstr>
      <vt:lpstr>Wingdings</vt:lpstr>
      <vt:lpstr>Wingdings 3</vt:lpstr>
      <vt:lpstr>多面向</vt:lpstr>
      <vt:lpstr>集合與泛型</vt:lpstr>
      <vt:lpstr>集合</vt:lpstr>
      <vt:lpstr>關於集合</vt:lpstr>
      <vt:lpstr>個個集合類別的關係</vt:lpstr>
      <vt:lpstr>Collection 提供的標準方法   ----- List, set</vt:lpstr>
      <vt:lpstr>ArrayList的新增功能</vt:lpstr>
      <vt:lpstr>ArrayList使用範例         存放字串</vt:lpstr>
      <vt:lpstr>ArrayList使用範例         存放數字</vt:lpstr>
      <vt:lpstr>ArrayList其他範例</vt:lpstr>
      <vt:lpstr>Integer vs. int       Double vs. double Float vs. float</vt:lpstr>
      <vt:lpstr>ArrayList vs. LinkedList</vt:lpstr>
      <vt:lpstr>List vs Set</vt:lpstr>
      <vt:lpstr>Set中的唯一性要如何達成的細節</vt:lpstr>
      <vt:lpstr>Map概述</vt:lpstr>
      <vt:lpstr>Map範例程式</vt:lpstr>
      <vt:lpstr>泛型概要</vt:lpstr>
      <vt:lpstr>泛型是甚麼？</vt:lpstr>
      <vt:lpstr>泛型以ArrayList為例</vt:lpstr>
      <vt:lpstr>為什麼要使用泛型？</vt:lpstr>
      <vt:lpstr>典型的泛型類別宣告範例</vt:lpstr>
      <vt:lpstr>多引數泛型的類別範例</vt:lpstr>
      <vt:lpstr>泛型的侷限</vt:lpstr>
      <vt:lpstr>泛型命名</vt:lpstr>
      <vt:lpstr>關於泛型的一點想法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字串一定要會</dc:title>
  <dc:creator>oldinmo@gmail.com</dc:creator>
  <cp:lastModifiedBy>oldinmo@gmail.com</cp:lastModifiedBy>
  <cp:revision>134</cp:revision>
  <dcterms:created xsi:type="dcterms:W3CDTF">2020-12-09T08:06:07Z</dcterms:created>
  <dcterms:modified xsi:type="dcterms:W3CDTF">2021-11-10T15:27:54Z</dcterms:modified>
</cp:coreProperties>
</file>