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關於格式化輸出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t>110年1月8日星期五</a:t>
            </a:fld>
            <a:endParaRPr lang="zh-TW" altLang="en-US" dirty="0"/>
          </a:p>
        </p:txBody>
      </p:sp>
      <p:pic>
        <p:nvPicPr>
          <p:cNvPr id="4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3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基本款範例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“</a:t>
            </a:r>
            <a:r>
              <a:rPr lang="en-US" altLang="zh-TW" dirty="0" smtClean="0">
                <a:solidFill>
                  <a:srgbClr val="FF0000"/>
                </a:solidFill>
              </a:rPr>
              <a:t>{}</a:t>
            </a:r>
            <a:r>
              <a:rPr lang="zh-TW" altLang="en-US" dirty="0" smtClean="0"/>
              <a:t>的身高是</a:t>
            </a:r>
            <a:r>
              <a:rPr lang="en-US" altLang="zh-TW" dirty="0" smtClean="0">
                <a:solidFill>
                  <a:srgbClr val="0070C0"/>
                </a:solidFill>
              </a:rPr>
              <a:t>{}</a:t>
            </a:r>
            <a:r>
              <a:rPr lang="zh-TW" altLang="en-US" dirty="0" smtClean="0"/>
              <a:t>公分，體重是</a:t>
            </a:r>
            <a:r>
              <a:rPr lang="en-US" altLang="zh-TW" dirty="0" smtClean="0">
                <a:solidFill>
                  <a:srgbClr val="7030A0"/>
                </a:solidFill>
              </a:rPr>
              <a:t>{}</a:t>
            </a:r>
            <a:r>
              <a:rPr lang="zh-TW" altLang="en-US" dirty="0" smtClean="0"/>
              <a:t>公斤</a:t>
            </a:r>
            <a:r>
              <a:rPr lang="en-US" altLang="zh-TW" dirty="0" smtClean="0"/>
              <a:t>”</a:t>
            </a:r>
            <a:r>
              <a:rPr lang="en-US" altLang="zh-TW" dirty="0" smtClean="0">
                <a:solidFill>
                  <a:srgbClr val="FF0000"/>
                </a:solidFill>
              </a:rPr>
              <a:t>.format(“</a:t>
            </a:r>
            <a:r>
              <a:rPr lang="zh-TW" altLang="en-US" dirty="0" smtClean="0">
                <a:solidFill>
                  <a:srgbClr val="FF0000"/>
                </a:solidFill>
              </a:rPr>
              <a:t>劉老師</a:t>
            </a:r>
            <a:r>
              <a:rPr lang="en-US" altLang="zh-TW" dirty="0" smtClean="0">
                <a:solidFill>
                  <a:srgbClr val="FF0000"/>
                </a:solidFill>
              </a:rPr>
              <a:t>”, </a:t>
            </a:r>
            <a:r>
              <a:rPr lang="en-US" altLang="zh-TW" dirty="0" smtClean="0">
                <a:solidFill>
                  <a:srgbClr val="0070C0"/>
                </a:solidFill>
              </a:rPr>
              <a:t>168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en-US" altLang="zh-TW" dirty="0" smtClean="0">
                <a:solidFill>
                  <a:srgbClr val="7030A0"/>
                </a:solidFill>
              </a:rPr>
              <a:t>68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	 </a:t>
            </a:r>
            <a:r>
              <a:rPr lang="en-US" altLang="zh-TW" dirty="0" smtClean="0"/>
              <a:t>“</a:t>
            </a:r>
            <a:r>
              <a:rPr lang="zh-TW" altLang="en-US" dirty="0">
                <a:solidFill>
                  <a:srgbClr val="FF0000"/>
                </a:solidFill>
              </a:rPr>
              <a:t>劉老師</a:t>
            </a:r>
            <a:r>
              <a:rPr lang="zh-TW" altLang="en-US" dirty="0" smtClean="0"/>
              <a:t>的</a:t>
            </a:r>
            <a:r>
              <a:rPr lang="zh-TW" altLang="en-US" dirty="0"/>
              <a:t>身高</a:t>
            </a:r>
            <a:r>
              <a:rPr lang="zh-TW" altLang="en-US" dirty="0" smtClean="0"/>
              <a:t>是</a:t>
            </a:r>
            <a:r>
              <a:rPr lang="en-US" altLang="zh-TW" dirty="0">
                <a:solidFill>
                  <a:srgbClr val="0070C0"/>
                </a:solidFill>
              </a:rPr>
              <a:t>168</a:t>
            </a:r>
            <a:r>
              <a:rPr lang="zh-TW" altLang="en-US" dirty="0" smtClean="0"/>
              <a:t>公分</a:t>
            </a:r>
            <a:r>
              <a:rPr lang="zh-TW" altLang="en-US" dirty="0"/>
              <a:t>，體重</a:t>
            </a:r>
            <a:r>
              <a:rPr lang="zh-TW" altLang="en-US" dirty="0" smtClean="0"/>
              <a:t>是</a:t>
            </a:r>
            <a:r>
              <a:rPr lang="en-US" altLang="zh-TW" dirty="0">
                <a:solidFill>
                  <a:srgbClr val="7030A0"/>
                </a:solidFill>
              </a:rPr>
              <a:t>68</a:t>
            </a:r>
            <a:r>
              <a:rPr lang="zh-TW" altLang="en-US" dirty="0" smtClean="0"/>
              <a:t>公斤</a:t>
            </a:r>
            <a:endParaRPr lang="en-US" altLang="zh-TW" dirty="0"/>
          </a:p>
          <a:p>
            <a:r>
              <a:rPr lang="zh-TW" altLang="en-US" dirty="0" smtClean="0"/>
              <a:t>附加</a:t>
            </a:r>
            <a:r>
              <a:rPr lang="zh-TW" altLang="en-US" dirty="0"/>
              <a:t>格式同</a:t>
            </a:r>
            <a:r>
              <a:rPr lang="zh-TW" altLang="en-US" dirty="0" smtClean="0"/>
              <a:t>前種方式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記得前面要</a:t>
            </a:r>
            <a:r>
              <a:rPr lang="zh-TW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多加一個冒號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:M  ,  :</a:t>
            </a:r>
            <a:r>
              <a:rPr lang="en-US" altLang="zh-TW" dirty="0" err="1" smtClean="0"/>
              <a:t>M.n</a:t>
            </a:r>
            <a:r>
              <a:rPr lang="en-US" altLang="zh-TW" dirty="0" smtClean="0"/>
              <a:t>  ,  :m  ,  :</a:t>
            </a:r>
            <a:r>
              <a:rPr lang="en-US" altLang="zh-TW" dirty="0" err="1" smtClean="0"/>
              <a:t>m.n</a:t>
            </a:r>
            <a:r>
              <a:rPr lang="en-US" altLang="zh-TW" dirty="0" smtClean="0"/>
              <a:t>  ,   :+</a:t>
            </a:r>
          </a:p>
          <a:p>
            <a:r>
              <a:rPr lang="zh-TW" altLang="en-US" dirty="0" smtClean="0"/>
              <a:t>但是</a:t>
            </a:r>
            <a:r>
              <a:rPr lang="zh-TW" altLang="en-US" dirty="0"/>
              <a:t>負號取消了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&lt;  </a:t>
            </a:r>
            <a:r>
              <a:rPr lang="zh-TW" altLang="en-US" dirty="0" smtClean="0"/>
              <a:t>靠左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&gt;</a:t>
            </a:r>
            <a:r>
              <a:rPr lang="zh-TW" altLang="en-US" dirty="0" smtClean="0"/>
              <a:t>  靠右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^</a:t>
            </a:r>
            <a:r>
              <a:rPr lang="zh-TW" altLang="en-US" dirty="0" smtClean="0"/>
              <a:t>  置中    </a:t>
            </a:r>
            <a:r>
              <a:rPr lang="en-US" altLang="zh-TW" dirty="0" smtClean="0">
                <a:sym typeface="Wingdings" panose="05000000000000000000" pitchFamily="2" charset="2"/>
              </a:rPr>
              <a:t> </a:t>
            </a:r>
            <a:r>
              <a:rPr lang="zh-TW" altLang="en-US" dirty="0" smtClean="0">
                <a:sym typeface="Wingdings" panose="05000000000000000000" pitchFamily="2" charset="2"/>
              </a:rPr>
              <a:t>多這個很棒吧！不用自己算。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 smtClean="0"/>
              <a:t>範例：</a:t>
            </a:r>
            <a:r>
              <a:rPr lang="en-US" altLang="zh-TW" dirty="0" smtClean="0"/>
              <a:t>{</a:t>
            </a:r>
            <a:r>
              <a:rPr lang="en-US" altLang="zh-TW" b="1" dirty="0" smtClean="0">
                <a:solidFill>
                  <a:srgbClr val="FF0000"/>
                </a:solidFill>
              </a:rPr>
              <a:t>:</a:t>
            </a:r>
            <a:r>
              <a:rPr lang="en-US" altLang="zh-TW" dirty="0"/>
              <a:t>7d},  {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  <a:r>
              <a:rPr lang="en-US" altLang="zh-TW" dirty="0"/>
              <a:t>&lt;7f}, {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  <a:r>
              <a:rPr lang="en-US" altLang="zh-TW" dirty="0"/>
              <a:t>8.3f}, {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  <a:r>
              <a:rPr lang="en-US" altLang="zh-TW" dirty="0"/>
              <a:t>+8d</a:t>
            </a:r>
            <a:r>
              <a:rPr lang="en-US" altLang="zh-TW" dirty="0" smtClean="0"/>
              <a:t>},……</a:t>
            </a:r>
            <a:endParaRPr lang="en-US" altLang="zh-TW" dirty="0"/>
          </a:p>
        </p:txBody>
      </p:sp>
      <p:sp>
        <p:nvSpPr>
          <p:cNvPr id="4" name="弧形 3"/>
          <p:cNvSpPr/>
          <p:nvPr/>
        </p:nvSpPr>
        <p:spPr>
          <a:xfrm>
            <a:off x="1327212" y="1790335"/>
            <a:ext cx="4259772" cy="740507"/>
          </a:xfrm>
          <a:prstGeom prst="arc">
            <a:avLst>
              <a:gd name="adj1" fmla="val 10797520"/>
              <a:gd name="adj2" fmla="val 0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弧形 4"/>
          <p:cNvSpPr/>
          <p:nvPr/>
        </p:nvSpPr>
        <p:spPr>
          <a:xfrm>
            <a:off x="2430588" y="1790335"/>
            <a:ext cx="4259772" cy="740507"/>
          </a:xfrm>
          <a:prstGeom prst="arc">
            <a:avLst>
              <a:gd name="adj1" fmla="val 10797520"/>
              <a:gd name="adj2" fmla="val 0"/>
            </a:avLst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>
            <a:off x="3959352" y="1790335"/>
            <a:ext cx="3224784" cy="740507"/>
          </a:xfrm>
          <a:prstGeom prst="arc">
            <a:avLst>
              <a:gd name="adj1" fmla="val 10797520"/>
              <a:gd name="adj2" fmla="val 0"/>
            </a:avLst>
          </a:prstGeom>
          <a:ln w="28575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960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特別加強款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順序可換！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“</a:t>
            </a:r>
            <a:r>
              <a:rPr lang="en-US" altLang="zh-TW" dirty="0" smtClean="0">
                <a:solidFill>
                  <a:srgbClr val="FF0000"/>
                </a:solidFill>
              </a:rPr>
              <a:t>{2}</a:t>
            </a:r>
            <a:r>
              <a:rPr lang="zh-TW" altLang="en-US" dirty="0"/>
              <a:t>的身高是</a:t>
            </a:r>
            <a:r>
              <a:rPr lang="en-US" altLang="zh-TW" dirty="0" smtClean="0">
                <a:solidFill>
                  <a:srgbClr val="0070C0"/>
                </a:solidFill>
              </a:rPr>
              <a:t>{1}</a:t>
            </a:r>
            <a:r>
              <a:rPr lang="zh-TW" altLang="en-US" dirty="0"/>
              <a:t>公分，體重是</a:t>
            </a:r>
            <a:r>
              <a:rPr lang="en-US" altLang="zh-TW" dirty="0" smtClean="0">
                <a:solidFill>
                  <a:srgbClr val="7030A0"/>
                </a:solidFill>
              </a:rPr>
              <a:t>{0}</a:t>
            </a:r>
            <a:r>
              <a:rPr lang="zh-TW" altLang="en-US" dirty="0"/>
              <a:t>公斤</a:t>
            </a:r>
            <a:r>
              <a:rPr lang="en-US" altLang="zh-TW" dirty="0"/>
              <a:t>”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 smtClean="0">
                <a:solidFill>
                  <a:srgbClr val="FF0000"/>
                </a:solidFill>
              </a:rPr>
              <a:t>format(</a:t>
            </a:r>
            <a:r>
              <a:rPr lang="en-US" altLang="zh-TW" dirty="0">
                <a:solidFill>
                  <a:srgbClr val="7030A0"/>
                </a:solidFill>
              </a:rPr>
              <a:t>68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en-US" altLang="zh-TW" dirty="0">
                <a:solidFill>
                  <a:srgbClr val="0070C0"/>
                </a:solidFill>
              </a:rPr>
              <a:t>168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“</a:t>
            </a:r>
            <a:r>
              <a:rPr lang="zh-TW" altLang="en-US" dirty="0">
                <a:solidFill>
                  <a:srgbClr val="FF0000"/>
                </a:solidFill>
              </a:rPr>
              <a:t>劉老師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/>
              <a:t>“</a:t>
            </a:r>
            <a:r>
              <a:rPr lang="zh-TW" altLang="en-US" dirty="0">
                <a:solidFill>
                  <a:srgbClr val="FF0000"/>
                </a:solidFill>
              </a:rPr>
              <a:t>劉老師</a:t>
            </a:r>
            <a:r>
              <a:rPr lang="zh-TW" altLang="en-US" dirty="0"/>
              <a:t>的身高是</a:t>
            </a:r>
            <a:r>
              <a:rPr lang="en-US" altLang="zh-TW" dirty="0">
                <a:solidFill>
                  <a:srgbClr val="0070C0"/>
                </a:solidFill>
              </a:rPr>
              <a:t>168</a:t>
            </a:r>
            <a:r>
              <a:rPr lang="zh-TW" altLang="en-US" dirty="0"/>
              <a:t>公分，體重是</a:t>
            </a:r>
            <a:r>
              <a:rPr lang="en-US" altLang="zh-TW" dirty="0">
                <a:solidFill>
                  <a:srgbClr val="7030A0"/>
                </a:solidFill>
              </a:rPr>
              <a:t>68</a:t>
            </a:r>
            <a:r>
              <a:rPr lang="zh-TW" altLang="en-US" dirty="0"/>
              <a:t>公斤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搭配其他附加格式的寫法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{0:7d}</a:t>
            </a:r>
          </a:p>
          <a:p>
            <a:pPr lvl="1"/>
            <a:r>
              <a:rPr lang="en-US" altLang="zh-TW" dirty="0" smtClean="0"/>
              <a:t>{2:10s}</a:t>
            </a:r>
          </a:p>
          <a:p>
            <a:pPr lvl="1"/>
            <a:r>
              <a:rPr lang="en-US" altLang="zh-TW" dirty="0" smtClean="0"/>
              <a:t>{1:&lt;8.3f}</a:t>
            </a:r>
          </a:p>
          <a:p>
            <a:pPr lvl="1"/>
            <a:r>
              <a:rPr lang="zh-TW" altLang="en-US" dirty="0"/>
              <a:t>簡單說</a:t>
            </a:r>
            <a:r>
              <a:rPr lang="zh-TW" altLang="en-US" dirty="0" smtClean="0"/>
              <a:t>就是加上</a:t>
            </a:r>
            <a:r>
              <a:rPr lang="en-US" altLang="zh-TW" dirty="0" smtClean="0"/>
              <a:t>”</a:t>
            </a:r>
            <a:r>
              <a:rPr lang="zh-TW" altLang="en-US" sz="1800" b="1" dirty="0" smtClean="0"/>
              <a:t>編號：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  <p:sp>
        <p:nvSpPr>
          <p:cNvPr id="4" name="弧形 3"/>
          <p:cNvSpPr/>
          <p:nvPr/>
        </p:nvSpPr>
        <p:spPr>
          <a:xfrm>
            <a:off x="1372266" y="1849731"/>
            <a:ext cx="5823396" cy="1468326"/>
          </a:xfrm>
          <a:prstGeom prst="arc">
            <a:avLst>
              <a:gd name="adj1" fmla="val 10797520"/>
              <a:gd name="adj2" fmla="val 0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弧形 4"/>
          <p:cNvSpPr/>
          <p:nvPr/>
        </p:nvSpPr>
        <p:spPr>
          <a:xfrm>
            <a:off x="2532888" y="2066545"/>
            <a:ext cx="3858768" cy="1034698"/>
          </a:xfrm>
          <a:prstGeom prst="arc">
            <a:avLst>
              <a:gd name="adj1" fmla="val 10797520"/>
              <a:gd name="adj2" fmla="val 0"/>
            </a:avLst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>
            <a:off x="4283964" y="2304288"/>
            <a:ext cx="1641348" cy="796955"/>
          </a:xfrm>
          <a:prstGeom prst="arc">
            <a:avLst>
              <a:gd name="adj1" fmla="val 10995363"/>
              <a:gd name="adj2" fmla="val 21288336"/>
            </a:avLst>
          </a:prstGeom>
          <a:ln w="28575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842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特別加強款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順序可</a:t>
            </a:r>
            <a:r>
              <a:rPr lang="zh-TW" altLang="en-US" dirty="0" smtClean="0"/>
              <a:t>換進階版！具名參數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933010" cy="3880773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“</a:t>
            </a:r>
            <a:r>
              <a:rPr lang="en-US" altLang="zh-TW" dirty="0" smtClean="0">
                <a:solidFill>
                  <a:srgbClr val="FF0000"/>
                </a:solidFill>
              </a:rPr>
              <a:t>{name}</a:t>
            </a:r>
            <a:r>
              <a:rPr lang="zh-TW" altLang="en-US" dirty="0"/>
              <a:t>的身高是</a:t>
            </a:r>
            <a:r>
              <a:rPr lang="en-US" altLang="zh-TW" dirty="0" smtClean="0">
                <a:solidFill>
                  <a:srgbClr val="0070C0"/>
                </a:solidFill>
              </a:rPr>
              <a:t>{h}</a:t>
            </a:r>
            <a:r>
              <a:rPr lang="zh-TW" altLang="en-US" dirty="0"/>
              <a:t>公分，體重是</a:t>
            </a:r>
            <a:r>
              <a:rPr lang="en-US" altLang="zh-TW" dirty="0" smtClean="0">
                <a:solidFill>
                  <a:srgbClr val="7030A0"/>
                </a:solidFill>
              </a:rPr>
              <a:t>{w}</a:t>
            </a:r>
            <a:r>
              <a:rPr lang="zh-TW" altLang="en-US" dirty="0"/>
              <a:t>公斤</a:t>
            </a:r>
            <a:r>
              <a:rPr lang="en-US" altLang="zh-TW" dirty="0"/>
              <a:t>”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 smtClean="0">
                <a:solidFill>
                  <a:srgbClr val="FF0000"/>
                </a:solidFill>
              </a:rPr>
              <a:t>format(w=</a:t>
            </a:r>
            <a:r>
              <a:rPr lang="en-US" altLang="zh-TW" dirty="0" smtClean="0">
                <a:solidFill>
                  <a:srgbClr val="7030A0"/>
                </a:solidFill>
              </a:rPr>
              <a:t>68</a:t>
            </a:r>
            <a:r>
              <a:rPr lang="en-US" altLang="zh-TW" dirty="0" smtClean="0">
                <a:solidFill>
                  <a:srgbClr val="FF0000"/>
                </a:solidFill>
              </a:rPr>
              <a:t>, name=“</a:t>
            </a:r>
            <a:r>
              <a:rPr lang="zh-TW" altLang="en-US" dirty="0">
                <a:solidFill>
                  <a:srgbClr val="FF0000"/>
                </a:solidFill>
              </a:rPr>
              <a:t>劉老師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r>
              <a:rPr lang="en-US" altLang="zh-TW" dirty="0">
                <a:solidFill>
                  <a:srgbClr val="FF0000"/>
                </a:solidFill>
              </a:rPr>
              <a:t> , h=</a:t>
            </a:r>
            <a:r>
              <a:rPr lang="en-US" altLang="zh-TW" dirty="0">
                <a:solidFill>
                  <a:srgbClr val="0070C0"/>
                </a:solidFill>
              </a:rPr>
              <a:t>168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/>
              <a:t>“</a:t>
            </a:r>
            <a:r>
              <a:rPr lang="zh-TW" altLang="en-US" dirty="0">
                <a:solidFill>
                  <a:srgbClr val="FF0000"/>
                </a:solidFill>
              </a:rPr>
              <a:t>劉老師</a:t>
            </a:r>
            <a:r>
              <a:rPr lang="zh-TW" altLang="en-US" dirty="0"/>
              <a:t>的身高是</a:t>
            </a:r>
            <a:r>
              <a:rPr lang="en-US" altLang="zh-TW" dirty="0">
                <a:solidFill>
                  <a:srgbClr val="0070C0"/>
                </a:solidFill>
              </a:rPr>
              <a:t>168</a:t>
            </a:r>
            <a:r>
              <a:rPr lang="zh-TW" altLang="en-US" dirty="0"/>
              <a:t>公分，體重是</a:t>
            </a:r>
            <a:r>
              <a:rPr lang="en-US" altLang="zh-TW" dirty="0">
                <a:solidFill>
                  <a:srgbClr val="7030A0"/>
                </a:solidFill>
              </a:rPr>
              <a:t>68</a:t>
            </a:r>
            <a:r>
              <a:rPr lang="zh-TW" altLang="en-US" dirty="0"/>
              <a:t>公斤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搭配其他附加格式的寫法：</a:t>
            </a:r>
            <a:endParaRPr lang="en-US" altLang="zh-TW" dirty="0"/>
          </a:p>
          <a:p>
            <a:pPr lvl="1"/>
            <a:r>
              <a:rPr lang="en-US" altLang="zh-TW" dirty="0" smtClean="0"/>
              <a:t>{</a:t>
            </a:r>
            <a:r>
              <a:rPr lang="en-US" altLang="zh-TW" b="1" dirty="0" smtClean="0"/>
              <a:t>high:</a:t>
            </a:r>
            <a:r>
              <a:rPr lang="en-US" altLang="zh-TW" dirty="0" smtClean="0"/>
              <a:t>7d</a:t>
            </a:r>
            <a:r>
              <a:rPr lang="en-US" altLang="zh-TW" dirty="0"/>
              <a:t>}</a:t>
            </a:r>
          </a:p>
          <a:p>
            <a:pPr lvl="1"/>
            <a:r>
              <a:rPr lang="en-US" altLang="zh-TW" dirty="0" smtClean="0"/>
              <a:t>{</a:t>
            </a:r>
            <a:r>
              <a:rPr lang="en-US" altLang="zh-TW" b="1" dirty="0" smtClean="0"/>
              <a:t>name:</a:t>
            </a:r>
            <a:r>
              <a:rPr lang="en-US" altLang="zh-TW" dirty="0" smtClean="0"/>
              <a:t>10s</a:t>
            </a:r>
            <a:r>
              <a:rPr lang="en-US" altLang="zh-TW" dirty="0"/>
              <a:t>}</a:t>
            </a:r>
          </a:p>
          <a:p>
            <a:pPr lvl="1"/>
            <a:r>
              <a:rPr lang="en-US" altLang="zh-TW" dirty="0" smtClean="0"/>
              <a:t>{</a:t>
            </a:r>
            <a:r>
              <a:rPr lang="en-US" altLang="zh-TW" b="1" dirty="0" smtClean="0"/>
              <a:t>w:</a:t>
            </a:r>
            <a:r>
              <a:rPr lang="en-US" altLang="zh-TW" dirty="0" smtClean="0"/>
              <a:t>&lt;8.3f</a:t>
            </a:r>
            <a:r>
              <a:rPr lang="en-US" altLang="zh-TW" dirty="0"/>
              <a:t>}</a:t>
            </a:r>
          </a:p>
          <a:p>
            <a:pPr lvl="1"/>
            <a:r>
              <a:rPr lang="zh-TW" altLang="en-US" dirty="0"/>
              <a:t>簡單說就是加上</a:t>
            </a:r>
            <a:r>
              <a:rPr lang="en-US" altLang="zh-TW" dirty="0" smtClean="0"/>
              <a:t>”</a:t>
            </a:r>
            <a:r>
              <a:rPr lang="zh-TW" altLang="en-US" sz="1800" b="1" dirty="0"/>
              <a:t>參數名稱</a:t>
            </a:r>
            <a:r>
              <a:rPr lang="zh-TW" altLang="en-US" sz="1800" b="1" dirty="0" smtClean="0"/>
              <a:t>：</a:t>
            </a:r>
            <a:r>
              <a:rPr lang="en-US" altLang="zh-TW" dirty="0" smtClean="0"/>
              <a:t>”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弧形 3"/>
          <p:cNvSpPr/>
          <p:nvPr/>
        </p:nvSpPr>
        <p:spPr>
          <a:xfrm>
            <a:off x="1372266" y="1849730"/>
            <a:ext cx="6500718" cy="1533550"/>
          </a:xfrm>
          <a:prstGeom prst="arc">
            <a:avLst>
              <a:gd name="adj1" fmla="val 10797520"/>
              <a:gd name="adj2" fmla="val 0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弧形 4"/>
          <p:cNvSpPr/>
          <p:nvPr/>
        </p:nvSpPr>
        <p:spPr>
          <a:xfrm>
            <a:off x="2532888" y="2066544"/>
            <a:ext cx="6629400" cy="1103985"/>
          </a:xfrm>
          <a:prstGeom prst="arc">
            <a:avLst>
              <a:gd name="adj1" fmla="val 10797520"/>
              <a:gd name="adj2" fmla="val 0"/>
            </a:avLst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>
            <a:off x="4805172" y="2304288"/>
            <a:ext cx="1851660" cy="796955"/>
          </a:xfrm>
          <a:prstGeom prst="arc">
            <a:avLst>
              <a:gd name="adj1" fmla="val 10995363"/>
              <a:gd name="adj2" fmla="val 21288336"/>
            </a:avLst>
          </a:prstGeom>
          <a:ln w="28575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322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3.6x</a:t>
            </a:r>
            <a:r>
              <a:rPr lang="zh-TW" altLang="en-US" dirty="0" smtClean="0"/>
              <a:t>後的再加強版！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記得</a:t>
            </a:r>
            <a:r>
              <a:rPr lang="en-US" altLang="zh-TW" dirty="0" smtClean="0"/>
              <a:t>!</a:t>
            </a:r>
            <a:r>
              <a:rPr lang="zh-TW" altLang="en-US" dirty="0" smtClean="0"/>
              <a:t>只有</a:t>
            </a:r>
            <a:r>
              <a:rPr lang="en-US" altLang="zh-TW" dirty="0" smtClean="0"/>
              <a:t>3.6x</a:t>
            </a:r>
            <a:r>
              <a:rPr lang="zh-TW" altLang="en-US" dirty="0" smtClean="0"/>
              <a:t>版以後才有！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2562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字串前加</a:t>
            </a:r>
            <a:r>
              <a:rPr lang="en-US" altLang="zh-TW" dirty="0" smtClean="0">
                <a:solidFill>
                  <a:srgbClr val="FF0000"/>
                </a:solidFill>
              </a:rPr>
              <a:t>f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 smtClean="0"/>
              <a:t>.format()</a:t>
            </a:r>
            <a:r>
              <a:rPr lang="zh-TW" altLang="en-US" dirty="0" smtClean="0"/>
              <a:t>太囉嗦了</a:t>
            </a:r>
            <a:r>
              <a:rPr lang="en-US" altLang="zh-TW" dirty="0" smtClean="0"/>
              <a:t>!</a:t>
            </a:r>
          </a:p>
          <a:p>
            <a:r>
              <a:rPr lang="zh-TW" altLang="en-US" dirty="0"/>
              <a:t>偷懶工程師出招了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變數直接帶入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76400" y="3676549"/>
            <a:ext cx="7028688" cy="163121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name="劉老師"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height=168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weight=68</a:t>
            </a:r>
          </a:p>
          <a:p>
            <a:endParaRPr lang="zh-TW" altLang="en-US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print(</a:t>
            </a:r>
            <a:r>
              <a:rPr lang="zh-TW" altLang="en-US" sz="2800" b="1" dirty="0">
                <a:solidFill>
                  <a:srgbClr val="FFFF00"/>
                </a:solidFill>
              </a:rPr>
              <a:t>f</a:t>
            </a:r>
            <a:r>
              <a:rPr lang="zh-TW" altLang="en-US" dirty="0">
                <a:solidFill>
                  <a:schemeClr val="bg1"/>
                </a:solidFill>
              </a:rPr>
              <a:t>"{name}的身高是{height:4d}公分,體重是{weight:5.1f}公斤")</a:t>
            </a:r>
          </a:p>
        </p:txBody>
      </p:sp>
      <p:sp>
        <p:nvSpPr>
          <p:cNvPr id="5" name="弧形 4"/>
          <p:cNvSpPr/>
          <p:nvPr/>
        </p:nvSpPr>
        <p:spPr>
          <a:xfrm>
            <a:off x="2825496" y="3856649"/>
            <a:ext cx="630936" cy="1099399"/>
          </a:xfrm>
          <a:prstGeom prst="arc">
            <a:avLst>
              <a:gd name="adj1" fmla="val 17154581"/>
              <a:gd name="adj2" fmla="val 542415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>
            <a:off x="1350264" y="4100976"/>
            <a:ext cx="3203448" cy="1436978"/>
          </a:xfrm>
          <a:prstGeom prst="arc">
            <a:avLst>
              <a:gd name="adj1" fmla="val 16732801"/>
              <a:gd name="adj2" fmla="val 113525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弧形 6"/>
          <p:cNvSpPr/>
          <p:nvPr/>
        </p:nvSpPr>
        <p:spPr>
          <a:xfrm>
            <a:off x="-490728" y="4424994"/>
            <a:ext cx="7623048" cy="1062872"/>
          </a:xfrm>
          <a:prstGeom prst="arc">
            <a:avLst>
              <a:gd name="adj1" fmla="val 16732801"/>
              <a:gd name="adj2" fmla="val 417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61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</a:t>
            </a:r>
            <a:r>
              <a:rPr lang="en-US" altLang="zh-TW" dirty="0" smtClean="0"/>
              <a:t>rint</a:t>
            </a:r>
            <a:r>
              <a:rPr lang="zh-TW" altLang="en-US" dirty="0" smtClean="0"/>
              <a:t>好用嗎？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有沒有發現有些格式不符合你的想像？</a:t>
            </a:r>
            <a:endParaRPr lang="en-US" altLang="zh-TW" dirty="0" smtClean="0"/>
          </a:p>
          <a:p>
            <a:r>
              <a:rPr lang="zh-TW" altLang="en-US" dirty="0"/>
              <a:t>有些想要的畫面</a:t>
            </a:r>
            <a:r>
              <a:rPr lang="zh-TW" altLang="en-US" dirty="0" smtClean="0"/>
              <a:t>是否沒辦法達成？</a:t>
            </a:r>
            <a:endParaRPr lang="en-US" altLang="zh-TW" dirty="0" smtClean="0"/>
          </a:p>
          <a:p>
            <a:r>
              <a:rPr lang="zh-TW" altLang="en-US" dirty="0"/>
              <a:t>來看看</a:t>
            </a:r>
            <a:r>
              <a:rPr lang="zh-TW" altLang="en-US" dirty="0" smtClean="0"/>
              <a:t>，格式化輸出吧！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319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print()</a:t>
            </a:r>
            <a:r>
              <a:rPr lang="zh-TW" altLang="en-US" dirty="0" smtClean="0"/>
              <a:t>的基本語法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Print(value,……,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sep</a:t>
            </a:r>
            <a:r>
              <a:rPr lang="en-US" altLang="zh-TW" b="1" dirty="0" smtClean="0">
                <a:solidFill>
                  <a:srgbClr val="FF0000"/>
                </a:solidFill>
              </a:rPr>
              <a:t>=“ ”, </a:t>
            </a:r>
            <a:r>
              <a:rPr lang="en-US" altLang="zh-TW" b="1" dirty="0" smtClean="0">
                <a:solidFill>
                  <a:srgbClr val="7030A0"/>
                </a:solidFill>
              </a:rPr>
              <a:t>end=“\n”, </a:t>
            </a:r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</a:rPr>
              <a:t>file=</a:t>
            </a:r>
            <a:r>
              <a:rPr lang="en-US" altLang="zh-TW" b="1" dirty="0" err="1" smtClean="0">
                <a:solidFill>
                  <a:schemeClr val="accent4">
                    <a:lumMod val="75000"/>
                  </a:schemeClr>
                </a:solidFill>
              </a:rPr>
              <a:t>sys.stdout</a:t>
            </a:r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solidFill>
                  <a:schemeClr val="accent1">
                    <a:lumMod val="50000"/>
                  </a:schemeClr>
                </a:solidFill>
              </a:rPr>
              <a:t>flush=False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Sep:</a:t>
            </a:r>
            <a:r>
              <a:rPr lang="zh-TW" altLang="en-US" dirty="0" smtClean="0"/>
              <a:t>當輸出多筆資料時，插在各筆資料之間的分隔字元，預設是一個空白。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End:</a:t>
            </a:r>
            <a:r>
              <a:rPr lang="zh-TW" altLang="en-US" dirty="0" smtClean="0"/>
              <a:t>資料輸出最後所輸出的字元，預設是換行。不想輸出後換行要改這邊。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File:</a:t>
            </a:r>
            <a:r>
              <a:rPr lang="zh-TW" altLang="en-US" dirty="0" smtClean="0"/>
              <a:t>輸出位置，預設是</a:t>
            </a:r>
            <a:r>
              <a:rPr lang="en-US" altLang="zh-TW" dirty="0" err="1" smtClean="0"/>
              <a:t>sys.stdout</a:t>
            </a:r>
            <a:r>
              <a:rPr lang="zh-TW" altLang="en-US" dirty="0" smtClean="0"/>
              <a:t>，也就是螢幕</a:t>
            </a:r>
            <a:r>
              <a:rPr lang="en-US" altLang="zh-TW" dirty="0" smtClean="0"/>
              <a:t>(console)</a:t>
            </a:r>
            <a:r>
              <a:rPr lang="zh-TW" altLang="en-US" dirty="0" smtClean="0"/>
              <a:t>。可以改到檔案或是設備。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Flush:</a:t>
            </a:r>
            <a:r>
              <a:rPr lang="zh-TW" altLang="en-US" dirty="0" smtClean="0"/>
              <a:t>是否清除資料流的緩衝區，預設是不清除。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853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18104" y="2139696"/>
            <a:ext cx="5349240" cy="429768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%</a:t>
            </a:r>
            <a:r>
              <a:rPr lang="zh-TW" altLang="en-US" dirty="0" smtClean="0"/>
              <a:t>格式化字串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格式化字串</a:t>
            </a:r>
            <a:r>
              <a:rPr lang="zh-TW" altLang="en-US" dirty="0"/>
              <a:t>的語法：</a:t>
            </a:r>
            <a:r>
              <a:rPr lang="en-US" altLang="zh-TW" b="1" dirty="0" smtClean="0">
                <a:solidFill>
                  <a:schemeClr val="tx1"/>
                </a:solidFill>
              </a:rPr>
              <a:t>“….. </a:t>
            </a:r>
            <a:r>
              <a:rPr lang="en-US" altLang="zh-TW" b="1" dirty="0">
                <a:solidFill>
                  <a:srgbClr val="FF0000"/>
                </a:solidFill>
              </a:rPr>
              <a:t>%d</a:t>
            </a:r>
            <a:r>
              <a:rPr lang="zh-TW" altLang="en-US" b="1" dirty="0" smtClean="0">
                <a:solidFill>
                  <a:schemeClr val="tx1"/>
                </a:solidFill>
              </a:rPr>
              <a:t>字串含輸出格式</a:t>
            </a:r>
            <a:r>
              <a:rPr lang="en-US" altLang="zh-TW" b="1" dirty="0" smtClean="0">
                <a:solidFill>
                  <a:srgbClr val="0070C0"/>
                </a:solidFill>
              </a:rPr>
              <a:t>%f</a:t>
            </a:r>
            <a:r>
              <a:rPr lang="en-US" altLang="zh-TW" b="1" dirty="0" smtClean="0">
                <a:solidFill>
                  <a:schemeClr val="tx1"/>
                </a:solidFill>
              </a:rPr>
              <a:t> ….”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%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變數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en-US" altLang="zh-TW" b="1" dirty="0" smtClean="0">
                <a:solidFill>
                  <a:schemeClr val="tx1"/>
                </a:solidFill>
              </a:rPr>
              <a:t>,</a:t>
            </a:r>
            <a:r>
              <a:rPr lang="zh-TW" altLang="en-US" b="1" dirty="0" smtClean="0">
                <a:solidFill>
                  <a:srgbClr val="0070C0"/>
                </a:solidFill>
              </a:rPr>
              <a:t>變數</a:t>
            </a:r>
            <a:r>
              <a:rPr lang="en-US" altLang="zh-TW" b="1" dirty="0" smtClean="0">
                <a:solidFill>
                  <a:srgbClr val="0070C0"/>
                </a:solidFill>
              </a:rPr>
              <a:t>2</a:t>
            </a:r>
            <a:r>
              <a:rPr lang="en-US" altLang="zh-TW" b="1" dirty="0" smtClean="0">
                <a:solidFill>
                  <a:schemeClr val="tx1"/>
                </a:solidFill>
              </a:rPr>
              <a:t>,….)</a:t>
            </a:r>
          </a:p>
          <a:p>
            <a:pPr lvl="1"/>
            <a:r>
              <a:rPr lang="zh-TW" altLang="en-US" dirty="0"/>
              <a:t>字串</a:t>
            </a:r>
            <a:r>
              <a:rPr lang="zh-TW" altLang="en-US" dirty="0"/>
              <a:t>中出現的</a:t>
            </a:r>
            <a:r>
              <a:rPr lang="en-US" altLang="zh-TW" sz="2400" b="1" dirty="0"/>
              <a:t>%</a:t>
            </a:r>
            <a:r>
              <a:rPr lang="zh-TW" altLang="en-US" dirty="0"/>
              <a:t>開頭的格式化描述，會由後方</a:t>
            </a:r>
            <a:r>
              <a:rPr lang="zh-TW" altLang="en-US" sz="2000" b="1" dirty="0"/>
              <a:t>變數</a:t>
            </a:r>
            <a:r>
              <a:rPr lang="zh-TW" altLang="en-US" dirty="0"/>
              <a:t>依照描述格式</a:t>
            </a:r>
            <a:r>
              <a:rPr lang="zh-TW" altLang="en-US" sz="2000" b="1" dirty="0"/>
              <a:t>代入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“</a:t>
            </a:r>
            <a:r>
              <a:rPr lang="en-US" altLang="zh-TW" dirty="0" smtClean="0">
                <a:solidFill>
                  <a:srgbClr val="0070C0"/>
                </a:solidFill>
              </a:rPr>
              <a:t>%s</a:t>
            </a:r>
            <a:r>
              <a:rPr lang="zh-TW" altLang="en-US" dirty="0" smtClean="0"/>
              <a:t>的身高是</a:t>
            </a:r>
            <a:r>
              <a:rPr lang="en-US" altLang="zh-TW" dirty="0" smtClean="0">
                <a:solidFill>
                  <a:srgbClr val="0070C0"/>
                </a:solidFill>
              </a:rPr>
              <a:t>%d</a:t>
            </a:r>
            <a:r>
              <a:rPr lang="zh-TW" altLang="en-US" dirty="0" smtClean="0"/>
              <a:t>公分</a:t>
            </a:r>
            <a:r>
              <a:rPr lang="en-US" altLang="zh-TW" dirty="0" smtClean="0"/>
              <a:t>” % (“</a:t>
            </a:r>
            <a:r>
              <a:rPr lang="zh-TW" altLang="en-US" dirty="0" smtClean="0"/>
              <a:t>劉老師</a:t>
            </a:r>
            <a:r>
              <a:rPr lang="en-US" altLang="zh-TW" dirty="0" smtClean="0"/>
              <a:t>”, 168) </a:t>
            </a:r>
            <a:r>
              <a:rPr lang="zh-TW" altLang="en-US" dirty="0" smtClean="0"/>
              <a:t> 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  </a:t>
            </a:r>
            <a:r>
              <a:rPr lang="zh-TW" altLang="en-US" b="1" u="sng" dirty="0" smtClean="0">
                <a:solidFill>
                  <a:srgbClr val="0070C0"/>
                </a:solidFill>
              </a:rPr>
              <a:t>劉</a:t>
            </a:r>
            <a:r>
              <a:rPr lang="zh-TW" altLang="en-US" b="1" u="sng" dirty="0">
                <a:solidFill>
                  <a:srgbClr val="0070C0"/>
                </a:solidFill>
              </a:rPr>
              <a:t>老師</a:t>
            </a:r>
            <a:r>
              <a:rPr lang="zh-TW" altLang="en-US" u="sng" dirty="0" smtClean="0"/>
              <a:t>的</a:t>
            </a:r>
            <a:r>
              <a:rPr lang="zh-TW" altLang="en-US" u="sng" dirty="0"/>
              <a:t>身高</a:t>
            </a:r>
            <a:r>
              <a:rPr lang="zh-TW" altLang="en-US" u="sng" dirty="0" smtClean="0"/>
              <a:t>是</a:t>
            </a:r>
            <a:r>
              <a:rPr lang="en-US" altLang="zh-TW" u="sng" dirty="0" smtClean="0">
                <a:solidFill>
                  <a:srgbClr val="0070C0"/>
                </a:solidFill>
              </a:rPr>
              <a:t>168</a:t>
            </a:r>
            <a:r>
              <a:rPr lang="zh-TW" altLang="en-US" u="sng" dirty="0" smtClean="0"/>
              <a:t>公分</a:t>
            </a:r>
            <a:endParaRPr lang="en-US" altLang="zh-TW" u="sng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其中的</a:t>
            </a:r>
            <a:r>
              <a:rPr lang="en-US" altLang="zh-TW" dirty="0" smtClean="0"/>
              <a:t>%</a:t>
            </a:r>
            <a:r>
              <a:rPr lang="en-US" altLang="zh-TW" dirty="0" err="1"/>
              <a:t>s</a:t>
            </a:r>
            <a:r>
              <a:rPr lang="en-US" altLang="zh-TW" dirty="0" err="1" smtClean="0"/>
              <a:t>,%d</a:t>
            </a:r>
            <a:r>
              <a:rPr lang="zh-TW" altLang="en-US" dirty="0" smtClean="0"/>
              <a:t>就是格式化的描述。</a:t>
            </a:r>
            <a:endParaRPr lang="en-US" altLang="zh-TW" dirty="0" smtClean="0"/>
          </a:p>
          <a:p>
            <a:r>
              <a:rPr lang="zh-TW" altLang="en-US" dirty="0" smtClean="0"/>
              <a:t>這是仿效</a:t>
            </a:r>
            <a:r>
              <a:rPr lang="en-US" altLang="zh-TW" dirty="0" smtClean="0"/>
              <a:t>C/C++, Java</a:t>
            </a:r>
            <a:r>
              <a:rPr lang="zh-TW" altLang="en-US" dirty="0" smtClean="0"/>
              <a:t>等高階語言</a:t>
            </a:r>
            <a:r>
              <a:rPr lang="zh-TW" altLang="en-US" dirty="0"/>
              <a:t>的格式化輸出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5" name="弧形 4"/>
          <p:cNvSpPr/>
          <p:nvPr/>
        </p:nvSpPr>
        <p:spPr>
          <a:xfrm>
            <a:off x="3942396" y="1832864"/>
            <a:ext cx="2943036" cy="634557"/>
          </a:xfrm>
          <a:prstGeom prst="arc">
            <a:avLst>
              <a:gd name="adj1" fmla="val 10827019"/>
              <a:gd name="adj2" fmla="val 0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>
            <a:off x="5724144" y="1853757"/>
            <a:ext cx="1985580" cy="634557"/>
          </a:xfrm>
          <a:prstGeom prst="arc">
            <a:avLst>
              <a:gd name="adj1" fmla="val 10827019"/>
              <a:gd name="adj2" fmla="val 0"/>
            </a:avLst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弧形 6"/>
          <p:cNvSpPr/>
          <p:nvPr/>
        </p:nvSpPr>
        <p:spPr>
          <a:xfrm flipV="1">
            <a:off x="1763076" y="3412769"/>
            <a:ext cx="2179320" cy="688206"/>
          </a:xfrm>
          <a:prstGeom prst="arc">
            <a:avLst>
              <a:gd name="adj1" fmla="val 10827019"/>
              <a:gd name="adj2" fmla="val 0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V="1">
            <a:off x="2796348" y="3433662"/>
            <a:ext cx="2022540" cy="688206"/>
          </a:xfrm>
          <a:prstGeom prst="arc">
            <a:avLst>
              <a:gd name="adj1" fmla="val 10827019"/>
              <a:gd name="adj2" fmla="val 0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337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常見格式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搭配不同變數類型，用不同的描述字元：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%d</a:t>
            </a:r>
            <a:r>
              <a:rPr lang="zh-TW" altLang="en-US" dirty="0" smtClean="0"/>
              <a:t>：格式化</a:t>
            </a:r>
            <a:r>
              <a:rPr lang="zh-TW" altLang="en-US" b="1" dirty="0" smtClean="0"/>
              <a:t>整數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%f</a:t>
            </a:r>
            <a:r>
              <a:rPr lang="zh-TW" altLang="en-US" dirty="0" smtClean="0"/>
              <a:t>：格式化</a:t>
            </a:r>
            <a:r>
              <a:rPr lang="zh-TW" altLang="en-US" b="1" dirty="0" smtClean="0"/>
              <a:t>浮點數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(</a:t>
            </a:r>
            <a:r>
              <a:rPr lang="zh-TW" altLang="en-US" dirty="0" smtClean="0"/>
              <a:t>有小數點的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%x</a:t>
            </a:r>
            <a:r>
              <a:rPr lang="zh-TW" altLang="en-US" dirty="0" smtClean="0"/>
              <a:t>：格式化</a:t>
            </a:r>
            <a:r>
              <a:rPr lang="en-US" altLang="zh-TW" b="1" dirty="0" smtClean="0"/>
              <a:t>16</a:t>
            </a:r>
            <a:r>
              <a:rPr lang="zh-TW" altLang="en-US" b="1" dirty="0" smtClean="0"/>
              <a:t>進位整數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%X</a:t>
            </a:r>
            <a:r>
              <a:rPr lang="zh-TW" altLang="en-US" dirty="0" smtClean="0"/>
              <a:t>：格式化</a:t>
            </a:r>
            <a:r>
              <a:rPr lang="zh-TW" altLang="en-US" b="1" dirty="0" smtClean="0"/>
              <a:t>大寫</a:t>
            </a:r>
            <a:r>
              <a:rPr lang="en-US" altLang="zh-TW" b="1" dirty="0" smtClean="0"/>
              <a:t>16</a:t>
            </a:r>
            <a:r>
              <a:rPr lang="zh-TW" altLang="en-US" b="1" dirty="0"/>
              <a:t>進位整數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%o</a:t>
            </a:r>
            <a:r>
              <a:rPr lang="zh-TW" altLang="en-US" dirty="0" smtClean="0"/>
              <a:t>：格式化</a:t>
            </a:r>
            <a:r>
              <a:rPr lang="en-US" altLang="zh-TW" b="1" dirty="0" smtClean="0"/>
              <a:t>8</a:t>
            </a:r>
            <a:r>
              <a:rPr lang="zh-TW" altLang="en-US" b="1" dirty="0" smtClean="0"/>
              <a:t>進位</a:t>
            </a:r>
            <a:r>
              <a:rPr lang="zh-TW" altLang="en-US" b="1" dirty="0"/>
              <a:t>整數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%s</a:t>
            </a:r>
            <a:r>
              <a:rPr lang="zh-TW" altLang="en-US" dirty="0" smtClean="0"/>
              <a:t>：格式化</a:t>
            </a:r>
            <a:r>
              <a:rPr lang="zh-TW" altLang="en-US" b="1" dirty="0" smtClean="0"/>
              <a:t>字串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%e</a:t>
            </a:r>
            <a:r>
              <a:rPr lang="zh-TW" altLang="en-US" dirty="0" smtClean="0"/>
              <a:t>：格式化</a:t>
            </a:r>
            <a:r>
              <a:rPr lang="zh-TW" altLang="en-US" b="1" dirty="0" smtClean="0"/>
              <a:t>科學記號</a:t>
            </a:r>
            <a:r>
              <a:rPr lang="en-US" altLang="zh-TW" b="1" dirty="0" smtClean="0"/>
              <a:t>e</a:t>
            </a:r>
            <a:r>
              <a:rPr lang="zh-TW" altLang="en-US" b="1" dirty="0" smtClean="0"/>
              <a:t>的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%E</a:t>
            </a:r>
            <a:r>
              <a:rPr lang="zh-TW" altLang="en-US" dirty="0" smtClean="0"/>
              <a:t>：格式化</a:t>
            </a:r>
            <a:r>
              <a:rPr lang="zh-TW" altLang="en-US" b="1" dirty="0"/>
              <a:t>科學</a:t>
            </a:r>
            <a:r>
              <a:rPr lang="zh-TW" altLang="en-US" b="1" dirty="0" smtClean="0"/>
              <a:t>記號大寫</a:t>
            </a:r>
            <a:r>
              <a:rPr lang="en-US" altLang="zh-TW" b="1" dirty="0" smtClean="0"/>
              <a:t>E</a:t>
            </a:r>
            <a:r>
              <a:rPr lang="zh-TW" altLang="en-US" b="1" dirty="0" smtClean="0"/>
              <a:t>的</a:t>
            </a:r>
            <a:r>
              <a:rPr lang="zh-TW" altLang="en-US" dirty="0" smtClean="0"/>
              <a:t>輸出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541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其他附加格式字元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b="1" dirty="0" smtClean="0">
                <a:solidFill>
                  <a:srgbClr val="0070C0"/>
                </a:solidFill>
              </a:rPr>
              <a:t>%</a:t>
            </a:r>
            <a:r>
              <a:rPr lang="zh-TW" altLang="en-US" dirty="0" smtClean="0"/>
              <a:t>與</a:t>
            </a:r>
            <a:r>
              <a:rPr lang="en-US" altLang="zh-TW" b="1" dirty="0" err="1" smtClean="0">
                <a:solidFill>
                  <a:srgbClr val="0070C0"/>
                </a:solidFill>
              </a:rPr>
              <a:t>d,f,s</a:t>
            </a:r>
            <a:r>
              <a:rPr lang="en-US" altLang="zh-TW" b="1" dirty="0" smtClean="0">
                <a:solidFill>
                  <a:srgbClr val="0070C0"/>
                </a:solidFill>
              </a:rPr>
              <a:t>…</a:t>
            </a:r>
            <a:r>
              <a:rPr lang="zh-TW" altLang="en-US" dirty="0" smtClean="0"/>
              <a:t>之間插入以下字元的意義：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</a:t>
            </a:r>
            <a:r>
              <a:rPr lang="zh-TW" altLang="en-US" dirty="0" smtClean="0"/>
              <a:t>整數：表示保留寬度</a:t>
            </a:r>
            <a:r>
              <a:rPr lang="en-US" altLang="zh-TW" dirty="0" smtClean="0"/>
              <a:t>m</a:t>
            </a:r>
            <a:r>
              <a:rPr lang="zh-TW" altLang="en-US" dirty="0" smtClean="0"/>
              <a:t>個字元。預設靠右。想靠左須為 </a:t>
            </a:r>
            <a:r>
              <a:rPr lang="en-US" altLang="zh-TW" sz="2800" b="1" dirty="0" smtClean="0"/>
              <a:t>–m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%6d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輸出整數時佔用六個位置。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r>
              <a:rPr lang="en-US" altLang="zh-TW" dirty="0" smtClean="0">
                <a:sym typeface="Wingdings" panose="05000000000000000000" pitchFamily="2" charset="2"/>
              </a:rPr>
              <a:t>%7s </a:t>
            </a:r>
            <a:r>
              <a:rPr lang="zh-TW" altLang="en-US" dirty="0" smtClean="0">
                <a:sym typeface="Wingdings" panose="05000000000000000000" pitchFamily="2" charset="2"/>
              </a:rPr>
              <a:t>輸出字串時佔用七個位置。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 smtClean="0"/>
              <a:t>m.n</a:t>
            </a:r>
            <a:r>
              <a:rPr lang="zh-TW" altLang="en-US" dirty="0" smtClean="0"/>
              <a:t>兩個整數：</a:t>
            </a:r>
            <a:r>
              <a:rPr lang="zh-TW" altLang="en-US" dirty="0"/>
              <a:t>表示保留寬度</a:t>
            </a:r>
            <a:r>
              <a:rPr lang="en-US" altLang="zh-TW" dirty="0"/>
              <a:t>m</a:t>
            </a:r>
            <a:r>
              <a:rPr lang="zh-TW" altLang="en-US" dirty="0"/>
              <a:t>個</a:t>
            </a:r>
            <a:r>
              <a:rPr lang="zh-TW" altLang="en-US" dirty="0" smtClean="0"/>
              <a:t>字元，含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位小數。</a:t>
            </a:r>
            <a:r>
              <a:rPr lang="zh-TW" altLang="en-US" dirty="0"/>
              <a:t>預設靠右。想靠左須為 </a:t>
            </a:r>
            <a:r>
              <a:rPr lang="en-US" altLang="zh-TW" sz="2400" b="1" dirty="0"/>
              <a:t>–</a:t>
            </a:r>
            <a:r>
              <a:rPr lang="en-US" altLang="zh-TW" sz="2400" b="1" dirty="0" err="1" smtClean="0"/>
              <a:t>m.n</a:t>
            </a:r>
            <a:endParaRPr lang="en-US" altLang="zh-TW" sz="2400" b="1" dirty="0" smtClean="0"/>
          </a:p>
          <a:p>
            <a:pPr lvl="2"/>
            <a:r>
              <a:rPr lang="en-US" altLang="zh-TW" dirty="0"/>
              <a:t>%7.3f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輸出時佔用七個位置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含小數點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r>
              <a:rPr lang="zh-TW" altLang="en-US" dirty="0">
                <a:sym typeface="Wingdings" panose="05000000000000000000" pitchFamily="2" charset="2"/>
              </a:rPr>
              <a:t>，</a:t>
            </a:r>
            <a:r>
              <a:rPr lang="en-US" altLang="zh-TW" b="1" dirty="0">
                <a:sym typeface="Wingdings" panose="05000000000000000000" pitchFamily="2" charset="2"/>
              </a:rPr>
              <a:t>n</a:t>
            </a:r>
            <a:r>
              <a:rPr lang="zh-TW" altLang="en-US" b="1" dirty="0">
                <a:sym typeface="Wingdings" panose="05000000000000000000" pitchFamily="2" charset="2"/>
              </a:rPr>
              <a:t>位小數，</a:t>
            </a:r>
            <a:r>
              <a:rPr lang="en-US" altLang="zh-TW" b="1" dirty="0">
                <a:sym typeface="Wingdings" panose="05000000000000000000" pitchFamily="2" charset="2"/>
              </a:rPr>
              <a:t>m-n-1</a:t>
            </a:r>
            <a:r>
              <a:rPr lang="zh-TW" altLang="en-US" b="1" dirty="0">
                <a:sym typeface="Wingdings" panose="05000000000000000000" pitchFamily="2" charset="2"/>
              </a:rPr>
              <a:t>位整數部分</a:t>
            </a:r>
            <a:r>
              <a:rPr lang="zh-TW" altLang="en-US" dirty="0">
                <a:sym typeface="Wingdings" panose="05000000000000000000" pitchFamily="2" charset="2"/>
              </a:rPr>
              <a:t>。</a:t>
            </a:r>
            <a:endParaRPr lang="en-US" altLang="zh-TW" dirty="0"/>
          </a:p>
          <a:p>
            <a:pPr lvl="1"/>
            <a:r>
              <a:rPr lang="zh-TW" altLang="en-US" dirty="0" smtClean="0"/>
              <a:t>數字前面加負號表示靠左。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數字前面</a:t>
            </a:r>
            <a:r>
              <a:rPr lang="zh-TW" altLang="en-US" dirty="0"/>
              <a:t>加</a:t>
            </a:r>
            <a:r>
              <a:rPr lang="zh-TW" altLang="en-US" dirty="0" smtClean="0"/>
              <a:t>正號表示數值如果是正數，前面加一個</a:t>
            </a:r>
            <a:r>
              <a:rPr lang="en-US" altLang="zh-TW" sz="2000" b="1" dirty="0" smtClean="0"/>
              <a:t>“+”</a:t>
            </a:r>
            <a:r>
              <a:rPr lang="zh-TW" altLang="en-US" dirty="0" smtClean="0"/>
              <a:t>號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90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20" y="1399033"/>
            <a:ext cx="4713450" cy="450799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97015" y="2860037"/>
            <a:ext cx="3480816" cy="304698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ii1=    123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ii2=123    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ff1=456.789000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ff2=    456.79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ff3=456.8     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ff4=+456.789000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ss1=  今天天氣好!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ss2=今天天氣好! </a:t>
            </a:r>
          </a:p>
        </p:txBody>
      </p:sp>
      <p:sp>
        <p:nvSpPr>
          <p:cNvPr id="6" name="向右箭號 5"/>
          <p:cNvSpPr/>
          <p:nvPr/>
        </p:nvSpPr>
        <p:spPr>
          <a:xfrm>
            <a:off x="5301190" y="3930903"/>
            <a:ext cx="379731" cy="9052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66928" y="595254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Example05_01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5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增強版格式化輸出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Python 2.6~3.x</a:t>
            </a:r>
            <a:r>
              <a:rPr lang="zh-TW" altLang="en-US" dirty="0" smtClean="0"/>
              <a:t>版本可用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983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smtClean="0"/>
              <a:t>{}</a:t>
            </a:r>
            <a:r>
              <a:rPr lang="zh-TW" altLang="en-US" dirty="0" smtClean="0"/>
              <a:t>與</a:t>
            </a:r>
            <a:r>
              <a:rPr lang="en-US" altLang="zh-TW" dirty="0" smtClean="0"/>
              <a:t>format()</a:t>
            </a:r>
            <a:r>
              <a:rPr lang="zh-TW" altLang="en-US" dirty="0"/>
              <a:t>函</a:t>
            </a:r>
            <a:r>
              <a:rPr lang="zh-TW" altLang="en-US" dirty="0" smtClean="0"/>
              <a:t>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基本概念：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把前一種方法</a:t>
            </a:r>
            <a:r>
              <a:rPr lang="zh-TW" altLang="en-US" b="1" dirty="0" smtClean="0"/>
              <a:t>的 </a:t>
            </a:r>
            <a:r>
              <a:rPr lang="en-US" altLang="zh-TW" b="1" dirty="0" smtClean="0"/>
              <a:t>%(</a:t>
            </a:r>
            <a:r>
              <a:rPr lang="zh-TW" altLang="en-US" b="1" dirty="0" smtClean="0"/>
              <a:t>變數</a:t>
            </a:r>
            <a:r>
              <a:rPr lang="en-US" altLang="zh-TW" b="1" dirty="0" smtClean="0"/>
              <a:t>1,</a:t>
            </a:r>
            <a:r>
              <a:rPr lang="zh-TW" altLang="en-US" b="1" dirty="0" smtClean="0"/>
              <a:t>變數</a:t>
            </a:r>
            <a:r>
              <a:rPr lang="en-US" altLang="zh-TW" b="1" dirty="0" smtClean="0"/>
              <a:t>2,…)</a:t>
            </a:r>
            <a:r>
              <a:rPr lang="zh-TW" altLang="en-US" dirty="0" smtClean="0"/>
              <a:t>改</a:t>
            </a:r>
            <a:r>
              <a:rPr lang="zh-TW" altLang="en-US" dirty="0"/>
              <a:t>為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sz="2200" b="1" dirty="0" smtClean="0">
                <a:solidFill>
                  <a:srgbClr val="0070C0"/>
                </a:solidFill>
              </a:rPr>
              <a:t>.format(</a:t>
            </a:r>
            <a:r>
              <a:rPr lang="zh-TW" altLang="en-US" sz="2200" b="1" dirty="0" smtClean="0">
                <a:solidFill>
                  <a:srgbClr val="0070C0"/>
                </a:solidFill>
              </a:rPr>
              <a:t>變數</a:t>
            </a:r>
            <a:r>
              <a:rPr lang="en-US" altLang="zh-TW" sz="2200" b="1" dirty="0" smtClean="0">
                <a:solidFill>
                  <a:srgbClr val="0070C0"/>
                </a:solidFill>
              </a:rPr>
              <a:t>1, </a:t>
            </a:r>
            <a:r>
              <a:rPr lang="zh-TW" altLang="en-US" sz="2200" b="1" dirty="0" smtClean="0">
                <a:solidFill>
                  <a:srgbClr val="0070C0"/>
                </a:solidFill>
              </a:rPr>
              <a:t>變數</a:t>
            </a:r>
            <a:r>
              <a:rPr lang="en-US" altLang="zh-TW" sz="2200" b="1" dirty="0" smtClean="0">
                <a:solidFill>
                  <a:srgbClr val="0070C0"/>
                </a:solidFill>
              </a:rPr>
              <a:t>2, ….)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lvl="1"/>
            <a:r>
              <a:rPr lang="zh-TW" altLang="en-US" dirty="0"/>
              <a:t>把</a:t>
            </a:r>
            <a:r>
              <a:rPr lang="en-US" altLang="zh-TW" dirty="0"/>
              <a:t>%7d</a:t>
            </a:r>
            <a:r>
              <a:rPr lang="zh-TW" altLang="en-US" dirty="0"/>
              <a:t>改</a:t>
            </a:r>
            <a:r>
              <a:rPr lang="zh-TW" altLang="en-US" dirty="0" smtClean="0"/>
              <a:t>為 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{7d}</a:t>
            </a:r>
            <a:endParaRPr lang="en-US" altLang="zh-TW" sz="2000" b="1" dirty="0">
              <a:solidFill>
                <a:srgbClr val="0070C0"/>
              </a:solidFill>
            </a:endParaRPr>
          </a:p>
          <a:p>
            <a:r>
              <a:rPr lang="zh-TW" altLang="en-US" dirty="0" smtClean="0"/>
              <a:t>但是還有更多功能！</a:t>
            </a:r>
            <a:endParaRPr lang="en-US" altLang="zh-TW" dirty="0" smtClean="0"/>
          </a:p>
          <a:p>
            <a:r>
              <a:rPr lang="zh-TW" altLang="en-US" dirty="0"/>
              <a:t>最大好處：變數順序可以不依照前面順序</a:t>
            </a:r>
            <a:r>
              <a:rPr lang="zh-TW" altLang="en-US" dirty="0" smtClean="0"/>
              <a:t>，只要指定好對應即可。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731665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3816</TotalTime>
  <Words>920</Words>
  <Application>Microsoft Office PowerPoint</Application>
  <PresentationFormat>寬螢幕</PresentationFormat>
  <Paragraphs>99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Arial</vt:lpstr>
      <vt:lpstr>Trebuchet MS</vt:lpstr>
      <vt:lpstr>Wingdings</vt:lpstr>
      <vt:lpstr>Wingdings 3</vt:lpstr>
      <vt:lpstr>多面向</vt:lpstr>
      <vt:lpstr>關於格式化輸出</vt:lpstr>
      <vt:lpstr>print好用嗎？</vt:lpstr>
      <vt:lpstr>print()的基本語法</vt:lpstr>
      <vt:lpstr>使用%格式化字串</vt:lpstr>
      <vt:lpstr>常見格式</vt:lpstr>
      <vt:lpstr>其他附加格式字元</vt:lpstr>
      <vt:lpstr>範例</vt:lpstr>
      <vt:lpstr>Python增強版格式化輸出</vt:lpstr>
      <vt:lpstr>利用{}與format()函數</vt:lpstr>
      <vt:lpstr>基本款範例</vt:lpstr>
      <vt:lpstr>特別加強款 順序可換！</vt:lpstr>
      <vt:lpstr>特別加強款 順序可換進階版！具名參數</vt:lpstr>
      <vt:lpstr>Python 3.6x後的再加強版！</vt:lpstr>
      <vt:lpstr>字串前加f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81</cp:revision>
  <dcterms:created xsi:type="dcterms:W3CDTF">2020-11-15T08:32:50Z</dcterms:created>
  <dcterms:modified xsi:type="dcterms:W3CDTF">2021-01-08T11:28:47Z</dcterms:modified>
</cp:coreProperties>
</file>