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81" r:id="rId2"/>
    <p:sldId id="282" r:id="rId3"/>
    <p:sldId id="283" r:id="rId4"/>
    <p:sldId id="284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65D1"/>
    <a:srgbClr val="F84A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67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18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4800">
                <a:solidFill>
                  <a:srgbClr val="0070C0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2" descr="upload.wikimedia.org/wikipedia/commons/thumb/f/...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8" y="55853"/>
            <a:ext cx="1271606" cy="3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91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576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8352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734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956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366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296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21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07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902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896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991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947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602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95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478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2" descr="upload.wikimedia.org/wikipedia/commons/thumb/f/...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8" y="55853"/>
            <a:ext cx="1271606" cy="3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矩形 28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</a:t>
            </a:r>
            <a:r>
              <a:rPr lang="en-US" altLang="zh-TW" sz="1600" dirty="0" smtClean="0"/>
              <a:t>4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19598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70C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來個小遊戲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劉崇汎</a:t>
            </a:r>
            <a:endParaRPr lang="en-US" altLang="zh-TW" dirty="0"/>
          </a:p>
          <a:p>
            <a:fld id="{4805910D-2C61-424F-80CE-807290CF0E1E}" type="datetime4">
              <a:rPr lang="zh-TW" altLang="zh-TW"/>
              <a:pPr/>
              <a:t>110年2月26日星期五</a:t>
            </a:fld>
            <a:endParaRPr lang="zh-TW" altLang="en-US" dirty="0"/>
          </a:p>
          <a:p>
            <a:endParaRPr lang="zh-TW" altLang="en-US" dirty="0"/>
          </a:p>
        </p:txBody>
      </p:sp>
      <p:pic>
        <p:nvPicPr>
          <p:cNvPr id="5" name="Picture 2" descr="upload.wikimedia.org/wikipedia/commons/thumb/f/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66" y="4993541"/>
            <a:ext cx="4743328" cy="140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857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終極密碼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玩法：</a:t>
            </a:r>
            <a:endParaRPr lang="en-US" altLang="zh-TW" dirty="0" smtClean="0"/>
          </a:p>
          <a:p>
            <a:pPr lvl="1"/>
            <a:r>
              <a:rPr lang="zh-TW" altLang="en-US" dirty="0"/>
              <a:t>一開始數字</a:t>
            </a:r>
            <a:r>
              <a:rPr lang="zh-TW" altLang="en-US" dirty="0" smtClean="0"/>
              <a:t>範圍為</a:t>
            </a:r>
            <a:r>
              <a:rPr lang="en-US" altLang="zh-TW" dirty="0" smtClean="0"/>
              <a:t>1~100</a:t>
            </a:r>
            <a:r>
              <a:rPr lang="zh-TW" altLang="en-US" dirty="0" smtClean="0"/>
              <a:t>，讓你輸入其中任一數字。</a:t>
            </a:r>
            <a:endParaRPr lang="en-US" altLang="zh-TW" dirty="0" smtClean="0"/>
          </a:p>
          <a:p>
            <a:pPr lvl="1"/>
            <a:r>
              <a:rPr lang="zh-TW" altLang="en-US" dirty="0"/>
              <a:t>如果猜中數字則結束</a:t>
            </a:r>
            <a:r>
              <a:rPr lang="zh-TW" altLang="en-US" dirty="0" smtClean="0"/>
              <a:t>，否則重新顯示數字範圍，等待你輸入。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猜中者勝出</a:t>
            </a:r>
            <a:r>
              <a:rPr lang="en-US" altLang="zh-TW" dirty="0" smtClean="0"/>
              <a:t>(</a:t>
            </a:r>
            <a:r>
              <a:rPr lang="zh-TW" altLang="en-US" dirty="0" smtClean="0"/>
              <a:t>或者輸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額外知識：</a:t>
            </a:r>
            <a:endParaRPr lang="en-US" altLang="zh-TW" dirty="0" smtClean="0"/>
          </a:p>
          <a:p>
            <a:pPr lvl="1"/>
            <a:r>
              <a:rPr lang="zh-TW" altLang="en-US" dirty="0"/>
              <a:t>亂數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需</a:t>
            </a:r>
            <a:r>
              <a:rPr lang="en-US" altLang="zh-TW" dirty="0" smtClean="0"/>
              <a:t>import random</a:t>
            </a:r>
          </a:p>
          <a:p>
            <a:pPr lvl="2"/>
            <a:r>
              <a:rPr lang="zh-TW" altLang="en-US" dirty="0" smtClean="0"/>
              <a:t>用法： </a:t>
            </a:r>
            <a:r>
              <a:rPr lang="en-US" altLang="zh-TW" dirty="0" err="1" smtClean="0"/>
              <a:t>random.randint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a,b</a:t>
            </a:r>
            <a:r>
              <a:rPr lang="en-US" altLang="zh-TW" dirty="0" smtClean="0"/>
              <a:t>) </a:t>
            </a:r>
            <a:r>
              <a:rPr lang="zh-TW" altLang="en-US" dirty="0" smtClean="0"/>
              <a:t>產生</a:t>
            </a:r>
            <a:r>
              <a:rPr lang="en-US" altLang="zh-TW" dirty="0" smtClean="0"/>
              <a:t>a(</a:t>
            </a:r>
            <a:r>
              <a:rPr lang="zh-TW" altLang="en-US" dirty="0" smtClean="0"/>
              <a:t>含</a:t>
            </a:r>
            <a:r>
              <a:rPr lang="en-US" altLang="zh-TW" dirty="0" smtClean="0"/>
              <a:t>)</a:t>
            </a:r>
            <a:r>
              <a:rPr lang="zh-TW" altLang="en-US" dirty="0" smtClean="0"/>
              <a:t>到</a:t>
            </a:r>
            <a:r>
              <a:rPr lang="en-US" altLang="zh-TW" dirty="0" smtClean="0"/>
              <a:t>b(</a:t>
            </a:r>
            <a:r>
              <a:rPr lang="zh-TW" altLang="en-US" dirty="0" smtClean="0"/>
              <a:t>含</a:t>
            </a:r>
            <a:r>
              <a:rPr lang="en-US" altLang="zh-TW" dirty="0" smtClean="0"/>
              <a:t>)</a:t>
            </a:r>
            <a:r>
              <a:rPr lang="zh-TW" altLang="en-US" dirty="0" smtClean="0"/>
              <a:t>的隨機整數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333488" y="2670048"/>
            <a:ext cx="4277295" cy="3831336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(1~100)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：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50</a:t>
              </a:r>
              <a:endParaRPr lang="en-US" altLang="zh-TW" dirty="0" smtClean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沒中！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=====================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(51~100</a:t>
              </a:r>
              <a:r>
                <a:rPr lang="en-US" altLang="zh-TW" dirty="0">
                  <a:solidFill>
                    <a:schemeClr val="tx1"/>
                  </a:solidFill>
                </a:rPr>
                <a:t>)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：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77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沒中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！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>
                  <a:solidFill>
                    <a:schemeClr val="tx1"/>
                  </a:solidFill>
                </a:rPr>
                <a:t>=====================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(51~76)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：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62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恭喜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猜中了！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=====================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2115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流程圖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2886918" y="753429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22910" y="1423179"/>
            <a:ext cx="1271016" cy="758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產生隨機整數</a:t>
            </a:r>
            <a:r>
              <a:rPr lang="en-US" altLang="zh-TW" dirty="0" smtClean="0">
                <a:solidFill>
                  <a:schemeClr val="tx1"/>
                </a:solidFill>
              </a:rPr>
              <a:t>bomb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6" name="直線單箭頭接點 5"/>
          <p:cNvCxnSpPr>
            <a:stCxn id="8" idx="3"/>
            <a:endCxn id="37" idx="1"/>
          </p:cNvCxnSpPr>
          <p:nvPr/>
        </p:nvCxnSpPr>
        <p:spPr>
          <a:xfrm>
            <a:off x="4843734" y="4978908"/>
            <a:ext cx="116387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>
            <a:stCxn id="4" idx="2"/>
            <a:endCxn id="5" idx="0"/>
          </p:cNvCxnSpPr>
          <p:nvPr/>
        </p:nvCxnSpPr>
        <p:spPr>
          <a:xfrm>
            <a:off x="3458418" y="1145605"/>
            <a:ext cx="0" cy="2775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菱形 7"/>
          <p:cNvSpPr/>
          <p:nvPr/>
        </p:nvSpPr>
        <p:spPr>
          <a:xfrm>
            <a:off x="2073102" y="4553712"/>
            <a:ext cx="2770632" cy="850392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If </a:t>
            </a:r>
            <a:r>
              <a:rPr lang="en-US" altLang="zh-TW" sz="1200" dirty="0" smtClean="0">
                <a:solidFill>
                  <a:schemeClr val="tx1"/>
                </a:solidFill>
              </a:rPr>
              <a:t>(guess == bomb)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22910" y="2496866"/>
            <a:ext cx="1271016" cy="758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顯示範圍等待輸入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24912" y="3499092"/>
            <a:ext cx="1472184" cy="758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使用者輸入數字</a:t>
            </a:r>
            <a:r>
              <a:rPr lang="en-US" altLang="zh-TW" dirty="0" smtClean="0">
                <a:solidFill>
                  <a:schemeClr val="tx1"/>
                </a:solidFill>
              </a:rPr>
              <a:t>guess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線單箭頭接點 12"/>
          <p:cNvCxnSpPr>
            <a:stCxn id="5" idx="2"/>
            <a:endCxn id="11" idx="0"/>
          </p:cNvCxnSpPr>
          <p:nvPr/>
        </p:nvCxnSpPr>
        <p:spPr>
          <a:xfrm>
            <a:off x="3458418" y="2181937"/>
            <a:ext cx="0" cy="31492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11" idx="2"/>
            <a:endCxn id="12" idx="0"/>
          </p:cNvCxnSpPr>
          <p:nvPr/>
        </p:nvCxnSpPr>
        <p:spPr>
          <a:xfrm>
            <a:off x="3458418" y="3255624"/>
            <a:ext cx="2586" cy="24346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12" idx="2"/>
            <a:endCxn id="8" idx="0"/>
          </p:cNvCxnSpPr>
          <p:nvPr/>
        </p:nvCxnSpPr>
        <p:spPr>
          <a:xfrm flipH="1">
            <a:off x="3458418" y="4257850"/>
            <a:ext cx="2586" cy="29586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2822910" y="5699966"/>
            <a:ext cx="1271016" cy="4224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</a:t>
            </a:r>
            <a:r>
              <a:rPr lang="zh-TW" altLang="en-US" dirty="0">
                <a:solidFill>
                  <a:schemeClr val="tx1"/>
                </a:solidFill>
              </a:rPr>
              <a:t>猜中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007608" y="4767689"/>
            <a:ext cx="1409100" cy="4224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</a:t>
            </a:r>
            <a:r>
              <a:rPr lang="zh-TW" altLang="en-US" dirty="0">
                <a:solidFill>
                  <a:schemeClr val="tx1"/>
                </a:solidFill>
              </a:rPr>
              <a:t>沒</a:t>
            </a:r>
            <a:r>
              <a:rPr lang="zh-TW" altLang="en-US" dirty="0" smtClean="0">
                <a:solidFill>
                  <a:schemeClr val="tx1"/>
                </a:solidFill>
              </a:rPr>
              <a:t>猜中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44" name="直線單箭頭接點 43"/>
          <p:cNvCxnSpPr>
            <a:stCxn id="8" idx="2"/>
            <a:endCxn id="36" idx="0"/>
          </p:cNvCxnSpPr>
          <p:nvPr/>
        </p:nvCxnSpPr>
        <p:spPr>
          <a:xfrm>
            <a:off x="3458418" y="5404104"/>
            <a:ext cx="0" cy="29586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接點 48"/>
          <p:cNvCxnSpPr>
            <a:stCxn id="37" idx="0"/>
            <a:endCxn id="11" idx="3"/>
          </p:cNvCxnSpPr>
          <p:nvPr/>
        </p:nvCxnSpPr>
        <p:spPr>
          <a:xfrm rot="16200000" flipV="1">
            <a:off x="4457320" y="2512851"/>
            <a:ext cx="1891444" cy="261823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stCxn id="36" idx="3"/>
            <a:endCxn id="5" idx="3"/>
          </p:cNvCxnSpPr>
          <p:nvPr/>
        </p:nvCxnSpPr>
        <p:spPr>
          <a:xfrm flipV="1">
            <a:off x="4093926" y="1802558"/>
            <a:ext cx="12700" cy="4108627"/>
          </a:xfrm>
          <a:prstGeom prst="bentConnector3">
            <a:avLst>
              <a:gd name="adj1" fmla="val 324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2776191" y="5330440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4888992" y="4688633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6207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11" grpId="0" animBg="1"/>
      <p:bldP spid="12" grpId="0" animBg="1"/>
      <p:bldP spid="36" grpId="0" animBg="1"/>
      <p:bldP spid="37" grpId="0" animBg="1"/>
      <p:bldP spid="56" grpId="0"/>
      <p:bldP spid="5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Bomb: </a:t>
            </a:r>
            <a:r>
              <a:rPr lang="zh-TW" altLang="en-US" dirty="0" smtClean="0"/>
              <a:t>存放炸彈</a:t>
            </a:r>
            <a:r>
              <a:rPr lang="en-US" altLang="zh-TW" dirty="0" smtClean="0"/>
              <a:t>(</a:t>
            </a:r>
            <a:r>
              <a:rPr lang="zh-TW" altLang="en-US" dirty="0" smtClean="0"/>
              <a:t>密碼</a:t>
            </a:r>
            <a:r>
              <a:rPr lang="en-US" altLang="zh-TW" dirty="0" smtClean="0"/>
              <a:t>)</a:t>
            </a:r>
            <a:r>
              <a:rPr lang="zh-TW" altLang="en-US" dirty="0" smtClean="0"/>
              <a:t>數字，由</a:t>
            </a:r>
            <a:r>
              <a:rPr lang="en-US" altLang="zh-TW" dirty="0" err="1" smtClean="0"/>
              <a:t>random.randint</a:t>
            </a:r>
            <a:r>
              <a:rPr lang="en-US" altLang="zh-TW" dirty="0" smtClean="0"/>
              <a:t>(1,100)</a:t>
            </a:r>
            <a:r>
              <a:rPr lang="zh-TW" altLang="en-US" dirty="0" smtClean="0"/>
              <a:t>產生</a:t>
            </a:r>
            <a:endParaRPr lang="en-US" altLang="zh-TW" dirty="0" smtClean="0"/>
          </a:p>
          <a:p>
            <a:r>
              <a:rPr lang="en-US" altLang="zh-TW" dirty="0" smtClean="0"/>
              <a:t>Guess:</a:t>
            </a:r>
            <a:r>
              <a:rPr lang="zh-TW" altLang="en-US" dirty="0" smtClean="0"/>
              <a:t>使用者猜測的數字，由使用者輸入。</a:t>
            </a:r>
            <a:endParaRPr lang="en-US" altLang="zh-TW" dirty="0" smtClean="0"/>
          </a:p>
          <a:p>
            <a:r>
              <a:rPr lang="en-US" altLang="zh-TW" dirty="0" smtClean="0"/>
              <a:t>Max:</a:t>
            </a:r>
            <a:r>
              <a:rPr lang="zh-TW" altLang="en-US" dirty="0" smtClean="0"/>
              <a:t>上限數字，一開始是</a:t>
            </a:r>
            <a:r>
              <a:rPr lang="en-US" altLang="zh-TW" dirty="0" smtClean="0"/>
              <a:t>100</a:t>
            </a:r>
            <a:r>
              <a:rPr lang="zh-TW" altLang="en-US" dirty="0" smtClean="0"/>
              <a:t>。每次猜完會重新評估。</a:t>
            </a:r>
            <a:endParaRPr lang="en-US" altLang="zh-TW" dirty="0" smtClean="0"/>
          </a:p>
          <a:p>
            <a:r>
              <a:rPr lang="en-US" altLang="zh-TW" dirty="0" smtClean="0"/>
              <a:t>Min:</a:t>
            </a:r>
            <a:r>
              <a:rPr lang="zh-TW" altLang="en-US" dirty="0" smtClean="0"/>
              <a:t>下陷數字，一開始是</a:t>
            </a:r>
            <a:r>
              <a:rPr lang="en-US" altLang="zh-TW" dirty="0" smtClean="0"/>
              <a:t>1</a:t>
            </a:r>
            <a:r>
              <a:rPr lang="zh-TW" altLang="en-US" dirty="0"/>
              <a:t> 。每次猜完會重新評估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err="1" smtClean="0"/>
              <a:t>Min,max</a:t>
            </a:r>
            <a:r>
              <a:rPr lang="zh-TW" altLang="en-US" dirty="0" smtClean="0"/>
              <a:t>評估法：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Guess &gt; bomb</a:t>
            </a:r>
            <a:r>
              <a:rPr lang="zh-TW" altLang="en-US" dirty="0" smtClean="0"/>
              <a:t>：改上限為</a:t>
            </a:r>
            <a:r>
              <a:rPr lang="en-US" altLang="zh-TW" dirty="0" smtClean="0"/>
              <a:t>Guess-1</a:t>
            </a:r>
          </a:p>
          <a:p>
            <a:pPr lvl="1"/>
            <a:r>
              <a:rPr lang="en-US" altLang="zh-TW" dirty="0" smtClean="0"/>
              <a:t>Guess &lt;bomb</a:t>
            </a:r>
            <a:r>
              <a:rPr lang="zh-TW" altLang="en-US" dirty="0" smtClean="0"/>
              <a:t>：改下限為</a:t>
            </a:r>
            <a:r>
              <a:rPr lang="en-US" altLang="zh-TW" dirty="0" smtClean="0"/>
              <a:t>Guess+1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grpSp>
        <p:nvGrpSpPr>
          <p:cNvPr id="25" name="群組 24"/>
          <p:cNvGrpSpPr/>
          <p:nvPr/>
        </p:nvGrpSpPr>
        <p:grpSpPr>
          <a:xfrm>
            <a:off x="5878035" y="4965233"/>
            <a:ext cx="1104790" cy="885110"/>
            <a:chOff x="4447984" y="4939022"/>
            <a:chExt cx="1104790" cy="885110"/>
          </a:xfrm>
        </p:grpSpPr>
        <p:cxnSp>
          <p:nvCxnSpPr>
            <p:cNvPr id="26" name="直線接點 25"/>
            <p:cNvCxnSpPr/>
            <p:nvPr/>
          </p:nvCxnSpPr>
          <p:spPr>
            <a:xfrm flipH="1" flipV="1">
              <a:off x="4967333" y="5360836"/>
              <a:ext cx="6096" cy="463296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字方塊 26"/>
            <p:cNvSpPr txBox="1"/>
            <p:nvPr/>
          </p:nvSpPr>
          <p:spPr>
            <a:xfrm>
              <a:off x="4447984" y="4939022"/>
              <a:ext cx="1104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7030A0"/>
                  </a:solidFill>
                </a:rPr>
                <a:t>guess=77</a:t>
              </a:r>
              <a:endParaRPr lang="zh-TW" altLang="en-US" dirty="0">
                <a:solidFill>
                  <a:srgbClr val="7030A0"/>
                </a:solidFill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962575" y="4965233"/>
            <a:ext cx="1092221" cy="9266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9" name="群組 18"/>
          <p:cNvGrpSpPr/>
          <p:nvPr/>
        </p:nvGrpSpPr>
        <p:grpSpPr>
          <a:xfrm>
            <a:off x="4447984" y="4939022"/>
            <a:ext cx="1104790" cy="885110"/>
            <a:chOff x="4447984" y="4939022"/>
            <a:chExt cx="1104790" cy="885110"/>
          </a:xfrm>
        </p:grpSpPr>
        <p:cxnSp>
          <p:nvCxnSpPr>
            <p:cNvPr id="17" name="直線接點 16"/>
            <p:cNvCxnSpPr/>
            <p:nvPr/>
          </p:nvCxnSpPr>
          <p:spPr>
            <a:xfrm flipH="1" flipV="1">
              <a:off x="4967333" y="5360836"/>
              <a:ext cx="6096" cy="463296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字方塊 17"/>
            <p:cNvSpPr txBox="1"/>
            <p:nvPr/>
          </p:nvSpPr>
          <p:spPr>
            <a:xfrm>
              <a:off x="4447984" y="4939022"/>
              <a:ext cx="1104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7030A0"/>
                  </a:solidFill>
                </a:rPr>
                <a:t>guess=50</a:t>
              </a:r>
              <a:endParaRPr lang="zh-TW" altLang="en-US" dirty="0">
                <a:solidFill>
                  <a:srgbClr val="7030A0"/>
                </a:solidFill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4447984" y="4939022"/>
            <a:ext cx="1092221" cy="9266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關於變數們</a:t>
            </a:r>
            <a:r>
              <a:rPr lang="en-US" altLang="zh-TW" dirty="0" smtClean="0"/>
              <a:t>…</a:t>
            </a:r>
            <a:br>
              <a:rPr lang="en-US" altLang="zh-TW" dirty="0" smtClean="0"/>
            </a:br>
            <a:endParaRPr lang="zh-TW" altLang="en-US" dirty="0"/>
          </a:p>
        </p:txBody>
      </p:sp>
      <p:cxnSp>
        <p:nvCxnSpPr>
          <p:cNvPr id="5" name="直線接點 4"/>
          <p:cNvCxnSpPr/>
          <p:nvPr/>
        </p:nvCxnSpPr>
        <p:spPr>
          <a:xfrm flipV="1">
            <a:off x="2063112" y="5568696"/>
            <a:ext cx="5892168" cy="9144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H="1" flipV="1">
            <a:off x="5328705" y="5346192"/>
            <a:ext cx="6096" cy="46329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群組 20"/>
          <p:cNvGrpSpPr/>
          <p:nvPr/>
        </p:nvGrpSpPr>
        <p:grpSpPr>
          <a:xfrm>
            <a:off x="1778418" y="5346192"/>
            <a:ext cx="784189" cy="888795"/>
            <a:chOff x="1778418" y="5346192"/>
            <a:chExt cx="784189" cy="888795"/>
          </a:xfrm>
        </p:grpSpPr>
        <p:cxnSp>
          <p:nvCxnSpPr>
            <p:cNvPr id="8" name="直線接點 7"/>
            <p:cNvCxnSpPr/>
            <p:nvPr/>
          </p:nvCxnSpPr>
          <p:spPr>
            <a:xfrm flipH="1" flipV="1">
              <a:off x="2063112" y="5346192"/>
              <a:ext cx="6096" cy="463296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字方塊 13"/>
            <p:cNvSpPr txBox="1"/>
            <p:nvPr/>
          </p:nvSpPr>
          <p:spPr>
            <a:xfrm>
              <a:off x="1778418" y="5865655"/>
              <a:ext cx="7841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Min=1</a:t>
              </a:r>
              <a:endParaRPr lang="zh-TW" altLang="en-US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7636674" y="5337048"/>
            <a:ext cx="1072730" cy="882627"/>
            <a:chOff x="7636674" y="5337048"/>
            <a:chExt cx="1072730" cy="882627"/>
          </a:xfrm>
        </p:grpSpPr>
        <p:cxnSp>
          <p:nvCxnSpPr>
            <p:cNvPr id="10" name="直線接點 9"/>
            <p:cNvCxnSpPr/>
            <p:nvPr/>
          </p:nvCxnSpPr>
          <p:spPr>
            <a:xfrm flipH="1" flipV="1">
              <a:off x="7960314" y="5337048"/>
              <a:ext cx="6096" cy="463296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/>
            <p:cNvSpPr txBox="1"/>
            <p:nvPr/>
          </p:nvSpPr>
          <p:spPr>
            <a:xfrm>
              <a:off x="7636674" y="5850343"/>
              <a:ext cx="1072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Max=100</a:t>
              </a:r>
              <a:endParaRPr lang="zh-TW" altLang="en-US" dirty="0"/>
            </a:p>
          </p:txBody>
        </p:sp>
      </p:grpSp>
      <p:sp>
        <p:nvSpPr>
          <p:cNvPr id="16" name="文字方塊 15"/>
          <p:cNvSpPr txBox="1"/>
          <p:nvPr/>
        </p:nvSpPr>
        <p:spPr>
          <a:xfrm>
            <a:off x="4978994" y="5783282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bomb=62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22" name="群組 21"/>
          <p:cNvGrpSpPr/>
          <p:nvPr/>
        </p:nvGrpSpPr>
        <p:grpSpPr>
          <a:xfrm>
            <a:off x="4756016" y="5360836"/>
            <a:ext cx="906017" cy="1038070"/>
            <a:chOff x="1804325" y="5346192"/>
            <a:chExt cx="906017" cy="1038070"/>
          </a:xfrm>
        </p:grpSpPr>
        <p:cxnSp>
          <p:nvCxnSpPr>
            <p:cNvPr id="23" name="直線接點 22"/>
            <p:cNvCxnSpPr/>
            <p:nvPr/>
          </p:nvCxnSpPr>
          <p:spPr>
            <a:xfrm flipH="1" flipV="1">
              <a:off x="2063112" y="5346192"/>
              <a:ext cx="6096" cy="463296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字方塊 23"/>
            <p:cNvSpPr txBox="1"/>
            <p:nvPr/>
          </p:nvSpPr>
          <p:spPr>
            <a:xfrm>
              <a:off x="1804325" y="6014930"/>
              <a:ext cx="9060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Min=51</a:t>
              </a:r>
              <a:endParaRPr lang="zh-TW" altLang="en-US" dirty="0"/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6033464" y="5382818"/>
            <a:ext cx="950901" cy="882627"/>
            <a:chOff x="7636674" y="5337048"/>
            <a:chExt cx="950901" cy="882627"/>
          </a:xfrm>
        </p:grpSpPr>
        <p:cxnSp>
          <p:nvCxnSpPr>
            <p:cNvPr id="30" name="直線接點 29"/>
            <p:cNvCxnSpPr/>
            <p:nvPr/>
          </p:nvCxnSpPr>
          <p:spPr>
            <a:xfrm flipH="1" flipV="1">
              <a:off x="7960314" y="5337048"/>
              <a:ext cx="6096" cy="463296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字方塊 30"/>
            <p:cNvSpPr txBox="1"/>
            <p:nvPr/>
          </p:nvSpPr>
          <p:spPr>
            <a:xfrm>
              <a:off x="7636674" y="5850343"/>
              <a:ext cx="950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Max=76</a:t>
              </a:r>
              <a:endParaRPr lang="zh-TW" altLang="en-US" dirty="0"/>
            </a:p>
          </p:txBody>
        </p:sp>
      </p:grpSp>
      <p:grpSp>
        <p:nvGrpSpPr>
          <p:cNvPr id="33" name="群組 32"/>
          <p:cNvGrpSpPr/>
          <p:nvPr/>
        </p:nvGrpSpPr>
        <p:grpSpPr>
          <a:xfrm>
            <a:off x="4809860" y="4939022"/>
            <a:ext cx="1104790" cy="885110"/>
            <a:chOff x="4447984" y="4939022"/>
            <a:chExt cx="1104790" cy="885110"/>
          </a:xfrm>
        </p:grpSpPr>
        <p:cxnSp>
          <p:nvCxnSpPr>
            <p:cNvPr id="34" name="直線接點 33"/>
            <p:cNvCxnSpPr/>
            <p:nvPr/>
          </p:nvCxnSpPr>
          <p:spPr>
            <a:xfrm flipH="1" flipV="1">
              <a:off x="4967333" y="5360836"/>
              <a:ext cx="6096" cy="463296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字方塊 34"/>
            <p:cNvSpPr txBox="1"/>
            <p:nvPr/>
          </p:nvSpPr>
          <p:spPr>
            <a:xfrm>
              <a:off x="4447984" y="4939022"/>
              <a:ext cx="1104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7030A0"/>
                  </a:solidFill>
                </a:rPr>
                <a:t>guess=62</a:t>
              </a:r>
              <a:endParaRPr lang="zh-TW" altLang="en-US" dirty="0">
                <a:solidFill>
                  <a:srgbClr val="7030A0"/>
                </a:solidFill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5656965" y="3845648"/>
            <a:ext cx="50321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dirty="0" smtClean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試著寫看看</a:t>
            </a:r>
            <a:r>
              <a:rPr lang="zh-TW" altLang="en-US" sz="5400" b="1" dirty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吧！</a:t>
            </a:r>
            <a:endParaRPr lang="zh-TW" altLang="en-US" sz="5400" b="1" cap="none" spc="0" dirty="0">
              <a:ln w="95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9270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8" grpId="0" animBg="1"/>
      <p:bldP spid="36" grpId="0"/>
    </p:bld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4816</TotalTime>
  <Words>235</Words>
  <Application>Microsoft Office PowerPoint</Application>
  <PresentationFormat>寬螢幕</PresentationFormat>
  <Paragraphs>48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微軟正黑體</vt:lpstr>
      <vt:lpstr>Arial</vt:lpstr>
      <vt:lpstr>Trebuchet MS</vt:lpstr>
      <vt:lpstr>Wingdings 3</vt:lpstr>
      <vt:lpstr>多面向</vt:lpstr>
      <vt:lpstr>來個小遊戲</vt:lpstr>
      <vt:lpstr>終極密碼</vt:lpstr>
      <vt:lpstr>流程圖</vt:lpstr>
      <vt:lpstr>關於變數們…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流程控制(分支)</dc:title>
  <dc:creator>oldinmo@gmail.com</dc:creator>
  <cp:lastModifiedBy>oldinmo@gmail.com</cp:lastModifiedBy>
  <cp:revision>79</cp:revision>
  <dcterms:created xsi:type="dcterms:W3CDTF">2020-11-15T08:32:50Z</dcterms:created>
  <dcterms:modified xsi:type="dcterms:W3CDTF">2021-02-26T07:24:20Z</dcterms:modified>
</cp:coreProperties>
</file>