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5" r:id="rId4"/>
    <p:sldId id="261" r:id="rId5"/>
    <p:sldId id="276" r:id="rId6"/>
    <p:sldId id="282" r:id="rId7"/>
    <p:sldId id="277" r:id="rId8"/>
    <p:sldId id="278" r:id="rId9"/>
    <p:sldId id="279" r:id="rId10"/>
    <p:sldId id="280" r:id="rId11"/>
    <p:sldId id="281" r:id="rId12"/>
    <p:sldId id="283" r:id="rId13"/>
    <p:sldId id="289" r:id="rId14"/>
    <p:sldId id="290" r:id="rId15"/>
    <p:sldId id="284" r:id="rId16"/>
    <p:sldId id="285" r:id="rId17"/>
    <p:sldId id="286" r:id="rId18"/>
    <p:sldId id="287" r:id="rId19"/>
    <p:sldId id="288" r:id="rId20"/>
    <p:sldId id="291" r:id="rId21"/>
    <p:sldId id="274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072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43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128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408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13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664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209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94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81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7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56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87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00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C10DA-9D88-4773-8D30-78F5C5DDFCBA}" type="datetimeFigureOut">
              <a:rPr lang="zh-TW" altLang="en-US" smtClean="0"/>
              <a:t>2024/4/19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3FC427-39CA-4498-BF39-927AFA950B4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04572" y="6488668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TW" dirty="0" smtClean="0"/>
              <a:t>https://reurl.cc/WxELMO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39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drive.google.com/file/d/14OaAHNxH7OaNSuphzqvXZbeGbeAahuVI/view?usp=shar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r>
              <a:rPr lang="zh-TW" altLang="en-US" dirty="0" smtClean="0"/>
              <a:t>開發環境建置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--eclipse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工欲善其事 必先利其器</a:t>
            </a:r>
            <a:endParaRPr lang="en-US" altLang="zh-TW" dirty="0" smtClean="0"/>
          </a:p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3BB4C709-9C31-4337-925C-74BEB5EA7E8C}" type="datetime3">
              <a:rPr lang="zh-TW" altLang="en-US" smtClean="0"/>
              <a:t>113年4月19日</a:t>
            </a:fld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11" y="338313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27704" y="87935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/>
              <a:t>https://reurl.cc/WxELMO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66" y="457267"/>
            <a:ext cx="1818698" cy="181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8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</a:t>
            </a:r>
            <a:r>
              <a:rPr lang="zh-TW" altLang="en-US" dirty="0" smtClean="0"/>
              <a:t>換深色背景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2" y="2224728"/>
            <a:ext cx="2962275" cy="2124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1238056" y="208754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30799" y="18553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313563" y="4258116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148798" y="40763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12" y="1777525"/>
            <a:ext cx="4864653" cy="4300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右箭號 9"/>
          <p:cNvSpPr/>
          <p:nvPr/>
        </p:nvSpPr>
        <p:spPr>
          <a:xfrm rot="19635824">
            <a:off x="4222333" y="240269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057568" y="22209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0800000">
            <a:off x="9131045" y="250576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9237467" y="22422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0800000">
            <a:off x="9109645" y="5452637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9216067" y="5189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9635824">
            <a:off x="7083750" y="5987474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18985" y="5805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向右箭號 17"/>
          <p:cNvSpPr/>
          <p:nvPr/>
        </p:nvSpPr>
        <p:spPr>
          <a:xfrm>
            <a:off x="3699523" y="3040874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8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</a:t>
            </a:r>
            <a:r>
              <a:rPr lang="zh-TW" altLang="en-US" dirty="0" smtClean="0"/>
              <a:t>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</a:t>
            </a:r>
            <a:r>
              <a:rPr lang="zh-TW" altLang="en-US" dirty="0" smtClean="0"/>
              <a:t>字體大小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10" y="1227207"/>
            <a:ext cx="5955060" cy="530888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94" y="2215699"/>
            <a:ext cx="2582306" cy="1851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178573">
            <a:off x="788767" y="2026741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28601" y="1766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635824">
            <a:off x="1017522" y="387875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2757" y="36969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741752" y="2888712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635824">
            <a:off x="3125973" y="1964032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961208" y="17822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 rot="19635824">
            <a:off x="4780927" y="2651078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616162" y="24693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 rot="19635824">
            <a:off x="4855648" y="3665593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690883" y="34838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向右箭號 15"/>
          <p:cNvSpPr/>
          <p:nvPr/>
        </p:nvSpPr>
        <p:spPr>
          <a:xfrm rot="10800000">
            <a:off x="9196732" y="2125010"/>
            <a:ext cx="434472" cy="1813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9344008" y="18700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0753" y="2772574"/>
            <a:ext cx="2193393" cy="2393726"/>
          </a:xfrm>
          <a:prstGeom prst="rect">
            <a:avLst/>
          </a:prstGeom>
        </p:spPr>
      </p:pic>
      <p:sp>
        <p:nvSpPr>
          <p:cNvPr id="19" name="向右箭號 18"/>
          <p:cNvSpPr/>
          <p:nvPr/>
        </p:nvSpPr>
        <p:spPr>
          <a:xfrm>
            <a:off x="9373778" y="3756278"/>
            <a:ext cx="438912" cy="8869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1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AI</a:t>
            </a:r>
            <a:r>
              <a:rPr lang="zh-TW" altLang="en-US" dirty="0" smtClean="0"/>
              <a:t>工具</a:t>
            </a:r>
            <a:r>
              <a:rPr lang="en-US" altLang="zh-TW" dirty="0" err="1" smtClean="0"/>
              <a:t>Codeium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「</a:t>
            </a:r>
            <a:r>
              <a:rPr lang="en-US" altLang="zh-TW" dirty="0" err="1"/>
              <a:t>Codeium</a:t>
            </a:r>
            <a:r>
              <a:rPr lang="en-US" altLang="zh-TW" dirty="0"/>
              <a:t> AI </a:t>
            </a:r>
            <a:r>
              <a:rPr lang="zh-TW" altLang="en-US" dirty="0"/>
              <a:t>編</a:t>
            </a:r>
            <a:r>
              <a:rPr lang="zh-TW" altLang="en-US" dirty="0" smtClean="0"/>
              <a:t>程</a:t>
            </a:r>
            <a:r>
              <a:rPr lang="en-US" altLang="zh-TW" dirty="0" smtClean="0"/>
              <a:t>plugin</a:t>
            </a:r>
            <a:r>
              <a:rPr lang="zh-TW" altLang="en-US" dirty="0" smtClean="0"/>
              <a:t>」</a:t>
            </a:r>
            <a:r>
              <a:rPr lang="zh-TW" altLang="en-US" dirty="0"/>
              <a:t>與 </a:t>
            </a:r>
            <a:r>
              <a:rPr lang="en-US" altLang="zh-TW" dirty="0"/>
              <a:t>GitHub Copilot </a:t>
            </a:r>
            <a:r>
              <a:rPr lang="zh-TW" altLang="en-US" dirty="0"/>
              <a:t>的功能基本一樣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en-US" altLang="zh-TW" dirty="0" err="1" smtClean="0"/>
              <a:t>Codeium</a:t>
            </a:r>
            <a:r>
              <a:rPr lang="en-US" altLang="zh-TW" dirty="0" smtClean="0"/>
              <a:t> </a:t>
            </a:r>
            <a:r>
              <a:rPr lang="zh-TW" altLang="en-US" dirty="0"/>
              <a:t>對個人用戶永久免費！相比 </a:t>
            </a:r>
            <a:r>
              <a:rPr lang="en-US" altLang="zh-TW" dirty="0"/>
              <a:t>$100 </a:t>
            </a:r>
            <a:r>
              <a:rPr lang="zh-TW" altLang="en-US" dirty="0"/>
              <a:t>美元</a:t>
            </a:r>
            <a:r>
              <a:rPr lang="en-US" altLang="zh-TW" dirty="0"/>
              <a:t>/</a:t>
            </a:r>
            <a:r>
              <a:rPr lang="zh-TW" altLang="en-US" dirty="0"/>
              <a:t>年的 </a:t>
            </a:r>
            <a:r>
              <a:rPr lang="en-US" altLang="zh-TW" dirty="0"/>
              <a:t>GitHub Copilot </a:t>
            </a:r>
            <a:r>
              <a:rPr lang="zh-TW" altLang="en-US" dirty="0"/>
              <a:t>只有一個字</a:t>
            </a:r>
            <a:r>
              <a:rPr lang="en-US" altLang="zh-TW" dirty="0"/>
              <a:t>——</a:t>
            </a:r>
            <a:r>
              <a:rPr lang="zh-TW" altLang="en-US" dirty="0"/>
              <a:t>真香！</a:t>
            </a:r>
          </a:p>
        </p:txBody>
      </p:sp>
    </p:spTree>
    <p:extLst>
      <p:ext uri="{BB962C8B-B14F-4D97-AF65-F5344CB8AC3E}">
        <p14:creationId xmlns:p14="http://schemas.microsoft.com/office/powerpoint/2010/main" val="8668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Codeium</a:t>
            </a:r>
            <a:r>
              <a:rPr lang="en-US" altLang="zh-TW" b="1" dirty="0"/>
              <a:t> </a:t>
            </a:r>
            <a:r>
              <a:rPr lang="zh-TW" altLang="en-US" b="1" dirty="0" smtClean="0"/>
              <a:t>的 </a:t>
            </a:r>
            <a:r>
              <a:rPr lang="en-US" altLang="zh-TW" b="1" dirty="0"/>
              <a:t>AI </a:t>
            </a:r>
            <a:r>
              <a:rPr lang="zh-TW" altLang="en-US" b="1" dirty="0"/>
              <a:t>編程輔助</a:t>
            </a:r>
            <a:r>
              <a:rPr lang="zh-TW" altLang="en-US" b="1" dirty="0" smtClean="0"/>
              <a:t>功能</a:t>
            </a:r>
            <a:r>
              <a:rPr lang="en-US" altLang="zh-TW" b="1" dirty="0" smtClean="0"/>
              <a:t>(1/2)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幫你</a:t>
            </a:r>
            <a:r>
              <a:rPr lang="zh-TW" altLang="en-US" dirty="0" smtClean="0"/>
              <a:t>寫程式碼 </a:t>
            </a:r>
            <a:r>
              <a:rPr lang="en-US" altLang="zh-TW" dirty="0"/>
              <a:t>(AI </a:t>
            </a:r>
            <a:r>
              <a:rPr lang="zh-TW" altLang="en-US" dirty="0" smtClean="0"/>
              <a:t>程式碼</a:t>
            </a:r>
            <a:r>
              <a:rPr lang="zh-TW" altLang="en-US" dirty="0"/>
              <a:t>生成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當你寫下</a:t>
            </a:r>
            <a:r>
              <a:rPr lang="zh-TW" altLang="en-US" b="1" dirty="0">
                <a:solidFill>
                  <a:srgbClr val="FF0000"/>
                </a:solidFill>
              </a:rPr>
              <a:t>注釋</a:t>
            </a:r>
            <a:r>
              <a:rPr lang="zh-TW" altLang="en-US" dirty="0"/>
              <a:t>或有</a:t>
            </a:r>
            <a:r>
              <a:rPr lang="zh-TW" altLang="en-US" dirty="0">
                <a:solidFill>
                  <a:srgbClr val="FF0000"/>
                </a:solidFill>
              </a:rPr>
              <a:t>明確意義的</a:t>
            </a:r>
            <a:r>
              <a:rPr lang="zh-TW" altLang="en-US" b="1" dirty="0">
                <a:solidFill>
                  <a:srgbClr val="FF0000"/>
                </a:solidFill>
              </a:rPr>
              <a:t>函數名</a:t>
            </a:r>
            <a:r>
              <a:rPr lang="zh-TW" altLang="en-US" dirty="0"/>
              <a:t>如 </a:t>
            </a:r>
            <a:r>
              <a:rPr lang="en-US" altLang="zh-TW" dirty="0" err="1"/>
              <a:t>randomString</a:t>
            </a:r>
            <a:r>
              <a:rPr lang="en-US" altLang="zh-TW" dirty="0"/>
              <a:t>(</a:t>
            </a:r>
            <a:r>
              <a:rPr lang="en-US" altLang="zh-TW" dirty="0" err="1"/>
              <a:t>len</a:t>
            </a:r>
            <a:r>
              <a:rPr lang="en-US" altLang="zh-TW" dirty="0"/>
              <a:t>)</a:t>
            </a:r>
            <a:r>
              <a:rPr lang="zh-TW" altLang="en-US" dirty="0"/>
              <a:t>，它就會自動幫你寫出「生成隨機字符串」功能的</a:t>
            </a:r>
            <a:r>
              <a:rPr lang="zh-TW" altLang="en-US" dirty="0" smtClean="0"/>
              <a:t>完整程式碼 </a:t>
            </a:r>
            <a:r>
              <a:rPr lang="zh-TW" altLang="en-US" dirty="0"/>
              <a:t>，並以淡灰色顯示出來結果，確認沒問題后按下 </a:t>
            </a:r>
            <a:r>
              <a:rPr lang="en-US" altLang="zh-TW" b="1" dirty="0">
                <a:solidFill>
                  <a:srgbClr val="FF0000"/>
                </a:solidFill>
              </a:rPr>
              <a:t>Tab </a:t>
            </a:r>
            <a:r>
              <a:rPr lang="zh-TW" altLang="en-US" b="1" dirty="0">
                <a:solidFill>
                  <a:srgbClr val="FF0000"/>
                </a:solidFill>
              </a:rPr>
              <a:t>鍵</a:t>
            </a:r>
            <a:r>
              <a:rPr lang="zh-TW" altLang="en-US" dirty="0"/>
              <a:t>即可一鍵補全，插入此</a:t>
            </a:r>
            <a:r>
              <a:rPr lang="zh-TW" altLang="en-US" dirty="0" smtClean="0"/>
              <a:t>段程式碼</a:t>
            </a:r>
            <a:endParaRPr lang="en-US" altLang="zh-TW" dirty="0" smtClean="0"/>
          </a:p>
          <a:p>
            <a:r>
              <a:rPr lang="zh-TW" altLang="en-US" dirty="0"/>
              <a:t>智能代碼補全：</a:t>
            </a:r>
            <a:endParaRPr lang="en-US" altLang="zh-TW" dirty="0"/>
          </a:p>
          <a:p>
            <a:pPr lvl="1"/>
            <a:r>
              <a:rPr lang="zh-TW" altLang="en-US" dirty="0" smtClean="0"/>
              <a:t>除了</a:t>
            </a:r>
            <a:r>
              <a:rPr lang="zh-TW" altLang="en-US" dirty="0"/>
              <a:t>根據注釋</a:t>
            </a:r>
            <a:r>
              <a:rPr lang="zh-TW" altLang="en-US" dirty="0" smtClean="0"/>
              <a:t>生成</a:t>
            </a:r>
            <a:r>
              <a:rPr lang="zh-TW" altLang="en-US" dirty="0"/>
              <a:t>程式</a:t>
            </a:r>
            <a:r>
              <a:rPr lang="zh-TW" altLang="en-US" dirty="0" smtClean="0"/>
              <a:t>碼</a:t>
            </a:r>
            <a:r>
              <a:rPr lang="zh-TW" altLang="en-US" dirty="0"/>
              <a:t>外，平常</a:t>
            </a:r>
            <a:r>
              <a:rPr lang="zh-TW" altLang="en-US" dirty="0" smtClean="0"/>
              <a:t>敲</a:t>
            </a:r>
            <a:r>
              <a:rPr lang="zh-TW" altLang="en-US" dirty="0"/>
              <a:t>程式</a:t>
            </a:r>
            <a:r>
              <a:rPr lang="zh-TW" altLang="en-US" dirty="0" smtClean="0"/>
              <a:t>碼</a:t>
            </a:r>
            <a:r>
              <a:rPr lang="zh-TW" altLang="en-US" dirty="0"/>
              <a:t>時也會自動幫你補全 </a:t>
            </a:r>
            <a:r>
              <a:rPr lang="en-US" altLang="zh-TW" dirty="0"/>
              <a:t>API </a:t>
            </a:r>
            <a:r>
              <a:rPr lang="zh-TW" altLang="en-US" dirty="0"/>
              <a:t>函數名、參數、變量甚至括號符號</a:t>
            </a:r>
            <a:r>
              <a:rPr lang="zh-TW" altLang="en-US" dirty="0" smtClean="0"/>
              <a:t>等等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</a:t>
            </a:r>
            <a:r>
              <a:rPr lang="zh-TW" altLang="en-US" dirty="0"/>
              <a:t>甚至還會</a:t>
            </a:r>
            <a:r>
              <a:rPr lang="zh-TW" altLang="en-US" dirty="0" smtClean="0"/>
              <a:t>根據</a:t>
            </a:r>
            <a:r>
              <a:rPr lang="zh-TW" altLang="en-US" dirty="0"/>
              <a:t>程式</a:t>
            </a:r>
            <a:r>
              <a:rPr lang="zh-TW" altLang="en-US" dirty="0" smtClean="0"/>
              <a:t>碼</a:t>
            </a:r>
            <a:r>
              <a:rPr lang="zh-TW" altLang="en-US" dirty="0"/>
              <a:t>前後文去預測你將需要</a:t>
            </a:r>
            <a:r>
              <a:rPr lang="zh-TW" altLang="en-US" dirty="0" smtClean="0"/>
              <a:t>的程式碼。</a:t>
            </a:r>
            <a:endParaRPr lang="en-US" altLang="zh-TW" dirty="0" smtClean="0"/>
          </a:p>
          <a:p>
            <a:r>
              <a:rPr lang="zh-TW" altLang="en-US" dirty="0"/>
              <a:t>解釋程式碼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如果</a:t>
            </a:r>
            <a:r>
              <a:rPr lang="zh-TW" altLang="en-US" dirty="0"/>
              <a:t>你在閱讀別人</a:t>
            </a:r>
            <a:r>
              <a:rPr lang="zh-TW" altLang="en-US" dirty="0" smtClean="0"/>
              <a:t>的</a:t>
            </a:r>
            <a:r>
              <a:rPr lang="zh-TW" altLang="en-US" dirty="0"/>
              <a:t>原始</a:t>
            </a:r>
            <a:r>
              <a:rPr lang="zh-TW" altLang="en-US" dirty="0" smtClean="0"/>
              <a:t>程式碼</a:t>
            </a:r>
            <a:r>
              <a:rPr lang="zh-TW" altLang="en-US" dirty="0"/>
              <a:t>時，可以讓 </a:t>
            </a:r>
            <a:r>
              <a:rPr lang="en-US" altLang="zh-TW" dirty="0"/>
              <a:t>AI </a:t>
            </a:r>
            <a:r>
              <a:rPr lang="zh-TW" altLang="en-US" dirty="0"/>
              <a:t>幫你</a:t>
            </a:r>
            <a:r>
              <a:rPr lang="zh-TW" altLang="en-US" dirty="0" smtClean="0"/>
              <a:t>解釋</a:t>
            </a:r>
            <a:r>
              <a:rPr lang="zh-TW" altLang="en-US" dirty="0"/>
              <a:t>程式</a:t>
            </a:r>
            <a:r>
              <a:rPr lang="zh-TW" altLang="en-US" dirty="0" smtClean="0"/>
              <a:t>碼</a:t>
            </a:r>
            <a:r>
              <a:rPr lang="zh-TW" altLang="en-US" dirty="0"/>
              <a:t>的作用、原理或運行過程，比起以前只能自己來回死磕，理解起來要快多了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解決代碼錯誤：</a:t>
            </a:r>
            <a:endParaRPr lang="en-US" altLang="zh-TW" dirty="0"/>
          </a:p>
          <a:p>
            <a:pPr lvl="1"/>
            <a:r>
              <a:rPr lang="zh-TW" altLang="en-US" dirty="0"/>
              <a:t>有時候遇到一些莫名其妙的代碼運行錯誤，我們可以直接讓 </a:t>
            </a:r>
            <a:r>
              <a:rPr lang="en-US" altLang="zh-TW" dirty="0"/>
              <a:t>AI </a:t>
            </a:r>
            <a:r>
              <a:rPr lang="zh-TW" altLang="en-US" dirty="0"/>
              <a:t>檢查一下這錯誤可能是哪裡出錯了，讓它找出 </a:t>
            </a:r>
            <a:r>
              <a:rPr lang="en-US" altLang="zh-TW" dirty="0"/>
              <a:t>Bug </a:t>
            </a:r>
            <a:r>
              <a:rPr lang="zh-TW" altLang="en-US" dirty="0"/>
              <a:t>或提出修改建議</a:t>
            </a:r>
            <a:r>
              <a:rPr lang="zh-TW" altLang="en-US" dirty="0" smtClean="0"/>
              <a:t>等；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73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28484" cy="1320800"/>
          </a:xfrm>
        </p:spPr>
        <p:txBody>
          <a:bodyPr/>
          <a:lstStyle/>
          <a:p>
            <a:r>
              <a:rPr lang="en-US" altLang="zh-TW" b="1" dirty="0" err="1"/>
              <a:t>Codeium</a:t>
            </a:r>
            <a:r>
              <a:rPr lang="en-US" altLang="zh-TW" b="1" dirty="0"/>
              <a:t> </a:t>
            </a:r>
            <a:r>
              <a:rPr lang="zh-TW" altLang="en-US" b="1" dirty="0" smtClean="0"/>
              <a:t>的 </a:t>
            </a:r>
            <a:r>
              <a:rPr lang="en-US" altLang="zh-TW" b="1" dirty="0"/>
              <a:t>AI </a:t>
            </a:r>
            <a:r>
              <a:rPr lang="zh-TW" altLang="en-US" b="1" dirty="0"/>
              <a:t>編程輔助功能</a:t>
            </a:r>
            <a:r>
              <a:rPr lang="en-US" altLang="zh-TW" b="1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自動</a:t>
            </a:r>
            <a:r>
              <a:rPr lang="zh-TW" altLang="en-US" dirty="0"/>
              <a:t>重構代碼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有些</a:t>
            </a:r>
            <a:r>
              <a:rPr lang="zh-TW" altLang="en-US" dirty="0"/>
              <a:t>別人的代碼或者年代久遠的，寫得很亂想要重構一下，又不想自己動手，這個時候它就能幫你。</a:t>
            </a:r>
          </a:p>
          <a:p>
            <a:r>
              <a:rPr lang="zh-TW" altLang="en-US" dirty="0"/>
              <a:t>幫你生成代碼注釋 </a:t>
            </a:r>
            <a:r>
              <a:rPr lang="en-US" altLang="zh-TW" dirty="0"/>
              <a:t>/ </a:t>
            </a:r>
            <a:r>
              <a:rPr lang="zh-TW" altLang="en-US" dirty="0"/>
              <a:t>代碼文檔 </a:t>
            </a:r>
            <a:r>
              <a:rPr lang="en-US" altLang="zh-TW" dirty="0"/>
              <a:t>/ </a:t>
            </a:r>
            <a:r>
              <a:rPr lang="zh-TW" altLang="en-US" dirty="0"/>
              <a:t>測試用例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我們</a:t>
            </a:r>
            <a:r>
              <a:rPr lang="zh-TW" altLang="en-US" dirty="0"/>
              <a:t>知道代碼注釋極其重要，但如果你自己比較懶，也可以讓 </a:t>
            </a:r>
            <a:r>
              <a:rPr lang="en-US" altLang="zh-TW" dirty="0" err="1"/>
              <a:t>Codeium</a:t>
            </a:r>
            <a:r>
              <a:rPr lang="en-US" altLang="zh-TW" dirty="0"/>
              <a:t> </a:t>
            </a:r>
            <a:r>
              <a:rPr lang="zh-TW" altLang="en-US" dirty="0"/>
              <a:t>直接幫你生成代碼注釋，甚至還能按照函數方法自動生成文檔、測試用例等等。</a:t>
            </a:r>
          </a:p>
          <a:p>
            <a:r>
              <a:rPr lang="zh-TW" altLang="en-US" dirty="0"/>
              <a:t>即時交流技術問題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相比</a:t>
            </a:r>
            <a:r>
              <a:rPr lang="zh-TW" altLang="en-US" dirty="0"/>
              <a:t>搜索引擎上大量的垃圾農場結果，「</a:t>
            </a:r>
            <a:r>
              <a:rPr lang="en-US" altLang="zh-TW" dirty="0" err="1"/>
              <a:t>Codeium</a:t>
            </a:r>
            <a:r>
              <a:rPr lang="en-US" altLang="zh-TW" dirty="0"/>
              <a:t> Chat</a:t>
            </a:r>
            <a:r>
              <a:rPr lang="zh-TW" altLang="en-US" dirty="0"/>
              <a:t>」聊天功能可讓你直接快速問 </a:t>
            </a:r>
            <a:r>
              <a:rPr lang="en-US" altLang="zh-TW" dirty="0"/>
              <a:t>AI </a:t>
            </a:r>
            <a:r>
              <a:rPr lang="zh-TW" altLang="en-US" dirty="0"/>
              <a:t>任何編程相關的問題，它都能耐心的一一為你解答，或者給出示例代碼等。在側邊欄就能找到它的圖標，打開后就像內嵌在代碼編輯器里的 </a:t>
            </a:r>
            <a:r>
              <a:rPr lang="en-US" altLang="zh-TW" dirty="0" err="1"/>
              <a:t>ChatGPT</a:t>
            </a:r>
            <a:r>
              <a:rPr lang="en-US" altLang="zh-TW" dirty="0"/>
              <a:t> </a:t>
            </a:r>
            <a:r>
              <a:rPr lang="zh-TW" altLang="en-US" dirty="0"/>
              <a:t>一樣，問問題、查資料都行，你還可以方便地拷貝或插入代碼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代碼轉換</a:t>
            </a:r>
            <a:r>
              <a:rPr lang="en-US" altLang="zh-TW" dirty="0"/>
              <a:t>(</a:t>
            </a:r>
            <a:r>
              <a:rPr lang="zh-TW" altLang="en-US" dirty="0"/>
              <a:t>翻譯</a:t>
            </a:r>
            <a:r>
              <a:rPr lang="en-US" altLang="zh-TW" dirty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比如</a:t>
            </a:r>
            <a:r>
              <a:rPr lang="zh-TW" altLang="en-US" dirty="0"/>
              <a:t>我有一段 </a:t>
            </a:r>
            <a:r>
              <a:rPr lang="en-US" altLang="zh-TW" dirty="0"/>
              <a:t>JavaScript</a:t>
            </a:r>
            <a:r>
              <a:rPr lang="zh-TW" altLang="en-US" dirty="0"/>
              <a:t>、</a:t>
            </a:r>
            <a:r>
              <a:rPr lang="en-US" altLang="zh-TW" dirty="0"/>
              <a:t>PHP </a:t>
            </a:r>
            <a:r>
              <a:rPr lang="zh-TW" altLang="en-US" dirty="0"/>
              <a:t>的代碼，希望轉換成 </a:t>
            </a:r>
            <a:r>
              <a:rPr lang="en-US" altLang="zh-TW" dirty="0"/>
              <a:t>Python </a:t>
            </a:r>
            <a:r>
              <a:rPr lang="zh-TW" altLang="en-US" dirty="0"/>
              <a:t>代碼的寫法，那麼 </a:t>
            </a:r>
            <a:r>
              <a:rPr lang="en-US" altLang="zh-TW" dirty="0" err="1"/>
              <a:t>Codeium</a:t>
            </a:r>
            <a:r>
              <a:rPr lang="en-US" altLang="zh-TW" dirty="0"/>
              <a:t> </a:t>
            </a:r>
            <a:r>
              <a:rPr lang="zh-TW" altLang="en-US" dirty="0"/>
              <a:t>就能輕而易舉地幫你完成代碼的轉換和翻譯了。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73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err="1" smtClean="0"/>
              <a:t>Codeum</a:t>
            </a:r>
            <a:r>
              <a:rPr lang="en-US" altLang="zh-TW" dirty="0" smtClean="0"/>
              <a:t>(1/6)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5594157" cy="3880773"/>
          </a:xfrm>
        </p:spPr>
        <p:txBody>
          <a:bodyPr/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搜尋</a:t>
            </a:r>
            <a:r>
              <a:rPr lang="en-US" altLang="zh-TW" dirty="0" smtClean="0"/>
              <a:t>eclipse </a:t>
            </a:r>
            <a:r>
              <a:rPr lang="en-US" altLang="zh-TW" dirty="0" err="1" smtClean="0"/>
              <a:t>codeium</a:t>
            </a:r>
            <a:r>
              <a:rPr lang="zh-TW" altLang="en-US" dirty="0" smtClean="0"/>
              <a:t>。前兩個都可以，不過第一個是</a:t>
            </a:r>
            <a:r>
              <a:rPr lang="en-US" altLang="zh-TW" dirty="0" smtClean="0"/>
              <a:t>eclipse marketplace</a:t>
            </a:r>
            <a:r>
              <a:rPr lang="zh-TW" altLang="en-US" dirty="0"/>
              <a:t>的</a:t>
            </a:r>
            <a:r>
              <a:rPr lang="zh-TW" altLang="en-US" dirty="0" smtClean="0"/>
              <a:t>，很好安裝。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72" y="3243754"/>
            <a:ext cx="5086850" cy="3325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967" y="2723311"/>
            <a:ext cx="5627616" cy="3567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991372" y="4693457"/>
            <a:ext cx="4430373" cy="9407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41119" y="3309734"/>
            <a:ext cx="1557864" cy="430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71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 smtClean="0"/>
              <a:t>Codeum</a:t>
            </a:r>
            <a:r>
              <a:rPr lang="en-US" altLang="zh-TW" dirty="0" smtClean="0"/>
              <a:t>(2/6)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打開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開發環境。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裡面，點開</a:t>
            </a:r>
            <a:r>
              <a:rPr lang="en-US" altLang="zh-TW" dirty="0" smtClean="0"/>
              <a:t>[</a:t>
            </a:r>
            <a:r>
              <a:rPr lang="en-US" altLang="zh-TW" dirty="0" smtClean="0">
                <a:solidFill>
                  <a:srgbClr val="FF0000"/>
                </a:solidFill>
              </a:rPr>
              <a:t>Help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，接著點選</a:t>
            </a:r>
            <a:r>
              <a:rPr lang="en-US" altLang="zh-TW" dirty="0" smtClean="0">
                <a:solidFill>
                  <a:srgbClr val="FF0000"/>
                </a:solidFill>
              </a:rPr>
              <a:t>Eclipse Marketplace…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12" y="3323006"/>
            <a:ext cx="4910666" cy="3359763"/>
          </a:xfrm>
          <a:prstGeom prst="rect">
            <a:avLst/>
          </a:prstGeom>
        </p:spPr>
      </p:pic>
      <p:sp>
        <p:nvSpPr>
          <p:cNvPr id="4" name="向右箭號 3"/>
          <p:cNvSpPr/>
          <p:nvPr/>
        </p:nvSpPr>
        <p:spPr>
          <a:xfrm>
            <a:off x="2461005" y="5724320"/>
            <a:ext cx="759976" cy="3343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117" y="2485996"/>
            <a:ext cx="3616704" cy="4064402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595598" y="4390063"/>
            <a:ext cx="497562" cy="10409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 rot="19244151">
            <a:off x="2481034" y="3654417"/>
            <a:ext cx="759976" cy="3343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220981" y="5783765"/>
            <a:ext cx="1511451" cy="215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30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 smtClean="0"/>
              <a:t>Codeum</a:t>
            </a:r>
            <a:r>
              <a:rPr lang="en-US" altLang="zh-TW" dirty="0" smtClean="0"/>
              <a:t>(3/6)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88" y="2170546"/>
            <a:ext cx="5724246" cy="3611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71" y="1161144"/>
            <a:ext cx="4913139" cy="552131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5092305">
            <a:off x="2032000" y="5227782"/>
            <a:ext cx="812800" cy="4248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745672" y="5883413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</a:rPr>
              <a:t>點這裡不放開，拖到右邊視窗再放開！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3428183">
            <a:off x="2332984" y="5024582"/>
            <a:ext cx="415636" cy="22481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0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53789 -0.3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88" y="-1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 smtClean="0"/>
              <a:t>Codeum</a:t>
            </a:r>
            <a:r>
              <a:rPr lang="en-US" altLang="zh-TW" dirty="0" smtClean="0"/>
              <a:t>(4/6)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[</a:t>
            </a:r>
            <a:r>
              <a:rPr lang="en-US" altLang="zh-TW" b="1" dirty="0" smtClean="0">
                <a:solidFill>
                  <a:srgbClr val="FF0000"/>
                </a:solidFill>
              </a:rPr>
              <a:t>Confirm&gt;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，以及</a:t>
            </a:r>
            <a:r>
              <a:rPr lang="en-US" altLang="zh-TW" dirty="0" smtClean="0"/>
              <a:t>[</a:t>
            </a:r>
            <a:r>
              <a:rPr lang="en-US" altLang="zh-TW" b="1" dirty="0" smtClean="0">
                <a:solidFill>
                  <a:srgbClr val="FF0000"/>
                </a:solidFill>
              </a:rPr>
              <a:t>Yes</a:t>
            </a:r>
            <a:r>
              <a:rPr lang="en-US" altLang="zh-TW" dirty="0" smtClean="0"/>
              <a:t>]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15" y="2722178"/>
            <a:ext cx="3380567" cy="379903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647" y="3773351"/>
            <a:ext cx="4344497" cy="137639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890" y="1042577"/>
            <a:ext cx="5036462" cy="5659908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 rot="3374512">
            <a:off x="2513723" y="5936484"/>
            <a:ext cx="544863" cy="2955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215113" y="54262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 rot="18435580">
            <a:off x="5193534" y="5026228"/>
            <a:ext cx="544863" cy="2955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943464" y="50933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 smtClean="0"/>
              <a:t>Codeum</a:t>
            </a:r>
            <a:r>
              <a:rPr lang="en-US" altLang="zh-TW" dirty="0" smtClean="0"/>
              <a:t>(5/6)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77333" y="2160589"/>
            <a:ext cx="3866011" cy="3880773"/>
          </a:xfrm>
        </p:spPr>
        <p:txBody>
          <a:bodyPr/>
          <a:lstStyle/>
          <a:p>
            <a:r>
              <a:rPr lang="zh-TW" altLang="en-US" dirty="0" smtClean="0"/>
              <a:t>點選</a:t>
            </a:r>
            <a:r>
              <a:rPr lang="en-US" altLang="zh-TW" dirty="0" smtClean="0"/>
              <a:t>[</a:t>
            </a:r>
            <a:r>
              <a:rPr lang="en-US" altLang="zh-TW" b="1" dirty="0" smtClean="0">
                <a:solidFill>
                  <a:srgbClr val="FF0000"/>
                </a:solidFill>
              </a:rPr>
              <a:t>I accept the…..</a:t>
            </a:r>
            <a:r>
              <a:rPr lang="en-US" altLang="zh-TW" dirty="0" smtClean="0"/>
              <a:t>]</a:t>
            </a:r>
          </a:p>
          <a:p>
            <a:r>
              <a:rPr lang="zh-TW" altLang="en-US" dirty="0"/>
              <a:t>最後點選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rgbClr val="FF0000"/>
                </a:solidFill>
              </a:rPr>
              <a:t>Restart Now</a:t>
            </a:r>
            <a:r>
              <a:rPr lang="en-US" altLang="zh-TW" dirty="0"/>
              <a:t>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513" y="999484"/>
            <a:ext cx="5045830" cy="567043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814" y="3199123"/>
            <a:ext cx="5382376" cy="152421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3374512">
            <a:off x="4428985" y="5152481"/>
            <a:ext cx="544863" cy="2955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9710928">
            <a:off x="9311078" y="4432129"/>
            <a:ext cx="544863" cy="29556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765513" y="5509717"/>
            <a:ext cx="2195124" cy="2659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64445" y="3058378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重啟後就算安裝完成了！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213" y="4211897"/>
            <a:ext cx="91871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不過，他還會要求註冊帳號！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685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常見的</a:t>
            </a:r>
            <a:r>
              <a:rPr lang="en-US" altLang="zh-TW" dirty="0" smtClean="0"/>
              <a:t>Java IDE</a:t>
            </a:r>
            <a:r>
              <a:rPr lang="zh-TW" altLang="en-US" dirty="0" smtClean="0"/>
              <a:t>工具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IntelliJ </a:t>
            </a:r>
            <a:r>
              <a:rPr lang="en-US" altLang="zh-TW" dirty="0"/>
              <a:t>IDEA</a:t>
            </a:r>
          </a:p>
          <a:p>
            <a:pPr lvl="1"/>
            <a:r>
              <a:rPr lang="zh-TW" altLang="en-US" dirty="0"/>
              <a:t>兩個版本：免費的社區版和付費的終極版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社區版可用於</a:t>
            </a:r>
            <a:r>
              <a:rPr lang="en-US" altLang="zh-TW" dirty="0"/>
              <a:t>JVM</a:t>
            </a:r>
            <a:r>
              <a:rPr lang="zh-TW" altLang="en-US" dirty="0"/>
              <a:t>和</a:t>
            </a:r>
            <a:r>
              <a:rPr lang="en-US" altLang="zh-TW" dirty="0"/>
              <a:t>Android</a:t>
            </a:r>
            <a:r>
              <a:rPr lang="zh-TW" altLang="en-US" dirty="0"/>
              <a:t>開發。支持</a:t>
            </a:r>
            <a:r>
              <a:rPr lang="en-US" altLang="zh-TW" dirty="0"/>
              <a:t>Java</a:t>
            </a:r>
            <a:r>
              <a:rPr lang="zh-TW" altLang="en-US" dirty="0"/>
              <a:t>，</a:t>
            </a:r>
            <a:r>
              <a:rPr lang="en-US" altLang="zh-TW" dirty="0" err="1"/>
              <a:t>Kotlin</a:t>
            </a:r>
            <a:r>
              <a:rPr lang="zh-TW" altLang="en-US" dirty="0"/>
              <a:t>，</a:t>
            </a:r>
            <a:r>
              <a:rPr lang="en-US" altLang="zh-TW" dirty="0"/>
              <a:t>Groovy</a:t>
            </a:r>
            <a:r>
              <a:rPr lang="zh-TW" altLang="en-US" dirty="0"/>
              <a:t>，</a:t>
            </a:r>
            <a:r>
              <a:rPr lang="en-US" altLang="zh-TW" dirty="0"/>
              <a:t>Scala</a:t>
            </a:r>
            <a:r>
              <a:rPr lang="zh-TW" altLang="en-US" dirty="0"/>
              <a:t>；</a:t>
            </a:r>
            <a:r>
              <a:rPr lang="en-US" altLang="zh-TW" dirty="0"/>
              <a:t>Android</a:t>
            </a:r>
            <a:r>
              <a:rPr lang="zh-TW" altLang="en-US" dirty="0"/>
              <a:t>；</a:t>
            </a:r>
            <a:r>
              <a:rPr lang="en-US" altLang="zh-TW" dirty="0"/>
              <a:t>Maven</a:t>
            </a:r>
            <a:r>
              <a:rPr lang="zh-TW" altLang="en-US" dirty="0"/>
              <a:t>，</a:t>
            </a:r>
            <a:r>
              <a:rPr lang="en-US" altLang="zh-TW" dirty="0" err="1"/>
              <a:t>Gradle</a:t>
            </a:r>
            <a:r>
              <a:rPr lang="zh-TW" altLang="en-US" dirty="0"/>
              <a:t>，</a:t>
            </a:r>
            <a:r>
              <a:rPr lang="en-US" altLang="zh-TW" dirty="0"/>
              <a:t>SBT; </a:t>
            </a:r>
            <a:r>
              <a:rPr lang="en-US" altLang="zh-TW" dirty="0" err="1"/>
              <a:t>Git</a:t>
            </a:r>
            <a:r>
              <a:rPr lang="zh-TW" altLang="en-US" dirty="0"/>
              <a:t>，</a:t>
            </a:r>
            <a:r>
              <a:rPr lang="en-US" altLang="zh-TW" dirty="0"/>
              <a:t>SVN</a:t>
            </a:r>
            <a:r>
              <a:rPr lang="zh-TW" altLang="en-US" dirty="0"/>
              <a:t>，</a:t>
            </a:r>
            <a:r>
              <a:rPr lang="en-US" altLang="zh-TW" dirty="0"/>
              <a:t>Mercurial</a:t>
            </a:r>
            <a:r>
              <a:rPr lang="zh-TW" altLang="en-US" dirty="0"/>
              <a:t>和</a:t>
            </a:r>
            <a:r>
              <a:rPr lang="en-US" altLang="zh-TW" dirty="0"/>
              <a:t>CVS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Eclipse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支援。可以</a:t>
            </a:r>
            <a:r>
              <a:rPr lang="zh-TW" altLang="en-US" dirty="0"/>
              <a:t>運行在</a:t>
            </a:r>
            <a:r>
              <a:rPr lang="en-US" altLang="zh-TW" dirty="0"/>
              <a:t>Linux</a:t>
            </a:r>
            <a:r>
              <a:rPr lang="zh-TW" altLang="en-US" dirty="0"/>
              <a:t>，</a:t>
            </a:r>
            <a:r>
              <a:rPr lang="en-US" altLang="zh-TW" dirty="0"/>
              <a:t>Mac OS X</a:t>
            </a:r>
            <a:r>
              <a:rPr lang="zh-TW" altLang="en-US" dirty="0"/>
              <a:t>，</a:t>
            </a:r>
            <a:r>
              <a:rPr lang="en-US" altLang="zh-TW" dirty="0"/>
              <a:t>Solaris</a:t>
            </a:r>
            <a:r>
              <a:rPr lang="zh-TW" altLang="en-US" dirty="0"/>
              <a:t>，</a:t>
            </a:r>
            <a:r>
              <a:rPr lang="en-US" altLang="zh-TW" dirty="0"/>
              <a:t>Windows</a:t>
            </a:r>
            <a:r>
              <a:rPr lang="zh-TW" altLang="en-US" dirty="0"/>
              <a:t>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支持超過</a:t>
            </a:r>
            <a:r>
              <a:rPr lang="en-US" altLang="zh-TW" dirty="0"/>
              <a:t>100</a:t>
            </a:r>
            <a:r>
              <a:rPr lang="zh-TW" altLang="en-US" dirty="0"/>
              <a:t>種程式語言和近</a:t>
            </a:r>
            <a:r>
              <a:rPr lang="en-US" altLang="zh-TW" dirty="0"/>
              <a:t>200</a:t>
            </a:r>
            <a:r>
              <a:rPr lang="zh-TW" altLang="en-US" dirty="0"/>
              <a:t>個應用程式開發框架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有</a:t>
            </a:r>
            <a:r>
              <a:rPr lang="en-US" altLang="zh-TW" dirty="0"/>
              <a:t>AI</a:t>
            </a:r>
            <a:r>
              <a:rPr lang="zh-TW" altLang="en-US" dirty="0"/>
              <a:t>輔助</a:t>
            </a:r>
            <a:r>
              <a:rPr lang="zh-TW" altLang="en-US" dirty="0" smtClean="0"/>
              <a:t>外掛</a:t>
            </a:r>
            <a:r>
              <a:rPr lang="en-US" altLang="zh-TW" dirty="0"/>
              <a:t>(</a:t>
            </a:r>
            <a:r>
              <a:rPr lang="en-US" altLang="zh-TW" dirty="0" err="1" smtClean="0"/>
              <a:t>Codeium</a:t>
            </a:r>
            <a:r>
              <a:rPr lang="en-US" altLang="zh-TW" dirty="0" smtClean="0"/>
              <a:t>, Copilot)</a:t>
            </a:r>
          </a:p>
          <a:p>
            <a:r>
              <a:rPr lang="en-US" altLang="zh-TW" dirty="0" smtClean="0"/>
              <a:t>NetBeans</a:t>
            </a:r>
          </a:p>
          <a:p>
            <a:pPr lvl="1"/>
            <a:r>
              <a:rPr lang="zh-TW" altLang="en-US" dirty="0" smtClean="0"/>
              <a:t>輕量、免費</a:t>
            </a:r>
            <a:r>
              <a:rPr lang="zh-TW" altLang="en-US" dirty="0"/>
              <a:t>、</a:t>
            </a:r>
            <a:r>
              <a:rPr lang="zh-TW" altLang="en-US" dirty="0" smtClean="0"/>
              <a:t>穩定的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開發環境</a:t>
            </a:r>
            <a:endParaRPr lang="en-US" altLang="zh-TW" dirty="0" smtClean="0"/>
          </a:p>
          <a:p>
            <a:r>
              <a:rPr lang="en-US" altLang="zh-TW" dirty="0">
                <a:solidFill>
                  <a:schemeClr val="tx1"/>
                </a:solidFill>
              </a:rPr>
              <a:t>Repl.it</a:t>
            </a:r>
          </a:p>
          <a:p>
            <a:pPr lvl="1"/>
            <a:r>
              <a:rPr lang="zh-TW" altLang="en-US" dirty="0"/>
              <a:t>免費、線上開發工具</a:t>
            </a:r>
            <a:endParaRPr lang="en-US" altLang="zh-TW" dirty="0"/>
          </a:p>
          <a:p>
            <a:pPr lvl="1"/>
            <a:r>
              <a:rPr lang="zh-TW" altLang="en-US" dirty="0"/>
              <a:t>支援多種語言，以及</a:t>
            </a:r>
            <a:r>
              <a:rPr lang="en-US" altLang="zh-TW" dirty="0"/>
              <a:t>AI</a:t>
            </a:r>
            <a:r>
              <a:rPr lang="zh-TW" altLang="en-US" dirty="0" smtClean="0"/>
              <a:t>工具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88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 err="1" smtClean="0"/>
              <a:t>Codeum</a:t>
            </a:r>
            <a:r>
              <a:rPr lang="en-US" altLang="zh-TW" dirty="0" smtClean="0"/>
              <a:t>(6/6)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重啟後，如果是第一次使用會要求你開一個</a:t>
            </a:r>
            <a:r>
              <a:rPr lang="en-US" altLang="zh-TW" dirty="0" err="1" smtClean="0"/>
              <a:t>Codeium</a:t>
            </a:r>
            <a:r>
              <a:rPr lang="zh-TW" altLang="en-US" dirty="0" smtClean="0"/>
              <a:t>帳號</a:t>
            </a:r>
            <a:endParaRPr lang="en-US" altLang="zh-TW" dirty="0" smtClean="0"/>
          </a:p>
          <a:p>
            <a:r>
              <a:rPr lang="zh-TW" altLang="en-US" dirty="0"/>
              <a:t>請自己選擇一個方式建立</a:t>
            </a:r>
            <a:r>
              <a:rPr lang="zh-TW" altLang="en-US" dirty="0" smtClean="0"/>
              <a:t>帳號。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281" y="3225812"/>
            <a:ext cx="6199327" cy="342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可以先跳過，建議直接安裝完整版</a:t>
            </a:r>
            <a:r>
              <a:rPr lang="en-US" altLang="zh-TW" dirty="0" smtClean="0"/>
              <a:t>Eclipse </a:t>
            </a:r>
            <a:r>
              <a:rPr lang="en-US" altLang="zh-TW" dirty="0" err="1" smtClean="0"/>
              <a:t>fo</a:t>
            </a:r>
            <a:r>
              <a:rPr lang="en-US" altLang="zh-TW" dirty="0" smtClean="0"/>
              <a:t> 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316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 JDK</a:t>
            </a:r>
            <a:r>
              <a:rPr lang="zh-TW" altLang="en-US" dirty="0" smtClean="0"/>
              <a:t>及</a:t>
            </a:r>
            <a:r>
              <a:rPr lang="en-US" altLang="zh-TW" dirty="0" smtClean="0"/>
              <a:t>Eclipse</a:t>
            </a:r>
            <a:r>
              <a:rPr lang="zh-TW" altLang="en-US" dirty="0"/>
              <a:t>安裝指引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先安裝</a:t>
            </a:r>
            <a:r>
              <a:rPr lang="en-US" altLang="zh-TW" dirty="0"/>
              <a:t>JDK(Java SE Development </a:t>
            </a:r>
            <a:r>
              <a:rPr lang="en-US" altLang="zh-TW" dirty="0" smtClean="0"/>
              <a:t>Kit)</a:t>
            </a:r>
          </a:p>
          <a:p>
            <a:pPr lvl="1"/>
            <a:r>
              <a:rPr lang="zh-TW" altLang="en-US" dirty="0" smtClean="0"/>
              <a:t>因為</a:t>
            </a:r>
            <a:r>
              <a:rPr lang="en-US" altLang="zh-TW" dirty="0"/>
              <a:t>Eclipse</a:t>
            </a:r>
            <a:r>
              <a:rPr lang="zh-TW" altLang="en-US" dirty="0"/>
              <a:t>必須依靠</a:t>
            </a:r>
            <a:r>
              <a:rPr lang="en-US" altLang="zh-TW" dirty="0"/>
              <a:t>Oracle</a:t>
            </a:r>
            <a:r>
              <a:rPr lang="zh-TW" altLang="en-US" dirty="0"/>
              <a:t>的</a:t>
            </a:r>
            <a:r>
              <a:rPr lang="en-US" altLang="zh-TW" dirty="0"/>
              <a:t>Java</a:t>
            </a:r>
            <a:r>
              <a:rPr lang="zh-TW" altLang="en-US" dirty="0"/>
              <a:t>的虛擬機</a:t>
            </a:r>
            <a:r>
              <a:rPr lang="en-US" altLang="zh-TW" dirty="0"/>
              <a:t>(Java Virtual Machine)</a:t>
            </a:r>
            <a:r>
              <a:rPr lang="zh-TW" altLang="en-US" dirty="0"/>
              <a:t>來執行，所以要先安裝這個「軟體」，這個「軟體」放在</a:t>
            </a:r>
            <a:r>
              <a:rPr lang="en-US" altLang="zh-TW" dirty="0"/>
              <a:t>JDK(Java SE Development Kit)</a:t>
            </a:r>
            <a:r>
              <a:rPr lang="zh-TW" altLang="en-US" dirty="0"/>
              <a:t>裡面，中文稱為</a:t>
            </a:r>
            <a:r>
              <a:rPr lang="en-US" altLang="zh-TW" dirty="0"/>
              <a:t>Java</a:t>
            </a:r>
            <a:r>
              <a:rPr lang="zh-TW" altLang="en-US" dirty="0"/>
              <a:t>開發工具包。</a:t>
            </a:r>
          </a:p>
          <a:p>
            <a:pPr lvl="1"/>
            <a:r>
              <a:rPr lang="zh-TW" altLang="en-US" dirty="0"/>
              <a:t>雖然目前</a:t>
            </a:r>
            <a:r>
              <a:rPr lang="en-US" altLang="zh-TW" dirty="0"/>
              <a:t>JDK</a:t>
            </a:r>
            <a:r>
              <a:rPr lang="zh-TW" altLang="en-US" dirty="0"/>
              <a:t>的版本已經來到</a:t>
            </a:r>
            <a:r>
              <a:rPr lang="en-US" altLang="zh-TW" dirty="0" smtClean="0"/>
              <a:t>18(2022/3)</a:t>
            </a:r>
            <a:r>
              <a:rPr lang="zh-TW" altLang="en-US" dirty="0"/>
              <a:t>，但目前大多數（</a:t>
            </a:r>
            <a:r>
              <a:rPr lang="en-US" altLang="zh-TW" dirty="0"/>
              <a:t>80%</a:t>
            </a:r>
            <a:r>
              <a:rPr lang="zh-TW" altLang="en-US" dirty="0"/>
              <a:t>以上）的公司還是用</a:t>
            </a:r>
            <a:r>
              <a:rPr lang="en-US" altLang="zh-TW" dirty="0"/>
              <a:t>Java 8</a:t>
            </a:r>
            <a:r>
              <a:rPr lang="zh-TW" altLang="en-US" dirty="0"/>
              <a:t>，請</a:t>
            </a:r>
            <a:r>
              <a:rPr lang="zh-TW" altLang="en-US" dirty="0" smtClean="0"/>
              <a:t>參考，</a:t>
            </a:r>
            <a:r>
              <a:rPr lang="zh-TW" altLang="en-US" dirty="0"/>
              <a:t>因此安裝</a:t>
            </a:r>
            <a:r>
              <a:rPr lang="en-US" altLang="zh-TW" dirty="0"/>
              <a:t>JDK 8</a:t>
            </a:r>
            <a:r>
              <a:rPr lang="zh-TW" altLang="en-US" dirty="0"/>
              <a:t>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b="1" i="1" u="sng" dirty="0" smtClean="0">
                <a:solidFill>
                  <a:srgbClr val="FF0000"/>
                </a:solidFill>
              </a:rPr>
              <a:t>如果安裝了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Eclipse for Java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完整版，則可不要自己安裝</a:t>
            </a:r>
            <a:r>
              <a:rPr lang="en-US" altLang="zh-TW" b="1" i="1" u="sng" dirty="0" smtClean="0">
                <a:solidFill>
                  <a:srgbClr val="FF0000"/>
                </a:solidFill>
              </a:rPr>
              <a:t>JDK</a:t>
            </a:r>
            <a:r>
              <a:rPr lang="zh-TW" altLang="en-US" b="1" i="1" u="sng" dirty="0" smtClean="0">
                <a:solidFill>
                  <a:srgbClr val="FF0000"/>
                </a:solidFill>
              </a:rPr>
              <a:t>。</a:t>
            </a:r>
            <a:endParaRPr lang="en-US" altLang="zh-TW" b="1" i="1" u="sng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接著安裝</a:t>
            </a:r>
            <a:r>
              <a:rPr lang="en-US" altLang="zh-TW" dirty="0" smtClean="0"/>
              <a:t>Eclipse for Java</a:t>
            </a:r>
          </a:p>
          <a:p>
            <a:pPr lvl="1"/>
            <a:r>
              <a:rPr lang="zh-TW" altLang="en-US" dirty="0"/>
              <a:t>萬金油</a:t>
            </a:r>
            <a:r>
              <a:rPr lang="en-US" altLang="zh-TW" dirty="0"/>
              <a:t>IDE</a:t>
            </a:r>
            <a:r>
              <a:rPr lang="zh-TW" altLang="en-US" dirty="0"/>
              <a:t>，幾乎各大程式語言他都</a:t>
            </a:r>
            <a:r>
              <a:rPr lang="zh-TW" altLang="en-US" dirty="0" smtClean="0"/>
              <a:t>支援</a:t>
            </a:r>
            <a:endParaRPr lang="en-US" altLang="zh-TW" dirty="0" smtClean="0"/>
          </a:p>
          <a:p>
            <a:pPr lvl="1"/>
            <a:r>
              <a:rPr lang="zh-TW" altLang="en-US" b="1" u="sng" dirty="0"/>
              <a:t>要記得找 </a:t>
            </a:r>
            <a:r>
              <a:rPr lang="en-US" altLang="zh-TW" b="1" u="sng" dirty="0"/>
              <a:t>for Java</a:t>
            </a:r>
            <a:r>
              <a:rPr lang="zh-TW" altLang="en-US" b="1" u="sng" dirty="0"/>
              <a:t>的來用</a:t>
            </a:r>
            <a:br>
              <a:rPr lang="zh-TW" altLang="en-US" b="1" u="sng" dirty="0"/>
            </a:br>
            <a:endParaRPr lang="zh-TW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55785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JDK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關鍵字</a:t>
            </a:r>
            <a:r>
              <a:rPr lang="en-US" altLang="zh-TW" dirty="0"/>
              <a:t>JDK download</a:t>
            </a:r>
            <a:r>
              <a:rPr lang="zh-TW" altLang="en-US" dirty="0" smtClean="0"/>
              <a:t>搜尋</a:t>
            </a:r>
            <a:r>
              <a:rPr lang="zh-TW" altLang="en-US" dirty="0"/>
              <a:t>，</a:t>
            </a:r>
            <a:r>
              <a:rPr lang="zh-TW" altLang="en-US" dirty="0" smtClean="0"/>
              <a:t>點選</a:t>
            </a:r>
            <a:r>
              <a:rPr lang="en-US" altLang="zh-TW" dirty="0"/>
              <a:t>[Java SE - Downloads | Oracle Technology Network | Oracle </a:t>
            </a:r>
            <a:r>
              <a:rPr lang="zh-TW" altLang="en-US" dirty="0"/>
              <a:t>台灣</a:t>
            </a:r>
            <a:r>
              <a:rPr lang="en-US" altLang="zh-TW" dirty="0" smtClean="0"/>
              <a:t>]</a:t>
            </a:r>
            <a:r>
              <a:rPr lang="zh-TW" altLang="en-US" dirty="0" smtClean="0"/>
              <a:t>這個</a:t>
            </a:r>
            <a:r>
              <a:rPr lang="zh-TW" altLang="en-US" dirty="0"/>
              <a:t>網站</a:t>
            </a:r>
          </a:p>
          <a:p>
            <a:r>
              <a:rPr lang="zh-TW" altLang="en-US" dirty="0"/>
              <a:t>或是直接</a:t>
            </a:r>
            <a:r>
              <a:rPr lang="zh-TW" altLang="en-US" dirty="0" smtClean="0"/>
              <a:t>輸入</a:t>
            </a:r>
            <a:r>
              <a:rPr lang="en-US" altLang="zh-TW" dirty="0">
                <a:solidFill>
                  <a:srgbClr val="FF0000"/>
                </a:solidFill>
              </a:rPr>
              <a:t>https://</a:t>
            </a:r>
            <a:r>
              <a:rPr lang="en-US" altLang="zh-TW" dirty="0" smtClean="0">
                <a:solidFill>
                  <a:srgbClr val="FF0000"/>
                </a:solidFill>
              </a:rPr>
              <a:t>www.oracle.com/tw/java/technologies/javase-downloads.html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雖然</a:t>
            </a:r>
            <a:r>
              <a:rPr lang="en-US" altLang="zh-TW" dirty="0" smtClean="0">
                <a:solidFill>
                  <a:schemeClr val="tx1"/>
                </a:solidFill>
              </a:rPr>
              <a:t>Java</a:t>
            </a:r>
            <a:r>
              <a:rPr lang="zh-TW" altLang="en-US" dirty="0" smtClean="0">
                <a:solidFill>
                  <a:schemeClr val="tx1"/>
                </a:solidFill>
              </a:rPr>
              <a:t>版本已經初到了</a:t>
            </a:r>
            <a:r>
              <a:rPr lang="en-US" altLang="zh-TW" dirty="0" smtClean="0">
                <a:solidFill>
                  <a:schemeClr val="tx1"/>
                </a:solidFill>
              </a:rPr>
              <a:t>15(</a:t>
            </a:r>
            <a:r>
              <a:rPr lang="zh-TW" altLang="en-US" dirty="0" smtClean="0">
                <a:solidFill>
                  <a:schemeClr val="tx1"/>
                </a:solidFill>
              </a:rPr>
              <a:t>持續更新中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r>
              <a:rPr lang="zh-TW" altLang="en-US" dirty="0" smtClean="0">
                <a:solidFill>
                  <a:schemeClr val="tx1"/>
                </a:solidFill>
              </a:rPr>
              <a:t>，但是因為</a:t>
            </a:r>
            <a:r>
              <a:rPr lang="zh-TW" altLang="en-US" dirty="0">
                <a:solidFill>
                  <a:schemeClr val="tx1"/>
                </a:solidFill>
              </a:rPr>
              <a:t>台灣大多數</a:t>
            </a:r>
            <a:r>
              <a:rPr lang="zh-TW" altLang="en-US" dirty="0" smtClean="0">
                <a:solidFill>
                  <a:schemeClr val="tx1"/>
                </a:solidFill>
              </a:rPr>
              <a:t>公司都還在採用</a:t>
            </a:r>
            <a:r>
              <a:rPr lang="en-US" altLang="zh-TW" dirty="0" smtClean="0">
                <a:solidFill>
                  <a:schemeClr val="tx1"/>
                </a:solidFill>
              </a:rPr>
              <a:t>Java 8</a:t>
            </a:r>
            <a:r>
              <a:rPr lang="zh-TW" altLang="en-US" dirty="0" smtClean="0">
                <a:solidFill>
                  <a:schemeClr val="tx1"/>
                </a:solidFill>
              </a:rPr>
              <a:t>，所以我們還是安裝</a:t>
            </a:r>
            <a:r>
              <a:rPr lang="en-US" altLang="zh-TW" dirty="0" smtClean="0">
                <a:solidFill>
                  <a:schemeClr val="tx1"/>
                </a:solidFill>
              </a:rPr>
              <a:t>Java 8</a:t>
            </a:r>
            <a:r>
              <a:rPr lang="zh-TW" altLang="en-US" dirty="0" smtClean="0">
                <a:solidFill>
                  <a:schemeClr val="tx1"/>
                </a:solidFill>
              </a:rPr>
              <a:t>的版本即可。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/>
              <a:t>進入後畫面是右邊這樣。</a:t>
            </a:r>
            <a:endParaRPr lang="en-US" altLang="zh-TW" dirty="0" smtClean="0"/>
          </a:p>
          <a:p>
            <a:r>
              <a:rPr lang="zh-TW" altLang="en-US" sz="2800" b="1" dirty="0">
                <a:solidFill>
                  <a:srgbClr val="FF0000"/>
                </a:solidFill>
              </a:rPr>
              <a:t>不要</a:t>
            </a:r>
            <a:r>
              <a:rPr lang="zh-TW" altLang="en-US" dirty="0"/>
              <a:t>急著點</a:t>
            </a:r>
            <a:r>
              <a:rPr lang="en-US" altLang="zh-TW" dirty="0"/>
              <a:t>JDK Download </a:t>
            </a:r>
            <a:r>
              <a:rPr lang="en-US" altLang="zh-TW" dirty="0" smtClean="0"/>
              <a:t>!</a:t>
            </a:r>
          </a:p>
          <a:p>
            <a:r>
              <a:rPr lang="zh-TW" altLang="en-US" sz="2400" b="1" dirty="0">
                <a:solidFill>
                  <a:srgbClr val="FF0000"/>
                </a:solidFill>
              </a:rPr>
              <a:t>先往下找</a:t>
            </a:r>
            <a:r>
              <a:rPr lang="en-US" altLang="zh-TW" sz="2400" b="1" dirty="0">
                <a:solidFill>
                  <a:srgbClr val="FF0000"/>
                </a:solidFill>
              </a:rPr>
              <a:t>Java SE 8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631" y="3976421"/>
            <a:ext cx="5223345" cy="2753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下箭號 4"/>
          <p:cNvSpPr/>
          <p:nvPr/>
        </p:nvSpPr>
        <p:spPr>
          <a:xfrm>
            <a:off x="8588202" y="6271551"/>
            <a:ext cx="685800" cy="54864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79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(2/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160589"/>
            <a:ext cx="9518227" cy="3880773"/>
          </a:xfrm>
        </p:spPr>
        <p:txBody>
          <a:bodyPr/>
          <a:lstStyle/>
          <a:p>
            <a:r>
              <a:rPr lang="zh-TW" altLang="en-US" dirty="0" smtClean="0"/>
              <a:t>找到</a:t>
            </a:r>
            <a:r>
              <a:rPr lang="en-US" altLang="zh-TW" dirty="0" smtClean="0"/>
              <a:t>Java SE 8</a:t>
            </a:r>
            <a:r>
              <a:rPr lang="zh-TW" altLang="en-US" dirty="0" smtClean="0"/>
              <a:t>之後再點</a:t>
            </a:r>
            <a:r>
              <a:rPr lang="en-US" altLang="zh-TW" dirty="0" smtClean="0"/>
              <a:t>JDK Download</a:t>
            </a:r>
            <a:r>
              <a:rPr lang="zh-TW" altLang="en-US" dirty="0" smtClean="0"/>
              <a:t>。然後出現右邊的畫面。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2915703"/>
            <a:ext cx="4774633" cy="3355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112278" y="3867803"/>
            <a:ext cx="1706610" cy="274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5378593" y="2915703"/>
            <a:ext cx="6122736" cy="2982177"/>
            <a:chOff x="5378593" y="2915703"/>
            <a:chExt cx="6122736" cy="2982177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5109" y="2915703"/>
              <a:ext cx="5676220" cy="29821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向右箭號 6"/>
            <p:cNvSpPr/>
            <p:nvPr/>
          </p:nvSpPr>
          <p:spPr>
            <a:xfrm>
              <a:off x="5378593" y="4100975"/>
              <a:ext cx="304445" cy="576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11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(3/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從剛才的頁面往下找到</a:t>
            </a:r>
            <a:r>
              <a:rPr lang="en-US" altLang="zh-TW" dirty="0" smtClean="0"/>
              <a:t>Java SE Development Kit 8u271 </a:t>
            </a:r>
            <a:r>
              <a:rPr lang="zh-TW" altLang="en-US" dirty="0" smtClean="0"/>
              <a:t>如下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/>
              <a:t>數字可能會變化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再往下找，挑選適合版本：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應該大多數都是</a:t>
            </a:r>
            <a:r>
              <a:rPr lang="en-US" altLang="zh-TW" dirty="0"/>
              <a:t>Windows x64</a:t>
            </a:r>
            <a:r>
              <a:rPr lang="zh-TW" altLang="en-US" dirty="0"/>
              <a:t>了，點右邊的下載。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15" y="2516315"/>
            <a:ext cx="6366891" cy="868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15" y="3740253"/>
            <a:ext cx="9004893" cy="1261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7281942" y="4507883"/>
            <a:ext cx="2761366" cy="493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2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出現如下的說明，要點選接受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的條款才可以下載。點選好即可下載。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還沒完！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198245" y="2488184"/>
            <a:ext cx="7023809" cy="2758821"/>
            <a:chOff x="887349" y="1930400"/>
            <a:chExt cx="7023809" cy="275882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7349" y="1930400"/>
              <a:ext cx="7023809" cy="2758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向右箭號 4"/>
            <p:cNvSpPr/>
            <p:nvPr/>
          </p:nvSpPr>
          <p:spPr>
            <a:xfrm rot="20392875">
              <a:off x="914212" y="2977108"/>
              <a:ext cx="356616" cy="21945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向右箭號 5"/>
            <p:cNvSpPr/>
            <p:nvPr/>
          </p:nvSpPr>
          <p:spPr>
            <a:xfrm rot="20392875">
              <a:off x="2712532" y="3991247"/>
              <a:ext cx="356616" cy="21945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(4/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8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(5/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要有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帳戶才可以下載！</a:t>
            </a:r>
            <a:r>
              <a:rPr lang="en-US" altLang="zh-TW" dirty="0" smtClean="0"/>
              <a:t>(</a:t>
            </a:r>
            <a:r>
              <a:rPr lang="zh-TW" altLang="en-US" dirty="0" smtClean="0"/>
              <a:t>昏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一共約</a:t>
            </a:r>
            <a:r>
              <a:rPr lang="en-US" altLang="zh-TW" dirty="0" smtClean="0"/>
              <a:t>167M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sz="1400" dirty="0" smtClean="0">
                <a:solidFill>
                  <a:schemeClr val="tx1"/>
                </a:solidFill>
              </a:rPr>
              <a:t>網址</a:t>
            </a:r>
            <a:r>
              <a:rPr lang="en-US" altLang="zh-TW" sz="1400" dirty="0" smtClean="0">
                <a:solidFill>
                  <a:schemeClr val="tx1"/>
                </a:solidFill>
              </a:rPr>
              <a:t>:</a:t>
            </a:r>
            <a:r>
              <a:rPr lang="en-US" altLang="zh-TW" sz="14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zh-TW" sz="1400" dirty="0">
                <a:solidFill>
                  <a:schemeClr val="tx1"/>
                </a:solidFill>
                <a:hlinkClick r:id="rId2"/>
              </a:rPr>
              <a:t>://drive.google.com/file/d/14OaAHNxH7OaNSuphzqvXZbeGbeAahuVI/view?usp=sharing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803" y="849423"/>
            <a:ext cx="3090101" cy="4421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94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(6/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JDK</a:t>
            </a:r>
            <a:r>
              <a:rPr lang="zh-TW" altLang="en-US" dirty="0" smtClean="0"/>
              <a:t>，執行剛才下載的</a:t>
            </a:r>
            <a:r>
              <a:rPr lang="en-US" altLang="zh-TW" dirty="0" smtClean="0"/>
              <a:t>jdk-8u271-windows-x64.exe</a:t>
            </a:r>
          </a:p>
          <a:p>
            <a:r>
              <a:rPr lang="zh-TW" altLang="en-US" dirty="0"/>
              <a:t>一路都按</a:t>
            </a:r>
            <a:r>
              <a:rPr lang="en-US" altLang="zh-TW" dirty="0"/>
              <a:t>Next, Next, </a:t>
            </a:r>
            <a:r>
              <a:rPr lang="en-US" altLang="zh-TW" dirty="0" smtClean="0"/>
              <a:t>Close</a:t>
            </a:r>
            <a:r>
              <a:rPr lang="zh-TW" altLang="en-US" dirty="0" smtClean="0"/>
              <a:t>即可安裝完成。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3" y="3025057"/>
            <a:ext cx="4531806" cy="2472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 rot="20392875">
            <a:off x="2839390" y="5330934"/>
            <a:ext cx="356616" cy="21945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149" y="3676023"/>
            <a:ext cx="3298339" cy="251604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</p:pic>
      <p:sp>
        <p:nvSpPr>
          <p:cNvPr id="7" name="向右箭號 6"/>
          <p:cNvSpPr/>
          <p:nvPr/>
        </p:nvSpPr>
        <p:spPr>
          <a:xfrm rot="20392875">
            <a:off x="6734524" y="6079596"/>
            <a:ext cx="409012" cy="2249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688179" y="4306824"/>
            <a:ext cx="304445" cy="576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8268817" y="2686820"/>
            <a:ext cx="3803046" cy="2755963"/>
            <a:chOff x="8268817" y="2686820"/>
            <a:chExt cx="3803046" cy="275596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3262" y="2686820"/>
              <a:ext cx="3498601" cy="2646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向右箭號 8"/>
            <p:cNvSpPr/>
            <p:nvPr/>
          </p:nvSpPr>
          <p:spPr>
            <a:xfrm rot="20392875">
              <a:off x="10431648" y="5223327"/>
              <a:ext cx="356616" cy="21945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右箭號 10"/>
            <p:cNvSpPr/>
            <p:nvPr/>
          </p:nvSpPr>
          <p:spPr>
            <a:xfrm>
              <a:off x="8268817" y="4261238"/>
              <a:ext cx="304445" cy="576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48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(7/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確認安裝完成，請檢察預設安裝路徑：</a:t>
            </a:r>
            <a:r>
              <a:rPr lang="en-US" altLang="zh-TW" dirty="0"/>
              <a:t>C:\Program </a:t>
            </a:r>
            <a:r>
              <a:rPr lang="en-US" altLang="zh-TW" dirty="0" smtClean="0"/>
              <a:t>Files\Java</a:t>
            </a:r>
            <a:r>
              <a:rPr lang="zh-TW" altLang="en-US" dirty="0" smtClean="0"/>
              <a:t>底下是否有兩個資料夾，一個是</a:t>
            </a:r>
            <a:r>
              <a:rPr lang="en-US" altLang="zh-TW" dirty="0" err="1" smtClean="0"/>
              <a:t>jdk</a:t>
            </a:r>
            <a:r>
              <a:rPr lang="zh-TW" altLang="en-US" dirty="0" smtClean="0"/>
              <a:t>開頭，一個是</a:t>
            </a:r>
            <a:r>
              <a:rPr lang="en-US" altLang="zh-TW" dirty="0" err="1" smtClean="0"/>
              <a:t>jre</a:t>
            </a:r>
            <a:r>
              <a:rPr lang="zh-TW" altLang="en-US" dirty="0" smtClean="0"/>
              <a:t>開頭。如果都有就是正確的。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如下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還沒完！還要設定環境變數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把這個</a:t>
            </a:r>
            <a:r>
              <a:rPr lang="en-US" altLang="zh-TW" b="1" dirty="0" err="1">
                <a:solidFill>
                  <a:srgbClr val="FF0000"/>
                </a:solidFill>
              </a:rPr>
              <a:t>jdk</a:t>
            </a:r>
            <a:r>
              <a:rPr lang="zh-TW" altLang="en-US" b="1" dirty="0">
                <a:solidFill>
                  <a:srgbClr val="FF0000"/>
                </a:solidFill>
              </a:rPr>
              <a:t>開頭的資料夾完整位置記下來，後面</a:t>
            </a:r>
            <a:r>
              <a:rPr lang="zh-TW" altLang="en-US" b="1" dirty="0" smtClean="0">
                <a:solidFill>
                  <a:srgbClr val="FF0000"/>
                </a:solidFill>
              </a:rPr>
              <a:t>有用，如下：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FF0000"/>
                </a:solidFill>
              </a:rPr>
              <a:t>	C</a:t>
            </a:r>
            <a:r>
              <a:rPr lang="en-US" altLang="zh-TW" b="1" dirty="0">
                <a:solidFill>
                  <a:srgbClr val="FF0000"/>
                </a:solidFill>
              </a:rPr>
              <a:t>:\Program </a:t>
            </a:r>
            <a:r>
              <a:rPr lang="en-US" altLang="zh-TW" b="1" dirty="0" smtClean="0">
                <a:solidFill>
                  <a:srgbClr val="FF0000"/>
                </a:solidFill>
              </a:rPr>
              <a:t>Files\Java\jdk1.8.0_271 </a:t>
            </a:r>
            <a:r>
              <a:rPr lang="en-US" altLang="zh-TW" b="1" dirty="0" smtClean="0">
                <a:solidFill>
                  <a:schemeClr val="tx1"/>
                </a:solidFill>
              </a:rPr>
              <a:t>(</a:t>
            </a:r>
            <a:r>
              <a:rPr lang="zh-TW" altLang="en-US" b="1" dirty="0" smtClean="0">
                <a:solidFill>
                  <a:schemeClr val="tx1"/>
                </a:solidFill>
              </a:rPr>
              <a:t>數字部分隨版本不同會變喔</a:t>
            </a:r>
            <a:r>
              <a:rPr lang="en-US" altLang="zh-TW" b="1" dirty="0" smtClean="0">
                <a:solidFill>
                  <a:schemeClr val="tx1"/>
                </a:solidFill>
              </a:rPr>
              <a:t>)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98457"/>
            <a:ext cx="8353425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29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</a:t>
            </a:r>
            <a:r>
              <a:rPr lang="zh-TW" altLang="en-US" dirty="0" smtClean="0"/>
              <a:t>安裝指引</a:t>
            </a:r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76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(8/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251282" cy="3880773"/>
          </a:xfrm>
        </p:spPr>
        <p:txBody>
          <a:bodyPr/>
          <a:lstStyle/>
          <a:p>
            <a:r>
              <a:rPr lang="zh-TW" altLang="en-US" dirty="0" smtClean="0"/>
              <a:t>開啟</a:t>
            </a:r>
            <a:r>
              <a:rPr lang="en-US" altLang="zh-TW" dirty="0" smtClean="0"/>
              <a:t>[</a:t>
            </a:r>
            <a:r>
              <a:rPr lang="zh-TW" altLang="en-US" dirty="0" smtClean="0"/>
              <a:t>系統內容</a:t>
            </a:r>
            <a:r>
              <a:rPr lang="en-US" altLang="zh-TW" dirty="0" smtClean="0"/>
              <a:t>]/[</a:t>
            </a:r>
            <a:r>
              <a:rPr lang="zh-TW" altLang="en-US" dirty="0" smtClean="0"/>
              <a:t>進階</a:t>
            </a:r>
            <a:r>
              <a:rPr lang="en-US" altLang="zh-TW" dirty="0" smtClean="0"/>
              <a:t>]/[</a:t>
            </a:r>
            <a:r>
              <a:rPr lang="zh-TW" altLang="en-US" dirty="0" smtClean="0"/>
              <a:t>環境變數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，如右圖所示，會開啟如下面的視窗。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12" y="804672"/>
            <a:ext cx="4971751" cy="54681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632704" y="704088"/>
            <a:ext cx="777240" cy="393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6898862" y="900684"/>
            <a:ext cx="210312" cy="319024"/>
          </a:xfrm>
          <a:prstGeom prst="downArrow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692896" y="5154168"/>
            <a:ext cx="1758696" cy="4236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404808" y="3026664"/>
            <a:ext cx="4181026" cy="3557015"/>
            <a:chOff x="1404808" y="3026664"/>
            <a:chExt cx="4181026" cy="3557015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4808" y="3026664"/>
              <a:ext cx="3393798" cy="3557015"/>
            </a:xfrm>
            <a:prstGeom prst="rect">
              <a:avLst/>
            </a:prstGeom>
          </p:spPr>
        </p:pic>
        <p:sp>
          <p:nvSpPr>
            <p:cNvPr id="9" name="向下箭號 8"/>
            <p:cNvSpPr/>
            <p:nvPr/>
          </p:nvSpPr>
          <p:spPr>
            <a:xfrm rot="3442365">
              <a:off x="4883270" y="3835799"/>
              <a:ext cx="874776" cy="53035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23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(9/</a:t>
            </a:r>
            <a:r>
              <a:rPr lang="en-US" altLang="zh-TW" dirty="0"/>
              <a:t>10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588527" cy="3880773"/>
          </a:xfrm>
        </p:spPr>
        <p:txBody>
          <a:bodyPr/>
          <a:lstStyle/>
          <a:p>
            <a:r>
              <a:rPr lang="zh-TW" altLang="en-US" dirty="0" smtClean="0"/>
              <a:t>點選下面的</a:t>
            </a:r>
            <a:r>
              <a:rPr lang="en-US" altLang="zh-TW" dirty="0" smtClean="0"/>
              <a:t>[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(W)..]</a:t>
            </a:r>
            <a:r>
              <a:rPr lang="zh-TW" altLang="en-US" dirty="0" smtClean="0"/>
              <a:t>開啟如右下畫面。</a:t>
            </a:r>
            <a:endParaRPr lang="en-US" altLang="zh-TW" dirty="0" smtClean="0"/>
          </a:p>
          <a:p>
            <a:r>
              <a:rPr lang="zh-TW" altLang="en-US" dirty="0" smtClean="0"/>
              <a:t>輸入兩個欄位，分別是</a:t>
            </a:r>
            <a:r>
              <a:rPr lang="en-US" altLang="zh-TW" dirty="0" smtClean="0"/>
              <a:t>JAVA_HOME</a:t>
            </a:r>
            <a:r>
              <a:rPr lang="zh-TW" altLang="en-US" dirty="0" smtClean="0"/>
              <a:t>及妳剛才安裝的</a:t>
            </a:r>
            <a:r>
              <a:rPr lang="en-US" altLang="zh-TW" dirty="0" smtClean="0"/>
              <a:t>JDK</a:t>
            </a:r>
            <a:r>
              <a:rPr lang="zh-TW" altLang="en-US" dirty="0" smtClean="0"/>
              <a:t>目錄。</a:t>
            </a:r>
            <a:endParaRPr lang="en-US" altLang="zh-TW" dirty="0" smtClean="0"/>
          </a:p>
          <a:p>
            <a:r>
              <a:rPr lang="en-US" altLang="zh-TW" dirty="0" smtClean="0"/>
              <a:t>JDK</a:t>
            </a:r>
            <a:r>
              <a:rPr lang="zh-TW" altLang="en-US" dirty="0" smtClean="0"/>
              <a:t>的資料夾數字會隨版本而改變，請依照你安裝的版本填入正確資料夾。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前面要你記下的路徑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按下確定後回到右上畫面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400" b="1" dirty="0" smtClean="0">
                <a:solidFill>
                  <a:srgbClr val="FF0000"/>
                </a:solidFill>
              </a:rPr>
              <a:t>還沒完！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478" y="469283"/>
            <a:ext cx="3465048" cy="36316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594297" y="3249168"/>
            <a:ext cx="679704" cy="3596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4080129" y="4043880"/>
            <a:ext cx="7981950" cy="2510653"/>
            <a:chOff x="4080129" y="4043880"/>
            <a:chExt cx="7981950" cy="251065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0129" y="4582858"/>
              <a:ext cx="7981950" cy="1971675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5581576" y="5102351"/>
              <a:ext cx="3132655" cy="9287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9274001" y="6108192"/>
              <a:ext cx="418639" cy="2286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向下箭號 9"/>
            <p:cNvSpPr/>
            <p:nvPr/>
          </p:nvSpPr>
          <p:spPr>
            <a:xfrm>
              <a:off x="8159957" y="4043880"/>
              <a:ext cx="868680" cy="59607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9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509" y="0"/>
            <a:ext cx="3218680" cy="35092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JDK</a:t>
            </a:r>
            <a:r>
              <a:rPr lang="zh-TW" altLang="en-US" dirty="0"/>
              <a:t>安裝</a:t>
            </a:r>
            <a:r>
              <a:rPr lang="en-US" altLang="zh-TW" dirty="0" smtClean="0"/>
              <a:t>(10/10)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03362" cy="3880773"/>
          </a:xfrm>
        </p:spPr>
        <p:txBody>
          <a:bodyPr/>
          <a:lstStyle/>
          <a:p>
            <a:r>
              <a:rPr lang="zh-TW" altLang="en-US" dirty="0" smtClean="0"/>
              <a:t>在系統變數中先找到</a:t>
            </a:r>
            <a:r>
              <a:rPr lang="en-US" altLang="zh-TW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Path</a:t>
            </a:r>
            <a:r>
              <a:rPr lang="zh-TW" altLang="en-US" dirty="0" smtClean="0"/>
              <a:t>這個欄位並點選他，如右。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(I)…]</a:t>
            </a:r>
            <a:r>
              <a:rPr lang="zh-TW" altLang="en-US" dirty="0" smtClean="0"/>
              <a:t>，開啟右下視窗。</a:t>
            </a:r>
            <a:endParaRPr lang="en-US" altLang="zh-TW" dirty="0" smtClean="0"/>
          </a:p>
          <a:p>
            <a:r>
              <a:rPr lang="zh-TW" altLang="en-US" dirty="0" smtClean="0"/>
              <a:t>然後在新視窗中點選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(N)…]</a:t>
            </a:r>
            <a:r>
              <a:rPr lang="zh-TW" altLang="en-US" dirty="0" smtClean="0"/>
              <a:t>，接著在表格下方的藍色條框內輸入：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%JAVA_HOME%\bin</a:t>
            </a:r>
          </a:p>
          <a:p>
            <a:r>
              <a:rPr lang="zh-TW" altLang="en-US" dirty="0" smtClean="0"/>
              <a:t>檢查輸入正確後按下確定，關閉視窗。</a:t>
            </a:r>
            <a:endParaRPr lang="en-US" altLang="zh-TW" dirty="0" smtClean="0"/>
          </a:p>
          <a:p>
            <a:r>
              <a:rPr lang="zh-TW" altLang="en-US" dirty="0"/>
              <a:t>接著把所有剛才的視窗按確認關閉掉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sz="3200" b="1" dirty="0">
                <a:solidFill>
                  <a:srgbClr val="FF0000"/>
                </a:solidFill>
              </a:rPr>
              <a:t>大功告成！</a:t>
            </a:r>
          </a:p>
        </p:txBody>
      </p:sp>
      <p:sp>
        <p:nvSpPr>
          <p:cNvPr id="5" name="矩形 4"/>
          <p:cNvSpPr/>
          <p:nvPr/>
        </p:nvSpPr>
        <p:spPr>
          <a:xfrm>
            <a:off x="10408864" y="3142046"/>
            <a:ext cx="789004" cy="286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536769" y="2314005"/>
            <a:ext cx="411480" cy="2103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185901" y="2807443"/>
            <a:ext cx="3817758" cy="3942943"/>
            <a:chOff x="6185901" y="2807443"/>
            <a:chExt cx="3817758" cy="3942943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5901" y="3202514"/>
              <a:ext cx="3817758" cy="3547872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083232" y="3509256"/>
              <a:ext cx="789004" cy="2869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309552" y="6130536"/>
              <a:ext cx="2964450" cy="215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向下箭號 10"/>
            <p:cNvSpPr/>
            <p:nvPr/>
          </p:nvSpPr>
          <p:spPr>
            <a:xfrm rot="2550941">
              <a:off x="8219086" y="2807443"/>
              <a:ext cx="901529" cy="8046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67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1. Repl.it(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使用指引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48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52" y="1090681"/>
            <a:ext cx="6107640" cy="4034710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任意瀏覽器輸入網址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https://replit.com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或是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搜尋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replit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89" y="3554928"/>
            <a:ext cx="5307830" cy="2976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/>
          <p:cNvSpPr/>
          <p:nvPr/>
        </p:nvSpPr>
        <p:spPr>
          <a:xfrm>
            <a:off x="1745674" y="3537528"/>
            <a:ext cx="1016000" cy="4895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58801" y="4901278"/>
            <a:ext cx="5306290" cy="11400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4839855" y="2050622"/>
            <a:ext cx="1366982" cy="1413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 rot="18121169">
            <a:off x="10520996" y="1912076"/>
            <a:ext cx="720436" cy="277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04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552" y="1090681"/>
            <a:ext cx="6107640" cy="4034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第一次登入要先註冊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第一次使用請選擇右上角</a:t>
            </a:r>
            <a:r>
              <a:rPr lang="en-US" altLang="zh-TW" dirty="0" smtClean="0">
                <a:solidFill>
                  <a:srgbClr val="FF0000"/>
                </a:solidFill>
              </a:rPr>
              <a:t>Sing UP</a:t>
            </a:r>
          </a:p>
          <a:p>
            <a:pPr lvl="1"/>
            <a:endParaRPr lang="en-US" altLang="zh-TW" dirty="0" smtClean="0"/>
          </a:p>
          <a:p>
            <a:r>
              <a:rPr lang="zh-TW" altLang="en-US" dirty="0"/>
              <a:t>您</a:t>
            </a:r>
            <a:r>
              <a:rPr lang="zh-TW" altLang="en-US" dirty="0" smtClean="0"/>
              <a:t>可以</a:t>
            </a:r>
            <a:r>
              <a:rPr lang="zh-TW" altLang="en-US" dirty="0"/>
              <a:t>直接用</a:t>
            </a:r>
            <a:r>
              <a:rPr lang="en-US" altLang="zh-TW" dirty="0">
                <a:solidFill>
                  <a:srgbClr val="FF0000"/>
                </a:solidFill>
              </a:rPr>
              <a:t>Google</a:t>
            </a:r>
            <a:r>
              <a:rPr lang="zh-TW" altLang="en-US" dirty="0">
                <a:solidFill>
                  <a:srgbClr val="FF0000"/>
                </a:solidFill>
              </a:rPr>
              <a:t>帳號</a:t>
            </a:r>
            <a:r>
              <a:rPr lang="zh-TW" altLang="en-US" dirty="0" smtClean="0"/>
              <a:t>登入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選擇您</a:t>
            </a:r>
            <a:r>
              <a:rPr lang="zh-TW" altLang="en-US" dirty="0" smtClean="0">
                <a:solidFill>
                  <a:srgbClr val="FF0000"/>
                </a:solidFill>
              </a:rPr>
              <a:t>自己的帳號</a:t>
            </a:r>
            <a:r>
              <a:rPr lang="zh-TW" altLang="en-US" dirty="0" smtClean="0"/>
              <a:t>即可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最後可能會跟您確認一下，選擇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zh-TW" altLang="en-US" dirty="0" smtClean="0">
                <a:solidFill>
                  <a:srgbClr val="FF0000"/>
                </a:solidFill>
              </a:rPr>
              <a:t>繼續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zh-TW" altLang="en-US" dirty="0" smtClean="0"/>
              <a:t>即可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 rot="18121169">
            <a:off x="10520996" y="1912076"/>
            <a:ext cx="720436" cy="277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552" y="1013573"/>
            <a:ext cx="6107639" cy="419096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7313660" y="3429000"/>
            <a:ext cx="775854" cy="27709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122" y="942392"/>
            <a:ext cx="6197572" cy="48145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3" name="向右箭號 12"/>
          <p:cNvSpPr/>
          <p:nvPr/>
        </p:nvSpPr>
        <p:spPr>
          <a:xfrm>
            <a:off x="6848669" y="3900196"/>
            <a:ext cx="737119" cy="4292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049" y="942392"/>
            <a:ext cx="6317718" cy="48145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向右箭號 14"/>
          <p:cNvSpPr/>
          <p:nvPr/>
        </p:nvSpPr>
        <p:spPr>
          <a:xfrm rot="18558975">
            <a:off x="8750007" y="4838326"/>
            <a:ext cx="793102" cy="3545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4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3" grpId="0" animBg="1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第一次使用</a:t>
            </a:r>
            <a:r>
              <a:rPr lang="en-US" altLang="zh-TW" dirty="0" err="1" smtClean="0"/>
              <a:t>Replit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剛註冊，第一次使用，他會問你的用途跟寫程式經驗。</a:t>
            </a:r>
            <a:endParaRPr lang="en-US" altLang="zh-TW" dirty="0" smtClean="0"/>
          </a:p>
          <a:p>
            <a:r>
              <a:rPr lang="zh-TW" altLang="en-US" dirty="0"/>
              <a:t>你可以依據你的狀況回答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然後按下</a:t>
            </a:r>
            <a:r>
              <a:rPr lang="en-US" altLang="zh-TW" dirty="0"/>
              <a:t>[</a:t>
            </a:r>
            <a:r>
              <a:rPr lang="en-US" altLang="zh-TW" dirty="0">
                <a:solidFill>
                  <a:srgbClr val="FF0000"/>
                </a:solidFill>
              </a:rPr>
              <a:t>Start building</a:t>
            </a:r>
            <a:r>
              <a:rPr lang="en-US" altLang="zh-TW" dirty="0"/>
              <a:t>]</a:t>
            </a:r>
            <a:r>
              <a:rPr lang="zh-TW" altLang="en-US" dirty="0"/>
              <a:t>即可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917" y="2795624"/>
            <a:ext cx="6508044" cy="3170195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9101975">
            <a:off x="9679807" y="5888096"/>
            <a:ext cx="849086" cy="3065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9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選擇要用的程式語言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畫面一開始會找不到</a:t>
            </a:r>
            <a:r>
              <a:rPr lang="en-US" altLang="zh-TW" b="1" dirty="0" smtClean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請下捲到最</a:t>
            </a:r>
            <a:r>
              <a:rPr lang="zh-TW" altLang="en-US" dirty="0" smtClean="0"/>
              <a:t>後面</a:t>
            </a:r>
            <a:endParaRPr lang="en-US" altLang="zh-TW" dirty="0" smtClean="0"/>
          </a:p>
          <a:p>
            <a:r>
              <a:rPr lang="zh-TW" altLang="en-US" dirty="0" smtClean="0"/>
              <a:t>點下</a:t>
            </a:r>
            <a:r>
              <a:rPr lang="en-US" altLang="zh-TW" dirty="0" smtClean="0">
                <a:solidFill>
                  <a:srgbClr val="FF0000"/>
                </a:solidFill>
              </a:rPr>
              <a:t>Browse all templates(500+)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再出現的畫面中輸入</a:t>
            </a:r>
            <a:r>
              <a:rPr lang="en-US" altLang="zh-TW" dirty="0" smtClean="0">
                <a:solidFill>
                  <a:srgbClr val="FF0000"/>
                </a:solidFill>
              </a:rPr>
              <a:t>Java</a:t>
            </a:r>
          </a:p>
          <a:p>
            <a:r>
              <a:rPr lang="zh-TW" altLang="en-US" dirty="0"/>
              <a:t>然後</a:t>
            </a:r>
            <a:r>
              <a:rPr lang="zh-TW" altLang="en-US" dirty="0">
                <a:solidFill>
                  <a:srgbClr val="C00000"/>
                </a:solidFill>
              </a:rPr>
              <a:t>點選下方的 </a:t>
            </a:r>
            <a:r>
              <a:rPr lang="en-US" altLang="zh-TW" dirty="0">
                <a:solidFill>
                  <a:srgbClr val="C00000"/>
                </a:solidFill>
              </a:rPr>
              <a:t>Java</a:t>
            </a:r>
            <a:r>
              <a:rPr lang="zh-TW" altLang="en-US" dirty="0">
                <a:solidFill>
                  <a:srgbClr val="C00000"/>
                </a:solidFill>
              </a:rPr>
              <a:t>選項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419" y="1113647"/>
            <a:ext cx="6678410" cy="383317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5339419" y="1113647"/>
            <a:ext cx="6762242" cy="3977794"/>
            <a:chOff x="5339419" y="1113647"/>
            <a:chExt cx="6762242" cy="3977794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9419" y="1113647"/>
              <a:ext cx="6762242" cy="3833170"/>
            </a:xfrm>
            <a:prstGeom prst="rect">
              <a:avLst/>
            </a:prstGeom>
          </p:spPr>
        </p:pic>
        <p:sp>
          <p:nvSpPr>
            <p:cNvPr id="6" name="向右箭號 5"/>
            <p:cNvSpPr/>
            <p:nvPr/>
          </p:nvSpPr>
          <p:spPr>
            <a:xfrm rot="19687721">
              <a:off x="8733601" y="4802192"/>
              <a:ext cx="839755" cy="28924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500" y="1017036"/>
            <a:ext cx="6860078" cy="45916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064898" y="2174033"/>
            <a:ext cx="867747" cy="4105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5710335" y="3676261"/>
            <a:ext cx="559836" cy="3638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67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進入後會有簡單開發環境說明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05" y="1543753"/>
            <a:ext cx="9842197" cy="490059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05" y="1535995"/>
            <a:ext cx="9670100" cy="49005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13" y="1518784"/>
            <a:ext cx="9688883" cy="491780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052" y="1502588"/>
            <a:ext cx="9701003" cy="4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4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執行第一個程式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en-US" altLang="zh-TW" dirty="0" smtClean="0"/>
              <a:t>		Hello world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02" y="1817079"/>
            <a:ext cx="9689134" cy="4907812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8953381">
            <a:off x="5165691" y="2635651"/>
            <a:ext cx="952061" cy="3308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02" y="1817079"/>
            <a:ext cx="9689134" cy="49280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67959" y="2581154"/>
            <a:ext cx="1423687" cy="6700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71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502" y="2781279"/>
            <a:ext cx="6078332" cy="3305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for Java</a:t>
            </a:r>
            <a:r>
              <a:rPr lang="zh-TW" altLang="en-US" dirty="0" smtClean="0"/>
              <a:t>安裝</a:t>
            </a:r>
            <a:r>
              <a:rPr lang="en-US" altLang="zh-TW" dirty="0" smtClean="0"/>
              <a:t>(1/4)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以關鍵字</a:t>
            </a:r>
            <a:r>
              <a:rPr lang="en-US" altLang="zh-TW" dirty="0" smtClean="0"/>
              <a:t>eclipse java</a:t>
            </a:r>
            <a:r>
              <a:rPr lang="zh-TW" altLang="en-US" dirty="0" smtClean="0"/>
              <a:t>搜尋，第一個應該就是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官方網頁。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2634292" y="4007754"/>
            <a:ext cx="5068836" cy="986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45999" y="2901383"/>
            <a:ext cx="970220" cy="405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8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86" y="877918"/>
            <a:ext cx="6107640" cy="4034710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 rot="18660955">
            <a:off x="10567685" y="1664182"/>
            <a:ext cx="775504" cy="3498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第二次以後登入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從首頁選擇</a:t>
            </a:r>
            <a:r>
              <a:rPr lang="en-US" altLang="zh-TW" dirty="0" smtClean="0"/>
              <a:t>[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Log In</a:t>
            </a:r>
            <a:r>
              <a:rPr lang="en-US" altLang="zh-TW" dirty="0" smtClean="0"/>
              <a:t>]</a:t>
            </a:r>
          </a:p>
          <a:p>
            <a:endParaRPr lang="en-US" altLang="zh-TW" dirty="0"/>
          </a:p>
          <a:p>
            <a:r>
              <a:rPr lang="zh-TW" altLang="en-US" dirty="0" smtClean="0"/>
              <a:t>然後點選</a:t>
            </a:r>
            <a:r>
              <a:rPr lang="en-US" altLang="zh-TW" dirty="0" smtClean="0">
                <a:solidFill>
                  <a:srgbClr val="FF0000"/>
                </a:solidFill>
              </a:rPr>
              <a:t>[Continue with Google]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如果你有多個帳號，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zh-TW" altLang="en-US" dirty="0" smtClean="0">
                <a:solidFill>
                  <a:srgbClr val="FF0000"/>
                </a:solidFill>
              </a:rPr>
              <a:t>有可能還需要選擇帳號。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886" y="877918"/>
            <a:ext cx="6107640" cy="4574569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6979534" y="3530278"/>
            <a:ext cx="856527" cy="24306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87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登入首頁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012868" cy="3880773"/>
          </a:xfrm>
        </p:spPr>
        <p:txBody>
          <a:bodyPr>
            <a:normAutofit fontScale="92500"/>
          </a:bodyPr>
          <a:lstStyle/>
          <a:p>
            <a:r>
              <a:rPr lang="zh-TW" altLang="en-US" dirty="0" smtClean="0"/>
              <a:t>第二次以後登入的首頁如右。</a:t>
            </a:r>
            <a:endParaRPr lang="en-US" altLang="zh-TW" dirty="0" smtClean="0"/>
          </a:p>
          <a:p>
            <a:r>
              <a:rPr lang="zh-TW" altLang="en-US" dirty="0"/>
              <a:t>我們第一次開啟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replr</a:t>
            </a:r>
            <a:r>
              <a:rPr lang="zh-TW" altLang="en-US" dirty="0" smtClean="0"/>
              <a:t>就在下方的紅色方框處。</a:t>
            </a:r>
            <a:endParaRPr lang="en-US" altLang="zh-TW" dirty="0" smtClean="0"/>
          </a:p>
          <a:p>
            <a:r>
              <a:rPr lang="en-US" altLang="zh-TW" dirty="0"/>
              <a:t>REPL </a:t>
            </a:r>
            <a:r>
              <a:rPr lang="zh-TW" altLang="en-US" dirty="0"/>
              <a:t>其實就是 </a:t>
            </a:r>
            <a:r>
              <a:rPr lang="en-US" altLang="zh-TW" dirty="0" smtClean="0"/>
              <a:t>read-</a:t>
            </a:r>
            <a:r>
              <a:rPr lang="en-US" altLang="zh-TW" dirty="0" err="1" smtClean="0"/>
              <a:t>eval</a:t>
            </a:r>
            <a:r>
              <a:rPr lang="en-US" altLang="zh-TW" dirty="0" smtClean="0"/>
              <a:t>-print-loop</a:t>
            </a:r>
            <a:endParaRPr lang="en-US" altLang="zh-TW" dirty="0"/>
          </a:p>
          <a:p>
            <a:pPr lvl="1"/>
            <a:r>
              <a:rPr lang="zh-TW" altLang="en-US" dirty="0"/>
              <a:t>這是一種對初學著很有用的寫程式思考</a:t>
            </a:r>
            <a:r>
              <a:rPr lang="zh-TW" altLang="en-US" dirty="0" smtClean="0"/>
              <a:t>邏輯。</a:t>
            </a:r>
            <a:endParaRPr lang="en-US" altLang="zh-TW" dirty="0" smtClean="0"/>
          </a:p>
          <a:p>
            <a:pPr lvl="1"/>
            <a:r>
              <a:rPr lang="zh-TW" altLang="en-US" dirty="0"/>
              <a:t>輸入</a:t>
            </a:r>
            <a:r>
              <a:rPr lang="en-US" altLang="zh-TW" dirty="0"/>
              <a:t>-</a:t>
            </a:r>
            <a:r>
              <a:rPr lang="zh-TW" altLang="en-US" dirty="0"/>
              <a:t>運算</a:t>
            </a:r>
            <a:r>
              <a:rPr lang="en-US" altLang="zh-TW" dirty="0"/>
              <a:t>-</a:t>
            </a:r>
            <a:r>
              <a:rPr lang="zh-TW" altLang="en-US" dirty="0" smtClean="0"/>
              <a:t>輸出，我稱它為程式設計三大基本元素。</a:t>
            </a:r>
            <a:endParaRPr lang="en-US" altLang="zh-TW" dirty="0" smtClean="0"/>
          </a:p>
          <a:p>
            <a:pPr lvl="1"/>
            <a:r>
              <a:rPr lang="zh-TW" altLang="en-US" dirty="0"/>
              <a:t>也是這個網站名稱的由來原因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寫</a:t>
            </a:r>
            <a:r>
              <a:rPr lang="zh-TW" altLang="en-US" dirty="0" smtClean="0"/>
              <a:t>程式其實就是</a:t>
            </a:r>
            <a:r>
              <a:rPr lang="zh-TW" altLang="en-US" dirty="0"/>
              <a:t>在這三個</a:t>
            </a:r>
            <a:r>
              <a:rPr lang="zh-TW" altLang="en-US" dirty="0" smtClean="0"/>
              <a:t>元素不斷的循環重複。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FF0000"/>
                </a:solidFill>
              </a:rPr>
              <a:t>點一下紅</a:t>
            </a:r>
            <a:r>
              <a:rPr lang="zh-TW" altLang="en-US" b="1" dirty="0" smtClean="0">
                <a:solidFill>
                  <a:srgbClr val="FF0000"/>
                </a:solidFill>
              </a:rPr>
              <a:t>框處，開啟上一次的程式。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27" y="1727434"/>
            <a:ext cx="7039341" cy="43238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93872" y="5524500"/>
            <a:ext cx="2181225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57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開始新的程式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04216" cy="3880773"/>
          </a:xfrm>
        </p:spPr>
        <p:txBody>
          <a:bodyPr/>
          <a:lstStyle/>
          <a:p>
            <a:r>
              <a:rPr lang="zh-TW" altLang="en-US" dirty="0" smtClean="0"/>
              <a:t>想要寫新的程式，請點選紅框處的 </a:t>
            </a:r>
            <a:r>
              <a:rPr lang="en-US" altLang="zh-TW" b="1" dirty="0" smtClean="0">
                <a:solidFill>
                  <a:srgbClr val="FF0000"/>
                </a:solidFill>
              </a:rPr>
              <a:t>Create </a:t>
            </a:r>
            <a:r>
              <a:rPr lang="en-US" altLang="zh-TW" b="1" dirty="0" err="1" smtClean="0">
                <a:solidFill>
                  <a:srgbClr val="FF0000"/>
                </a:solidFill>
              </a:rPr>
              <a:t>Repl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出現的新視窗</a:t>
            </a:r>
            <a:r>
              <a:rPr lang="zh-TW" altLang="en-US" dirty="0" smtClean="0"/>
              <a:t>中左邊一樣輸入搜尋</a:t>
            </a:r>
            <a:r>
              <a:rPr lang="en-US" altLang="zh-TW" b="1" dirty="0" smtClean="0">
                <a:solidFill>
                  <a:srgbClr val="FF0000"/>
                </a:solidFill>
              </a:rPr>
              <a:t>Java</a:t>
            </a:r>
            <a:r>
              <a:rPr lang="zh-TW" altLang="en-US" b="1" dirty="0" smtClean="0">
                <a:solidFill>
                  <a:srgbClr val="FF0000"/>
                </a:solidFill>
              </a:rPr>
              <a:t>，</a:t>
            </a:r>
            <a:r>
              <a:rPr lang="zh-TW" altLang="en-US" dirty="0"/>
              <a:t>點選</a:t>
            </a:r>
            <a:r>
              <a:rPr lang="en-US" altLang="zh-TW" dirty="0">
                <a:solidFill>
                  <a:srgbClr val="FF0000"/>
                </a:solidFill>
              </a:rPr>
              <a:t>Java </a:t>
            </a:r>
            <a:r>
              <a:rPr lang="en-US" altLang="zh-TW" dirty="0" err="1" smtClean="0">
                <a:solidFill>
                  <a:srgbClr val="FF0000"/>
                </a:solidFill>
              </a:rPr>
              <a:t>Repl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右邊</a:t>
            </a:r>
            <a:r>
              <a:rPr lang="en-US" altLang="zh-TW" dirty="0"/>
              <a:t>Title</a:t>
            </a:r>
            <a:r>
              <a:rPr lang="zh-TW" altLang="en-US" dirty="0"/>
              <a:t>出請輸入專案</a:t>
            </a:r>
            <a:r>
              <a:rPr lang="en-US" altLang="zh-TW" dirty="0"/>
              <a:t>(</a:t>
            </a:r>
            <a:r>
              <a:rPr lang="zh-TW" altLang="en-US" dirty="0"/>
              <a:t>程式</a:t>
            </a:r>
            <a:r>
              <a:rPr lang="en-US" altLang="zh-TW" dirty="0"/>
              <a:t>)</a:t>
            </a:r>
            <a:r>
              <a:rPr lang="zh-TW" altLang="en-US" dirty="0" smtClean="0"/>
              <a:t>名稱，例如：</a:t>
            </a:r>
            <a:r>
              <a:rPr lang="en-US" altLang="zh-TW" b="1" dirty="0" smtClean="0">
                <a:solidFill>
                  <a:srgbClr val="FF0000"/>
                </a:solidFill>
              </a:rPr>
              <a:t>Prac001</a:t>
            </a:r>
          </a:p>
          <a:p>
            <a:r>
              <a:rPr lang="zh-TW" altLang="en-US" dirty="0" smtClean="0"/>
              <a:t>最後點選</a:t>
            </a:r>
            <a:r>
              <a:rPr lang="en-US" altLang="zh-TW" dirty="0" smtClean="0">
                <a:solidFill>
                  <a:srgbClr val="FF0000"/>
                </a:solidFill>
              </a:rPr>
              <a:t>+Create </a:t>
            </a:r>
            <a:r>
              <a:rPr lang="en-US" altLang="zh-TW" dirty="0" err="1" smtClean="0">
                <a:solidFill>
                  <a:srgbClr val="FF0000"/>
                </a:solidFill>
              </a:rPr>
              <a:t>Repl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新的程式一開始她也是會給你一個</a:t>
            </a:r>
            <a:r>
              <a:rPr lang="en-US" altLang="zh-TW" dirty="0" smtClean="0">
                <a:solidFill>
                  <a:srgbClr val="0070C0"/>
                </a:solidFill>
              </a:rPr>
              <a:t>Hello world</a:t>
            </a:r>
            <a:r>
              <a:rPr lang="zh-TW" altLang="en-US" dirty="0" smtClean="0">
                <a:solidFill>
                  <a:srgbClr val="0070C0"/>
                </a:solidFill>
              </a:rPr>
              <a:t>的程式框架喔！</a:t>
            </a:r>
            <a:endParaRPr lang="en-US" altLang="zh-TW" dirty="0">
              <a:solidFill>
                <a:srgbClr val="0070C0"/>
              </a:solidFill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427" y="1727434"/>
            <a:ext cx="7039341" cy="43238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33930" y="4914835"/>
            <a:ext cx="990266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020" y1="25222" x2="7020" y2="25222"/>
                        <a14:foregroundMark x1="6358" y1="43339" x2="6358" y2="433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2501" y="2438838"/>
            <a:ext cx="4457950" cy="332427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762501" y="3078866"/>
            <a:ext cx="809874" cy="405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051881" y="3078866"/>
            <a:ext cx="809874" cy="405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14464064">
            <a:off x="10138053" y="5220524"/>
            <a:ext cx="923294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6483907" y="4406397"/>
            <a:ext cx="462987" cy="2548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347" y="0"/>
            <a:ext cx="75966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7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7" y="3826472"/>
            <a:ext cx="4874011" cy="20443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16" y="3071808"/>
            <a:ext cx="5558200" cy="36388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(2/4)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點選右邊</a:t>
            </a:r>
            <a:r>
              <a:rPr lang="en-US" altLang="zh-TW" dirty="0"/>
              <a:t>The Eclipse Installer</a:t>
            </a:r>
            <a:r>
              <a:rPr lang="zh-TW" altLang="en-US" dirty="0" smtClean="0"/>
              <a:t>有含</a:t>
            </a:r>
            <a:r>
              <a:rPr lang="en-US" altLang="zh-TW" dirty="0" smtClean="0"/>
              <a:t>JRE</a:t>
            </a:r>
            <a:r>
              <a:rPr lang="zh-TW" altLang="en-US" dirty="0" smtClean="0"/>
              <a:t>的版本！</a:t>
            </a:r>
            <a:endParaRPr lang="en-US" altLang="zh-TW" dirty="0" smtClean="0"/>
          </a:p>
          <a:p>
            <a:r>
              <a:rPr lang="zh-TW" altLang="en-US" dirty="0" smtClean="0"/>
              <a:t>點選後進入如下邊頁面再點</a:t>
            </a:r>
            <a:r>
              <a:rPr lang="en-US" altLang="zh-TW" dirty="0" smtClean="0"/>
              <a:t>Download</a:t>
            </a:r>
            <a:r>
              <a:rPr lang="zh-TW" altLang="en-US" dirty="0" smtClean="0"/>
              <a:t>就下載。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129M)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 rot="10800000">
            <a:off x="2618985" y="4706570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465737" y="4479322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向右箭號 5"/>
          <p:cNvSpPr/>
          <p:nvPr/>
        </p:nvSpPr>
        <p:spPr>
          <a:xfrm rot="10800000">
            <a:off x="10845684" y="6139910"/>
            <a:ext cx="512064" cy="3355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741524" y="5870837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284647" y="24884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不要選這個喔！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9032905" y="2871387"/>
            <a:ext cx="9495" cy="201984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向右箭號 11"/>
          <p:cNvSpPr/>
          <p:nvPr/>
        </p:nvSpPr>
        <p:spPr>
          <a:xfrm rot="10800000">
            <a:off x="4908831" y="4743382"/>
            <a:ext cx="704088" cy="7816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84546" y="3227297"/>
            <a:ext cx="3817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他會挑離你最近的下載點！</a:t>
            </a:r>
            <a:r>
              <a:rPr lang="en-US" altLang="zh-TW" dirty="0" smtClean="0">
                <a:solidFill>
                  <a:srgbClr val="0070C0"/>
                </a:solidFill>
              </a:rPr>
              <a:t>(</a:t>
            </a:r>
            <a:r>
              <a:rPr lang="zh-TW" altLang="en-US" dirty="0" smtClean="0">
                <a:solidFill>
                  <a:srgbClr val="0070C0"/>
                </a:solidFill>
              </a:rPr>
              <a:t>理論上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點下即開始</a:t>
            </a:r>
            <a:r>
              <a:rPr lang="zh-TW" altLang="en-US" dirty="0" smtClean="0">
                <a:solidFill>
                  <a:srgbClr val="FF0000"/>
                </a:solidFill>
              </a:rPr>
              <a:t>下載。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會有點久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09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6" grpId="0" animBg="1"/>
      <p:bldP spid="9" grpId="0"/>
      <p:bldP spid="13" grpId="0"/>
      <p:bldP spid="12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下載的替代方案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給</a:t>
            </a:r>
            <a:r>
              <a:rPr lang="zh-TW" altLang="en-US" dirty="0"/>
              <a:t>你們一個老師</a:t>
            </a:r>
            <a:r>
              <a:rPr lang="en-US" altLang="zh-TW" dirty="0"/>
              <a:t>4/11</a:t>
            </a:r>
            <a:r>
              <a:rPr lang="zh-TW" altLang="en-US" dirty="0"/>
              <a:t>號剛下載</a:t>
            </a:r>
            <a:r>
              <a:rPr lang="zh-TW" altLang="en-US" dirty="0" smtClean="0"/>
              <a:t>的安裝檔，</a:t>
            </a:r>
            <a:r>
              <a:rPr lang="zh-TW" altLang="en-US" dirty="0"/>
              <a:t>實在很慢的可以試試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網址：</a:t>
            </a:r>
            <a:r>
              <a:rPr lang="en-US" altLang="zh-TW" sz="2800" dirty="0">
                <a:solidFill>
                  <a:srgbClr val="FF0000"/>
                </a:solidFill>
              </a:rPr>
              <a:t>http://</a:t>
            </a:r>
            <a:r>
              <a:rPr lang="en-US" altLang="zh-TW" sz="2800" dirty="0" smtClean="0">
                <a:solidFill>
                  <a:srgbClr val="FF0000"/>
                </a:solidFill>
              </a:rPr>
              <a:t>gg.gg/LCC_eclipse_java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err="1" smtClean="0"/>
              <a:t>QRCode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1026" name="Picture 2" descr="https://gg.gg/qr/LCC_eclipse_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115" y="3128215"/>
            <a:ext cx="3063957" cy="306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執行剛剛下載的</a:t>
            </a:r>
            <a:r>
              <a:rPr lang="en-US" altLang="zh-TW" dirty="0" smtClean="0">
                <a:solidFill>
                  <a:srgbClr val="FF0000"/>
                </a:solidFill>
              </a:rPr>
              <a:t>eclipse-inst-jre-win64.exe</a:t>
            </a:r>
          </a:p>
          <a:p>
            <a:r>
              <a:rPr lang="zh-TW" altLang="en-US" dirty="0"/>
              <a:t>在開啟的視窗中記得務必</a:t>
            </a:r>
            <a:r>
              <a:rPr lang="zh-TW" altLang="en-US" dirty="0" smtClean="0"/>
              <a:t>選</a:t>
            </a:r>
            <a:r>
              <a:rPr lang="en-US" altLang="zh-TW" dirty="0" smtClean="0"/>
              <a:t>Eclipse IDE for java Developer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下一畫面直接點選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Install</a:t>
            </a:r>
            <a:r>
              <a:rPr lang="zh-TW" altLang="en-US" dirty="0" smtClean="0"/>
              <a:t> </a:t>
            </a:r>
            <a:r>
              <a:rPr lang="en-US" altLang="zh-TW" dirty="0" smtClean="0"/>
              <a:t>]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dirty="0"/>
              <a:t>會花一點時間</a:t>
            </a:r>
            <a:r>
              <a:rPr lang="zh-TW" altLang="en-US" dirty="0" smtClean="0"/>
              <a:t>，耐心等待。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371" y="3823855"/>
            <a:ext cx="2729587" cy="28071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(3/4)</a:t>
            </a:r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1505425" y="4182508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249776" y="42310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51" y="3692343"/>
            <a:ext cx="2765804" cy="2938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866" y="3619644"/>
            <a:ext cx="2834225" cy="3011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向右箭號 9"/>
          <p:cNvSpPr/>
          <p:nvPr/>
        </p:nvSpPr>
        <p:spPr>
          <a:xfrm>
            <a:off x="4710545" y="4969164"/>
            <a:ext cx="508000" cy="526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5243016" y="5575018"/>
            <a:ext cx="658368" cy="46634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418953" y="53109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8074221" y="2256394"/>
            <a:ext cx="1819656" cy="832104"/>
          </a:xfrm>
          <a:prstGeom prst="wedgeRoundRectCallout">
            <a:avLst>
              <a:gd name="adj1" fmla="val 42114"/>
              <a:gd name="adj2" fmla="val 265597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這裡有版本訊息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7728843" y="4898440"/>
            <a:ext cx="508000" cy="5264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圖說文字 14"/>
          <p:cNvSpPr/>
          <p:nvPr/>
        </p:nvSpPr>
        <p:spPr>
          <a:xfrm>
            <a:off x="8074221" y="2240866"/>
            <a:ext cx="1819656" cy="832104"/>
          </a:xfrm>
          <a:prstGeom prst="wedgeRoundRectCallout">
            <a:avLst>
              <a:gd name="adj1" fmla="val -94427"/>
              <a:gd name="adj2" fmla="val 260047"/>
              <a:gd name="adj3" fmla="val 16667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這裡有版本訊息</a:t>
            </a:r>
            <a:endParaRPr lang="zh-TW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27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18" y="3491726"/>
            <a:ext cx="2616305" cy="27798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13" y="3491726"/>
            <a:ext cx="2616305" cy="2779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Java</a:t>
            </a:r>
            <a:r>
              <a:rPr lang="zh-TW" altLang="en-US" dirty="0"/>
              <a:t>安裝</a:t>
            </a:r>
            <a:r>
              <a:rPr lang="en-US" altLang="zh-TW" dirty="0" smtClean="0"/>
              <a:t>(4/4)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再來</a:t>
            </a:r>
            <a:r>
              <a:rPr lang="zh-TW" altLang="en-US" b="1" dirty="0" smtClean="0">
                <a:solidFill>
                  <a:srgbClr val="0070C0"/>
                </a:solidFill>
              </a:rPr>
              <a:t>有可能出現</a:t>
            </a:r>
            <a:r>
              <a:rPr lang="zh-TW" altLang="en-US" dirty="0" smtClean="0"/>
              <a:t>出現</a:t>
            </a:r>
            <a:r>
              <a:rPr lang="en-US" altLang="zh-TW" dirty="0" smtClean="0"/>
              <a:t>User Agreement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請點選</a:t>
            </a:r>
            <a:r>
              <a:rPr lang="en-US" altLang="zh-TW" dirty="0" smtClean="0">
                <a:solidFill>
                  <a:srgbClr val="FF0000"/>
                </a:solidFill>
              </a:rPr>
              <a:t>Accept Now</a:t>
            </a:r>
            <a:r>
              <a:rPr lang="zh-TW" altLang="en-US" dirty="0" smtClean="0"/>
              <a:t>即可。</a:t>
            </a:r>
            <a:endParaRPr lang="en-US" altLang="zh-TW" dirty="0" smtClean="0"/>
          </a:p>
          <a:p>
            <a:r>
              <a:rPr lang="zh-TW" altLang="en-US" sz="2000" b="1" dirty="0">
                <a:solidFill>
                  <a:srgbClr val="FF0000"/>
                </a:solidFill>
              </a:rPr>
              <a:t>安裝完成</a:t>
            </a:r>
            <a:r>
              <a:rPr lang="zh-TW" altLang="en-US" dirty="0"/>
              <a:t>可以點  </a:t>
            </a:r>
            <a:r>
              <a:rPr lang="en-US" altLang="zh-TW" dirty="0">
                <a:solidFill>
                  <a:srgbClr val="FF0000"/>
                </a:solidFill>
              </a:rPr>
              <a:t>LAUNCH</a:t>
            </a:r>
            <a:r>
              <a:rPr lang="en-US" altLang="zh-TW" dirty="0"/>
              <a:t> </a:t>
            </a:r>
            <a:r>
              <a:rPr lang="zh-TW" altLang="en-US" dirty="0" smtClean="0"/>
              <a:t>直接第一次執行。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343" y="807341"/>
            <a:ext cx="4984433" cy="5020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向右箭號 4"/>
          <p:cNvSpPr/>
          <p:nvPr/>
        </p:nvSpPr>
        <p:spPr>
          <a:xfrm>
            <a:off x="9535113" y="5459843"/>
            <a:ext cx="599577" cy="316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下箭號 6"/>
          <p:cNvSpPr/>
          <p:nvPr/>
        </p:nvSpPr>
        <p:spPr>
          <a:xfrm rot="4346125">
            <a:off x="6081544" y="4056173"/>
            <a:ext cx="889176" cy="792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5400000">
            <a:off x="2808005" y="4627572"/>
            <a:ext cx="839749" cy="674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464804" y="5183904"/>
            <a:ext cx="599577" cy="3166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</a:t>
            </a:r>
            <a:r>
              <a:rPr lang="zh-TW" altLang="en-US" dirty="0" smtClean="0"/>
              <a:t>第一次執行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第一次會詢問</a:t>
            </a:r>
            <a:r>
              <a:rPr lang="en-US" altLang="zh-TW" dirty="0" err="1" smtClean="0"/>
              <a:t>WorkSpace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請改成你喜歡的資料夾，例如我改為：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C00000"/>
                </a:solidFill>
              </a:rPr>
              <a:t>	D:\Java_Work_Space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561257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513629" y="4698248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7334" y="5647944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663737" y="6271551"/>
            <a:ext cx="402336" cy="32004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07405" y="49637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31922" y="53002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62899" y="59973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7020048" y="905947"/>
            <a:ext cx="5015230" cy="3825505"/>
            <a:chOff x="7020048" y="905947"/>
            <a:chExt cx="5015230" cy="3825505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向右箭號 11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64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3007</TotalTime>
  <Words>2025</Words>
  <Application>Microsoft Office PowerPoint</Application>
  <PresentationFormat>寬螢幕</PresentationFormat>
  <Paragraphs>232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8" baseType="lpstr">
      <vt:lpstr>微軟正黑體</vt:lpstr>
      <vt:lpstr>Arial</vt:lpstr>
      <vt:lpstr>Trebuchet MS</vt:lpstr>
      <vt:lpstr>Wingdings</vt:lpstr>
      <vt:lpstr>Wingdings 3</vt:lpstr>
      <vt:lpstr>多面向</vt:lpstr>
      <vt:lpstr>Java開發環境建置 --eclipse安裝</vt:lpstr>
      <vt:lpstr>常見的Java IDE工具</vt:lpstr>
      <vt:lpstr>Eclipse安裝指引</vt:lpstr>
      <vt:lpstr>Eclipse for Java安裝(1/4)</vt:lpstr>
      <vt:lpstr>Eclipse Java安裝(2/4)</vt:lpstr>
      <vt:lpstr>下載的替代方案</vt:lpstr>
      <vt:lpstr>Eclipse Java安裝(3/4)</vt:lpstr>
      <vt:lpstr>Eclipse Java安裝(4/4)</vt:lpstr>
      <vt:lpstr>Eclipse 第一次執行</vt:lpstr>
      <vt:lpstr>其他設定 1.換深色背景</vt:lpstr>
      <vt:lpstr>其他設定 2.字體大小</vt:lpstr>
      <vt:lpstr>安裝AI工具Codeium</vt:lpstr>
      <vt:lpstr>Codeium 的 AI 編程輔助功能(1/2)</vt:lpstr>
      <vt:lpstr>Codeium 的 AI 編程輔助功能(2/2)</vt:lpstr>
      <vt:lpstr>安裝Codeum(1/6)</vt:lpstr>
      <vt:lpstr>安裝Codeum(2/6)</vt:lpstr>
      <vt:lpstr>安裝Codeum(3/6)</vt:lpstr>
      <vt:lpstr>安裝Codeum(4/6)</vt:lpstr>
      <vt:lpstr>安裝Codeum(5/6)</vt:lpstr>
      <vt:lpstr>安裝Codeum(6/6)</vt:lpstr>
      <vt:lpstr>JDK安裝指引</vt:lpstr>
      <vt:lpstr>Java JDK及Eclipse安裝指引</vt:lpstr>
      <vt:lpstr>JDK安裝(1/10)</vt:lpstr>
      <vt:lpstr>JDK安裝(2/10)</vt:lpstr>
      <vt:lpstr>JDK安裝(3/10)</vt:lpstr>
      <vt:lpstr>JDK安裝(4/10)</vt:lpstr>
      <vt:lpstr>JDK安裝(5/10)</vt:lpstr>
      <vt:lpstr>JDK安裝(6/10)</vt:lpstr>
      <vt:lpstr>JDK安裝(7/10)</vt:lpstr>
      <vt:lpstr>JDK安裝(8/10)</vt:lpstr>
      <vt:lpstr>JDK安裝(9/10)</vt:lpstr>
      <vt:lpstr>JDK安裝(10/10)</vt:lpstr>
      <vt:lpstr>1. Repl.it(安裝)使用指引</vt:lpstr>
      <vt:lpstr>任意瀏覽器輸入網址</vt:lpstr>
      <vt:lpstr>第一次登入要先註冊</vt:lpstr>
      <vt:lpstr>第一次使用Replit</vt:lpstr>
      <vt:lpstr>選擇要用的程式語言</vt:lpstr>
      <vt:lpstr>進入後會有簡單開發環境說明</vt:lpstr>
      <vt:lpstr>執行第一個程式    Hello world</vt:lpstr>
      <vt:lpstr>第二次以後登入</vt:lpstr>
      <vt:lpstr>登入首頁</vt:lpstr>
      <vt:lpstr>開始新的程式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Java開發環境建置 --eclipse安裝</dc:title>
  <dc:creator>oldinmo@gmail.com</dc:creator>
  <cp:lastModifiedBy>User</cp:lastModifiedBy>
  <cp:revision>60</cp:revision>
  <dcterms:created xsi:type="dcterms:W3CDTF">2020-11-14T04:56:44Z</dcterms:created>
  <dcterms:modified xsi:type="dcterms:W3CDTF">2024-04-19T06:42:42Z</dcterms:modified>
</cp:coreProperties>
</file>