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76" r:id="rId4"/>
    <p:sldId id="257" r:id="rId5"/>
    <p:sldId id="258" r:id="rId6"/>
    <p:sldId id="259" r:id="rId7"/>
    <p:sldId id="260" r:id="rId8"/>
    <p:sldId id="261" r:id="rId9"/>
    <p:sldId id="265" r:id="rId10"/>
    <p:sldId id="266" r:id="rId11"/>
    <p:sldId id="263" r:id="rId12"/>
    <p:sldId id="264" r:id="rId13"/>
    <p:sldId id="271" r:id="rId14"/>
    <p:sldId id="272" r:id="rId15"/>
    <p:sldId id="273" r:id="rId16"/>
    <p:sldId id="274" r:id="rId17"/>
    <p:sldId id="275" r:id="rId18"/>
    <p:sldId id="267" r:id="rId19"/>
    <p:sldId id="268" r:id="rId20"/>
    <p:sldId id="269" r:id="rId21"/>
    <p:sldId id="27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1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/>
          <p:cNvSpPr/>
          <p:nvPr userDrawn="1"/>
        </p:nvSpPr>
        <p:spPr>
          <a:xfrm>
            <a:off x="444564" y="6509203"/>
            <a:ext cx="285046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 smtClean="0"/>
              <a:t>https://reurl.cc/WxELMO</a:t>
            </a:r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microsoft.com/office/2007/relationships/hdphoto" Target="../media/hdphoto2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microsoft.com/office/2007/relationships/hdphoto" Target="../media/hdphoto1.wdp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程式</a:t>
            </a:r>
            <a:r>
              <a:rPr lang="zh-TW" altLang="en-US" smtClean="0"/>
              <a:t>語言基本法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r>
              <a:rPr lang="en-US" altLang="zh-TW" dirty="0" smtClean="0"/>
              <a:t>109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11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15</a:t>
            </a:r>
            <a:r>
              <a:rPr lang="zh-TW" altLang="en-US" dirty="0" smtClean="0"/>
              <a:t>日星期日</a:t>
            </a:r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07" y="3326683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827704" y="87935"/>
            <a:ext cx="285046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/>
              <a:t>https://reurl.cc/WxELMO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266" y="457267"/>
            <a:ext cx="1818698" cy="181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90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練習一參考</a:t>
            </a:r>
            <a:r>
              <a:rPr lang="zh-TW" altLang="en-US" dirty="0"/>
              <a:t>解答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89" y="1509563"/>
            <a:ext cx="5790248" cy="489874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877" y="2666809"/>
            <a:ext cx="50482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00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輸入三科成績算總和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請設計一個程式，讓我可以輸入三科成績，然後顯示這三科成績的總和。</a:t>
            </a:r>
            <a:endParaRPr lang="en-US" altLang="zh-TW" dirty="0" smtClean="0"/>
          </a:p>
          <a:p>
            <a:r>
              <a:rPr lang="zh-TW" altLang="en-US" dirty="0" smtClean="0"/>
              <a:t>考慮重點：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輸入：三科成績</a:t>
            </a:r>
            <a:endParaRPr lang="en-US" altLang="zh-TW" dirty="0" smtClean="0"/>
          </a:p>
          <a:p>
            <a:pPr lvl="1"/>
            <a:r>
              <a:rPr lang="zh-TW" altLang="en-US" dirty="0"/>
              <a:t>運算：三</a:t>
            </a:r>
            <a:r>
              <a:rPr lang="zh-TW" altLang="en-US" dirty="0" smtClean="0"/>
              <a:t>科</a:t>
            </a:r>
            <a:r>
              <a:rPr lang="zh-TW" altLang="en-US" dirty="0"/>
              <a:t>成績加總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</a:t>
            </a:r>
            <a:r>
              <a:rPr lang="zh-TW" altLang="en-US" dirty="0"/>
              <a:t>三科</a:t>
            </a:r>
            <a:r>
              <a:rPr lang="zh-TW" altLang="en-US" dirty="0" smtClean="0"/>
              <a:t>總合</a:t>
            </a:r>
            <a:endParaRPr lang="en-US" altLang="zh-TW" dirty="0" smtClean="0"/>
          </a:p>
          <a:p>
            <a:pPr lvl="1"/>
            <a:r>
              <a:rPr lang="zh-TW" altLang="en-US" dirty="0"/>
              <a:t>變數宣告：需要幾個？叫甚麼名字？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Example03_02</a:t>
            </a:r>
            <a:endParaRPr lang="zh-TW" altLang="en-US" dirty="0">
              <a:solidFill>
                <a:srgbClr val="C00000"/>
              </a:solidFill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6510146" y="3811424"/>
            <a:ext cx="4908613" cy="2863696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第一科成績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88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第二科</a:t>
              </a:r>
              <a:r>
                <a:rPr lang="zh-TW" altLang="en-US" dirty="0">
                  <a:solidFill>
                    <a:schemeClr val="tx1"/>
                  </a:solidFill>
                </a:rPr>
                <a:t>成績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第三科</a:t>
              </a:r>
              <a:r>
                <a:rPr lang="zh-TW" altLang="en-US" dirty="0">
                  <a:solidFill>
                    <a:schemeClr val="tx1"/>
                  </a:solidFill>
                </a:rPr>
                <a:t>成績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70</a:t>
              </a:r>
              <a:endParaRPr lang="zh-TW" altLang="en-US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三科成績總和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=248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505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練習二參考解答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65" y="1425339"/>
            <a:ext cx="6478336" cy="535127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2790" y="2319799"/>
            <a:ext cx="49720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59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三角餅乾貴蔘蔘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某品牌出品三角形餅乾，大小不一定，價格依照餅乾面積的平方計算。如果給你餅乾的三邊長，請計算售價。</a:t>
                </a:r>
                <a:endParaRPr lang="en-US" altLang="zh-TW" dirty="0" smtClean="0"/>
              </a:p>
              <a:p>
                <a:r>
                  <a:rPr lang="zh-TW" altLang="en-US" dirty="0"/>
                  <a:t>考慮重點：</a:t>
                </a:r>
                <a:endParaRPr lang="en-US" altLang="zh-TW" dirty="0"/>
              </a:p>
              <a:p>
                <a:pPr lvl="1"/>
                <a:r>
                  <a:rPr lang="zh-TW" altLang="en-US" dirty="0" smtClean="0"/>
                  <a:t>輸入</a:t>
                </a:r>
                <a:r>
                  <a:rPr lang="zh-TW" altLang="en-US" dirty="0"/>
                  <a:t>：</a:t>
                </a:r>
                <a:r>
                  <a:rPr lang="zh-TW" altLang="en-US" dirty="0" smtClean="0"/>
                  <a:t>三邊長</a:t>
                </a:r>
                <a:r>
                  <a:rPr lang="en-US" altLang="zh-TW" dirty="0" err="1" smtClean="0"/>
                  <a:t>a,b,c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浮點數 </a:t>
                </a:r>
                <a:r>
                  <a:rPr lang="en-US" altLang="zh-TW" smtClean="0"/>
                  <a:t>float)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運算：三角形面積，海龍公式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lang="zh-TW" altLang="en-US" dirty="0" smtClean="0"/>
                  <a:t>，其中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輸出：</a:t>
                </a:r>
                <a:r>
                  <a:rPr lang="zh-TW" altLang="en-US" dirty="0"/>
                  <a:t>面積的平方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變數宣告：需要幾個？叫甚麼名字？</a:t>
                </a:r>
              </a:p>
              <a:p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 r="-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手繪多邊形 3"/>
          <p:cNvSpPr/>
          <p:nvPr/>
        </p:nvSpPr>
        <p:spPr>
          <a:xfrm>
            <a:off x="9192699" y="2334543"/>
            <a:ext cx="1024128" cy="1234440"/>
          </a:xfrm>
          <a:custGeom>
            <a:avLst/>
            <a:gdLst>
              <a:gd name="connsiteX0" fmla="*/ 256032 w 1024128"/>
              <a:gd name="connsiteY0" fmla="*/ 0 h 1234440"/>
              <a:gd name="connsiteX1" fmla="*/ 1024128 w 1024128"/>
              <a:gd name="connsiteY1" fmla="*/ 530352 h 1234440"/>
              <a:gd name="connsiteX2" fmla="*/ 0 w 1024128"/>
              <a:gd name="connsiteY2" fmla="*/ 1234440 h 1234440"/>
              <a:gd name="connsiteX3" fmla="*/ 256032 w 1024128"/>
              <a:gd name="connsiteY3" fmla="*/ 0 h 123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128" h="1234440">
                <a:moveTo>
                  <a:pt x="256032" y="0"/>
                </a:moveTo>
                <a:lnTo>
                  <a:pt x="1024128" y="530352"/>
                </a:lnTo>
                <a:lnTo>
                  <a:pt x="0" y="1234440"/>
                </a:lnTo>
                <a:lnTo>
                  <a:pt x="25603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手繪多邊形 4"/>
          <p:cNvSpPr/>
          <p:nvPr/>
        </p:nvSpPr>
        <p:spPr>
          <a:xfrm>
            <a:off x="9465708" y="3721499"/>
            <a:ext cx="1060704" cy="758952"/>
          </a:xfrm>
          <a:custGeom>
            <a:avLst/>
            <a:gdLst>
              <a:gd name="connsiteX0" fmla="*/ 0 w 1060704"/>
              <a:gd name="connsiteY0" fmla="*/ 18288 h 758952"/>
              <a:gd name="connsiteX1" fmla="*/ 1060704 w 1060704"/>
              <a:gd name="connsiteY1" fmla="*/ 0 h 758952"/>
              <a:gd name="connsiteX2" fmla="*/ 228600 w 1060704"/>
              <a:gd name="connsiteY2" fmla="*/ 758952 h 758952"/>
              <a:gd name="connsiteX3" fmla="*/ 0 w 1060704"/>
              <a:gd name="connsiteY3" fmla="*/ 18288 h 758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0704" h="758952">
                <a:moveTo>
                  <a:pt x="0" y="18288"/>
                </a:moveTo>
                <a:lnTo>
                  <a:pt x="1060704" y="0"/>
                </a:lnTo>
                <a:lnTo>
                  <a:pt x="228600" y="758952"/>
                </a:lnTo>
                <a:lnTo>
                  <a:pt x="0" y="18288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手繪多邊形 5"/>
          <p:cNvSpPr/>
          <p:nvPr/>
        </p:nvSpPr>
        <p:spPr>
          <a:xfrm rot="4612700">
            <a:off x="8570907" y="3893280"/>
            <a:ext cx="1243584" cy="589345"/>
          </a:xfrm>
          <a:custGeom>
            <a:avLst/>
            <a:gdLst>
              <a:gd name="connsiteX0" fmla="*/ 256032 w 1024128"/>
              <a:gd name="connsiteY0" fmla="*/ 0 h 1234440"/>
              <a:gd name="connsiteX1" fmla="*/ 1024128 w 1024128"/>
              <a:gd name="connsiteY1" fmla="*/ 530352 h 1234440"/>
              <a:gd name="connsiteX2" fmla="*/ 0 w 1024128"/>
              <a:gd name="connsiteY2" fmla="*/ 1234440 h 1234440"/>
              <a:gd name="connsiteX3" fmla="*/ 256032 w 1024128"/>
              <a:gd name="connsiteY3" fmla="*/ 0 h 123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128" h="1234440">
                <a:moveTo>
                  <a:pt x="256032" y="0"/>
                </a:moveTo>
                <a:lnTo>
                  <a:pt x="1024128" y="530352"/>
                </a:lnTo>
                <a:lnTo>
                  <a:pt x="0" y="1234440"/>
                </a:lnTo>
                <a:lnTo>
                  <a:pt x="25603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77334" y="5340096"/>
            <a:ext cx="4548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先計算</a:t>
            </a:r>
            <a:r>
              <a:rPr lang="en-US" altLang="zh-TW" dirty="0"/>
              <a:t>s</a:t>
            </a:r>
            <a:r>
              <a:rPr lang="zh-TW" altLang="en-US" dirty="0" smtClean="0"/>
              <a:t>，再算出</a:t>
            </a:r>
            <a:r>
              <a:rPr lang="en-US" altLang="zh-TW" dirty="0" smtClean="0"/>
              <a:t>s(s-a)(s-b)(s-c)</a:t>
            </a:r>
            <a:r>
              <a:rPr lang="zh-TW" altLang="en-US" dirty="0" smtClean="0"/>
              <a:t>即是答案！</a:t>
            </a:r>
            <a:endParaRPr lang="en-US" altLang="zh-TW" dirty="0" smtClean="0"/>
          </a:p>
        </p:txBody>
      </p:sp>
      <p:sp>
        <p:nvSpPr>
          <p:cNvPr id="8" name="文字方塊 7"/>
          <p:cNvSpPr txBox="1"/>
          <p:nvPr/>
        </p:nvSpPr>
        <p:spPr>
          <a:xfrm>
            <a:off x="677334" y="5837997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68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練習三參考</a:t>
            </a:r>
            <a:r>
              <a:rPr lang="zh-TW" altLang="en-US" dirty="0"/>
              <a:t>解答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70130"/>
            <a:ext cx="5101674" cy="426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72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溫度</a:t>
            </a:r>
            <a:r>
              <a:rPr lang="zh-TW" altLang="en-US" dirty="0" smtClean="0"/>
              <a:t>轉換，華氏轉攝氏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請設計一個程式，讓我可以輸入華氏溫度，</a:t>
                </a:r>
                <a:r>
                  <a:rPr lang="zh-TW" altLang="en-US" dirty="0"/>
                  <a:t>然後</a:t>
                </a:r>
                <a:r>
                  <a:rPr lang="zh-TW" altLang="en-US" dirty="0" smtClean="0"/>
                  <a:t>顯示相對的攝氏溫度</a:t>
                </a:r>
                <a:endParaRPr lang="en-US" altLang="zh-TW" dirty="0" smtClean="0"/>
              </a:p>
              <a:p>
                <a:r>
                  <a:rPr lang="zh-TW" altLang="en-US" dirty="0" smtClean="0"/>
                  <a:t>考慮</a:t>
                </a:r>
                <a:r>
                  <a:rPr lang="zh-TW" altLang="en-US" dirty="0"/>
                  <a:t>重點：</a:t>
                </a:r>
              </a:p>
              <a:p>
                <a:pPr lvl="1"/>
                <a:r>
                  <a:rPr lang="zh-TW" altLang="en-US" dirty="0"/>
                  <a:t>輸入：</a:t>
                </a:r>
                <a:r>
                  <a:rPr lang="zh-TW" altLang="en-US" dirty="0" smtClean="0"/>
                  <a:t>華氏溫度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運算：溫度轉換公式？</a:t>
                </a:r>
                <a:endParaRPr lang="en-US" altLang="zh-TW" dirty="0" smtClean="0"/>
              </a:p>
              <a:p>
                <a:pPr lvl="2"/>
                <a:r>
                  <a:rPr lang="zh-TW" altLang="en-US" dirty="0" smtClean="0">
                    <a:ea typeface="Cambria Math" panose="02040503050406030204" pitchFamily="18" charset="0"/>
                  </a:rPr>
                  <a:t>攝氏溫度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m:rPr>
                        <m:nor/>
                      </m:rPr>
                      <a:rPr lang="zh-TW" altLang="en-US" dirty="0"/>
                      <m:t>華氏溫度 </m:t>
                    </m:r>
                    <m:r>
                      <m:rPr>
                        <m:nor/>
                      </m:rPr>
                      <a:rPr lang="en-US" altLang="zh-TW" dirty="0"/>
                      <m:t>− 32)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TW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TW" b="1" dirty="0" smtClean="0">
                    <a:solidFill>
                      <a:srgbClr val="FF0000"/>
                    </a:solidFill>
                  </a:rPr>
                  <a:t>(</a:t>
                </a:r>
                <a:r>
                  <a:rPr lang="zh-TW" altLang="en-US" b="1" dirty="0" smtClean="0">
                    <a:solidFill>
                      <a:srgbClr val="FF0000"/>
                    </a:solidFill>
                  </a:rPr>
                  <a:t>想想怎麼來的</a:t>
                </a:r>
                <a:r>
                  <a:rPr lang="en-US" altLang="zh-TW" b="1" dirty="0" smtClean="0">
                    <a:solidFill>
                      <a:srgbClr val="FF0000"/>
                    </a:solidFill>
                  </a:rPr>
                  <a:t>?)</a:t>
                </a:r>
              </a:p>
              <a:p>
                <a:pPr lvl="1"/>
                <a:r>
                  <a:rPr lang="zh-TW" altLang="en-US" dirty="0" smtClean="0"/>
                  <a:t>輸出：攝氏</a:t>
                </a:r>
                <a:r>
                  <a:rPr lang="zh-TW" altLang="en-US" dirty="0"/>
                  <a:t>溫度</a:t>
                </a:r>
                <a:endParaRPr lang="en-US" altLang="zh-TW" dirty="0"/>
              </a:p>
              <a:p>
                <a:r>
                  <a:rPr lang="zh-TW" altLang="en-US" dirty="0" smtClean="0"/>
                  <a:t>變數</a:t>
                </a:r>
                <a:r>
                  <a:rPr lang="zh-TW" altLang="en-US" dirty="0"/>
                  <a:t>宣告：需要幾個？叫甚麼名字？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/>
          <p:cNvGrpSpPr/>
          <p:nvPr/>
        </p:nvGrpSpPr>
        <p:grpSpPr>
          <a:xfrm>
            <a:off x="6605900" y="3763779"/>
            <a:ext cx="4779150" cy="2882965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請輸入華氏溫度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華氏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100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度等於攝氏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37.77777778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度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677334" y="5902219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673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表格 27"/>
          <p:cNvGraphicFramePr>
            <a:graphicFrameLocks noGrp="1"/>
          </p:cNvGraphicFramePr>
          <p:nvPr>
            <p:extLst/>
          </p:nvPr>
        </p:nvGraphicFramePr>
        <p:xfrm>
          <a:off x="5321050" y="2298195"/>
          <a:ext cx="391160" cy="317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160">
                  <a:extLst>
                    <a:ext uri="{9D8B030D-6E8A-4147-A177-3AD203B41FA5}">
                      <a16:colId xmlns:a16="http://schemas.microsoft.com/office/drawing/2014/main" val="690862659"/>
                    </a:ext>
                  </a:extLst>
                </a:gridCol>
              </a:tblGrid>
              <a:tr h="317602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614425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923743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438703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706618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66779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859578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317643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155682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972698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998869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/>
          </p:nvPr>
        </p:nvGraphicFramePr>
        <p:xfrm>
          <a:off x="4902459" y="3892303"/>
          <a:ext cx="391160" cy="1588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160">
                  <a:extLst>
                    <a:ext uri="{9D8B030D-6E8A-4147-A177-3AD203B41FA5}">
                      <a16:colId xmlns:a16="http://schemas.microsoft.com/office/drawing/2014/main" val="690862659"/>
                    </a:ext>
                  </a:extLst>
                </a:gridCol>
              </a:tblGrid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614425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923743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438703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706618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66779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859578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317643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155682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972698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/>
          </p:nvPr>
        </p:nvGraphicFramePr>
        <p:xfrm>
          <a:off x="4902456" y="2298195"/>
          <a:ext cx="391160" cy="1588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160">
                  <a:extLst>
                    <a:ext uri="{9D8B030D-6E8A-4147-A177-3AD203B41FA5}">
                      <a16:colId xmlns:a16="http://schemas.microsoft.com/office/drawing/2014/main" val="690862659"/>
                    </a:ext>
                  </a:extLst>
                </a:gridCol>
              </a:tblGrid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614425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923743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438703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706618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66779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859578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317643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155682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972698"/>
                  </a:ext>
                </a:extLst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華氏溫度與攝氏溫度轉換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574165"/>
              </p:ext>
            </p:extLst>
          </p:nvPr>
        </p:nvGraphicFramePr>
        <p:xfrm>
          <a:off x="988476" y="2301240"/>
          <a:ext cx="2961732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244">
                  <a:extLst>
                    <a:ext uri="{9D8B030D-6E8A-4147-A177-3AD203B41FA5}">
                      <a16:colId xmlns:a16="http://schemas.microsoft.com/office/drawing/2014/main" val="3795699087"/>
                    </a:ext>
                  </a:extLst>
                </a:gridCol>
                <a:gridCol w="987244">
                  <a:extLst>
                    <a:ext uri="{9D8B030D-6E8A-4147-A177-3AD203B41FA5}">
                      <a16:colId xmlns:a16="http://schemas.microsoft.com/office/drawing/2014/main" val="387578872"/>
                    </a:ext>
                  </a:extLst>
                </a:gridCol>
                <a:gridCol w="987244">
                  <a:extLst>
                    <a:ext uri="{9D8B030D-6E8A-4147-A177-3AD203B41FA5}">
                      <a16:colId xmlns:a16="http://schemas.microsoft.com/office/drawing/2014/main" val="415674302"/>
                    </a:ext>
                  </a:extLst>
                </a:gridCol>
              </a:tblGrid>
              <a:tr h="79248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華氏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攝氏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526087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沸點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212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821096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冰點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996350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差距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FF0000"/>
                          </a:solidFill>
                        </a:rPr>
                        <a:t>180</a:t>
                      </a:r>
                      <a:endParaRPr lang="zh-TW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FF0000"/>
                          </a:solidFill>
                        </a:rPr>
                        <a:t>100</a:t>
                      </a:r>
                      <a:endParaRPr lang="zh-TW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425908"/>
                  </a:ext>
                </a:extLst>
              </a:tr>
            </a:tbl>
          </a:graphicData>
        </a:graphic>
      </p:graphicFrame>
      <p:sp>
        <p:nvSpPr>
          <p:cNvPr id="7" name="向右箭號 6"/>
          <p:cNvSpPr/>
          <p:nvPr/>
        </p:nvSpPr>
        <p:spPr>
          <a:xfrm>
            <a:off x="6579108" y="3456432"/>
            <a:ext cx="594360" cy="859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7223760" y="3400426"/>
                <a:ext cx="3153427" cy="485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1</a:t>
                </a:r>
                <a:r>
                  <a:rPr lang="zh-TW" altLang="en-US" dirty="0" smtClean="0"/>
                  <a:t>攝氏度</a:t>
                </a:r>
                <a:r>
                  <a:rPr lang="en-US" altLang="zh-TW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180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m:rPr>
                        <m:nor/>
                      </m:rPr>
                      <a:rPr lang="zh-TW" altLang="en-US" dirty="0"/>
                      <m:t>華氏</m:t>
                    </m:r>
                  </m:oMath>
                </a14:m>
                <a:r>
                  <a:rPr lang="zh-TW" altLang="en-US" dirty="0" smtClean="0"/>
                  <a:t>度</a:t>
                </a:r>
                <a:r>
                  <a:rPr lang="en-US" altLang="zh-TW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m:rPr>
                        <m:nor/>
                      </m:rPr>
                      <a:rPr lang="zh-TW" altLang="en-US" dirty="0"/>
                      <m:t>華氏</m:t>
                    </m:r>
                  </m:oMath>
                </a14:m>
                <a:r>
                  <a:rPr lang="zh-TW" altLang="en-US" dirty="0"/>
                  <a:t>度</a:t>
                </a: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760" y="3400426"/>
                <a:ext cx="3153427" cy="485774"/>
              </a:xfrm>
              <a:prstGeom prst="rect">
                <a:avLst/>
              </a:prstGeom>
              <a:blipFill>
                <a:blip r:embed="rId2"/>
                <a:stretch>
                  <a:fillRect l="-1547"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7223760" y="4073081"/>
                <a:ext cx="3153427" cy="4879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1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dirty="0"/>
                      <m:t>華</m:t>
                    </m:r>
                  </m:oMath>
                </a14:m>
                <a:r>
                  <a:rPr lang="zh-TW" altLang="en-US" dirty="0" smtClean="0"/>
                  <a:t>氏度</a:t>
                </a:r>
                <a:r>
                  <a:rPr lang="en-US" altLang="zh-TW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180</m:t>
                        </m:r>
                      </m:den>
                    </m:f>
                    <m:r>
                      <m:rPr>
                        <m:nor/>
                      </m:rPr>
                      <a:rPr lang="zh-TW" altLang="en-US" dirty="0"/>
                      <m:t>攝氏</m:t>
                    </m:r>
                  </m:oMath>
                </a14:m>
                <a:r>
                  <a:rPr lang="zh-TW" altLang="en-US" dirty="0" smtClean="0"/>
                  <a:t>度</a:t>
                </a:r>
                <a:r>
                  <a:rPr lang="en-US" altLang="zh-TW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m:rPr>
                        <m:nor/>
                      </m:rPr>
                      <a:rPr lang="zh-TW" altLang="en-US" dirty="0"/>
                      <m:t>攝氏</m:t>
                    </m:r>
                  </m:oMath>
                </a14:m>
                <a:r>
                  <a:rPr lang="zh-TW" altLang="en-US" dirty="0"/>
                  <a:t>度</a:t>
                </a: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760" y="4073081"/>
                <a:ext cx="3153427" cy="487954"/>
              </a:xfrm>
              <a:prstGeom prst="rect">
                <a:avLst/>
              </a:prstGeom>
              <a:blipFill>
                <a:blip r:embed="rId3"/>
                <a:stretch>
                  <a:fillRect l="-1547"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接點 10"/>
          <p:cNvCxnSpPr/>
          <p:nvPr/>
        </p:nvCxnSpPr>
        <p:spPr>
          <a:xfrm>
            <a:off x="5298950" y="2304291"/>
            <a:ext cx="0" cy="316382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5712210" y="213941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100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5712210" y="528344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4320886" y="2111415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212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4346977" y="529564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32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4346971" y="370352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122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5697485" y="370153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7878845" y="2384934"/>
                <a:ext cx="2383986" cy="616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dirty="0" smtClean="0">
                    <a:solidFill>
                      <a:srgbClr val="C00000"/>
                    </a:solidFill>
                  </a:rPr>
                  <a:t>攝氏度</a:t>
                </a:r>
                <a:r>
                  <a:rPr lang="en-US" altLang="zh-TW" dirty="0" smtClean="0">
                    <a:solidFill>
                      <a:srgbClr val="C00000"/>
                    </a:solidFill>
                  </a:rPr>
                  <a:t>X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altLang="zh-TW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TW" dirty="0" smtClean="0">
                    <a:solidFill>
                      <a:srgbClr val="C00000"/>
                    </a:solidFill>
                  </a:rPr>
                  <a:t> +32=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dirty="0">
                        <a:solidFill>
                          <a:srgbClr val="C00000"/>
                        </a:solidFill>
                      </a:rPr>
                      <m:t>華氏</m:t>
                    </m:r>
                  </m:oMath>
                </a14:m>
                <a:r>
                  <a:rPr lang="zh-TW" altLang="en-US" dirty="0">
                    <a:solidFill>
                      <a:srgbClr val="C00000"/>
                    </a:solidFill>
                  </a:rPr>
                  <a:t>度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845" y="2384934"/>
                <a:ext cx="2383986" cy="616964"/>
              </a:xfrm>
              <a:prstGeom prst="rect">
                <a:avLst/>
              </a:prstGeom>
              <a:blipFill>
                <a:blip r:embed="rId4"/>
                <a:stretch>
                  <a:fillRect l="-2041" r="-15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向上箭號 3"/>
          <p:cNvSpPr/>
          <p:nvPr/>
        </p:nvSpPr>
        <p:spPr>
          <a:xfrm>
            <a:off x="8800473" y="2998756"/>
            <a:ext cx="494522" cy="3082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7868773" y="4934299"/>
                <a:ext cx="2723823" cy="6218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C00000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dirty="0">
                        <a:solidFill>
                          <a:srgbClr val="C00000"/>
                        </a:solidFill>
                      </a:rPr>
                      <m:t>華氏</m:t>
                    </m:r>
                  </m:oMath>
                </a14:m>
                <a:r>
                  <a:rPr lang="zh-TW" altLang="en-US" dirty="0">
                    <a:solidFill>
                      <a:srgbClr val="C00000"/>
                    </a:solidFill>
                  </a:rPr>
                  <a:t>度 </a:t>
                </a:r>
                <a:r>
                  <a:rPr lang="en-US" altLang="zh-TW" dirty="0">
                    <a:solidFill>
                      <a:srgbClr val="C00000"/>
                    </a:solidFill>
                  </a:rPr>
                  <a:t>– 32)</a:t>
                </a:r>
                <a:r>
                  <a:rPr lang="en-US" altLang="zh-TW" dirty="0" smtClean="0">
                    <a:solidFill>
                      <a:srgbClr val="C00000"/>
                    </a:solidFill>
                  </a:rPr>
                  <a:t>X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TW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TW" dirty="0" smtClean="0">
                    <a:solidFill>
                      <a:srgbClr val="C00000"/>
                    </a:solidFill>
                  </a:rPr>
                  <a:t> =</a:t>
                </a:r>
                <a:r>
                  <a:rPr lang="zh-TW" altLang="en-US" dirty="0">
                    <a:solidFill>
                      <a:srgbClr val="C00000"/>
                    </a:solidFill>
                  </a:rPr>
                  <a:t>攝氏度</a:t>
                </a: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8773" y="4934299"/>
                <a:ext cx="2723823" cy="621837"/>
              </a:xfrm>
              <a:prstGeom prst="rect">
                <a:avLst/>
              </a:prstGeom>
              <a:blipFill>
                <a:blip r:embed="rId5"/>
                <a:stretch>
                  <a:fillRect r="-11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向上箭號 19"/>
          <p:cNvSpPr/>
          <p:nvPr/>
        </p:nvSpPr>
        <p:spPr>
          <a:xfrm rot="10800000">
            <a:off x="8823577" y="4626070"/>
            <a:ext cx="494522" cy="3082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13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19" grpId="0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課後小</a:t>
            </a:r>
            <a:r>
              <a:rPr lang="zh-TW" altLang="en-US" dirty="0" smtClean="0"/>
              <a:t>練習自己</a:t>
            </a:r>
            <a:r>
              <a:rPr lang="zh-TW" altLang="en-US" dirty="0"/>
              <a:t>來</a:t>
            </a:r>
            <a:r>
              <a:rPr lang="zh-TW" altLang="en-US" dirty="0" smtClean="0"/>
              <a:t>喔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輸入身高體重，計算出</a:t>
                </a:r>
                <a:r>
                  <a:rPr lang="en-US" altLang="zh-TW" dirty="0" smtClean="0"/>
                  <a:t>BMI=?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𝐵𝑀𝐼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體重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kg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身高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box>
                  </m:oMath>
                </a14:m>
                <a:endParaRPr lang="en-US" altLang="zh-TW" dirty="0" smtClean="0"/>
              </a:p>
              <a:p>
                <a:r>
                  <a:rPr lang="zh-TW" altLang="en-US" dirty="0" smtClean="0"/>
                  <a:t>試看看，自己規劃看看！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輸入輸出畫面是甚麼</a:t>
                </a:r>
                <a:r>
                  <a:rPr lang="zh-TW" altLang="en-US" dirty="0" smtClean="0"/>
                  <a:t>？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運算的公式怎麼實現？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最後記得輸入的單位要是公斤跟</a:t>
                </a:r>
                <a:r>
                  <a:rPr lang="zh-TW" altLang="en-US" b="1" dirty="0">
                    <a:solidFill>
                      <a:srgbClr val="FF0000"/>
                    </a:solidFill>
                  </a:rPr>
                  <a:t>公尺</a:t>
                </a:r>
                <a:r>
                  <a:rPr lang="zh-TW" altLang="en-US" dirty="0"/>
                  <a:t>喔！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664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物件導向初探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很粗淺的物件導向概念解說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517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物件導向初</a:t>
            </a:r>
            <a:r>
              <a:rPr lang="zh-TW" altLang="en-US" dirty="0" smtClean="0"/>
              <a:t>探 </a:t>
            </a:r>
            <a:r>
              <a:rPr lang="en-US" altLang="zh-TW" dirty="0" smtClean="0"/>
              <a:t>-- </a:t>
            </a:r>
            <a:r>
              <a:rPr lang="zh-TW" altLang="en-US" dirty="0" smtClean="0">
                <a:solidFill>
                  <a:srgbClr val="C00000"/>
                </a:solidFill>
              </a:rPr>
              <a:t>類別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類別就像是規格書</a:t>
            </a:r>
            <a:endParaRPr lang="en-US" altLang="zh-TW" dirty="0" smtClean="0"/>
          </a:p>
          <a:p>
            <a:r>
              <a:rPr lang="zh-TW" altLang="en-US" dirty="0" smtClean="0"/>
              <a:t>描述一個產品的各種特性</a:t>
            </a:r>
            <a:r>
              <a:rPr lang="en-US" altLang="zh-TW" dirty="0" smtClean="0"/>
              <a:t>(</a:t>
            </a:r>
            <a:r>
              <a:rPr lang="zh-TW" altLang="en-US" b="1" dirty="0" smtClean="0">
                <a:solidFill>
                  <a:srgbClr val="C00000"/>
                </a:solidFill>
              </a:rPr>
              <a:t>屬性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，例如外觀、重量、尺寸、價格</a:t>
            </a:r>
            <a:r>
              <a:rPr lang="en-US" altLang="zh-TW" dirty="0" smtClean="0"/>
              <a:t>…..</a:t>
            </a:r>
          </a:p>
          <a:p>
            <a:r>
              <a:rPr lang="zh-TW" altLang="en-US" dirty="0"/>
              <a:t>描述一個產品的</a:t>
            </a:r>
            <a:r>
              <a:rPr lang="zh-TW" altLang="en-US" dirty="0" smtClean="0"/>
              <a:t>操作方法</a:t>
            </a:r>
            <a:r>
              <a:rPr lang="en-US" altLang="zh-TW" dirty="0" smtClean="0"/>
              <a:t>(</a:t>
            </a:r>
            <a:r>
              <a:rPr lang="zh-TW" altLang="en-US" b="1" dirty="0" smtClean="0">
                <a:solidFill>
                  <a:srgbClr val="C00000"/>
                </a:solidFill>
              </a:rPr>
              <a:t>方法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，例如汽車的發動、關閉、前進、後退、轉彎</a:t>
            </a:r>
            <a:r>
              <a:rPr lang="en-US" altLang="zh-TW" dirty="0" smtClean="0"/>
              <a:t>….</a:t>
            </a:r>
          </a:p>
          <a:p>
            <a:r>
              <a:rPr lang="zh-TW" altLang="en-US" dirty="0" smtClean="0"/>
              <a:t>透過規格書，我們知道某類東西的各種特性與操作方法，但是</a:t>
            </a:r>
            <a:r>
              <a:rPr lang="zh-TW" altLang="en-US" dirty="0"/>
              <a:t>汽車</a:t>
            </a:r>
            <a:r>
              <a:rPr lang="zh-TW" altLang="en-US" dirty="0" smtClean="0"/>
              <a:t>規格書不是真的汽車，我們</a:t>
            </a:r>
            <a:r>
              <a:rPr lang="zh-TW" altLang="en-US" dirty="0" smtClean="0">
                <a:solidFill>
                  <a:srgbClr val="C00000"/>
                </a:solidFill>
              </a:rPr>
              <a:t>沒辦法</a:t>
            </a:r>
            <a:r>
              <a:rPr lang="en-US" altLang="zh-TW" dirty="0" smtClean="0">
                <a:solidFill>
                  <a:srgbClr val="C00000"/>
                </a:solidFill>
              </a:rPr>
              <a:t>”</a:t>
            </a:r>
            <a:r>
              <a:rPr lang="zh-TW" altLang="en-US" dirty="0" smtClean="0">
                <a:solidFill>
                  <a:srgbClr val="C00000"/>
                </a:solidFill>
              </a:rPr>
              <a:t>駕駛汽車規格書</a:t>
            </a:r>
            <a:r>
              <a:rPr lang="en-US" altLang="zh-TW" dirty="0" smtClean="0">
                <a:solidFill>
                  <a:srgbClr val="C00000"/>
                </a:solidFill>
              </a:rPr>
              <a:t>”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/>
              <a:t>有了規格書，必須要依照規格書去生產</a:t>
            </a:r>
            <a:r>
              <a:rPr lang="zh-TW" altLang="en-US" dirty="0" smtClean="0"/>
              <a:t>製造出真的產品，例如生產出一台汽車。</a:t>
            </a:r>
            <a:endParaRPr lang="en-US" altLang="zh-TW" dirty="0" smtClean="0"/>
          </a:p>
          <a:p>
            <a:r>
              <a:rPr lang="zh-TW" altLang="en-US" dirty="0"/>
              <a:t>我們才可以開真的汽車，而</a:t>
            </a:r>
            <a:r>
              <a:rPr lang="zh-TW" altLang="en-US" dirty="0" smtClean="0"/>
              <a:t>不是</a:t>
            </a:r>
            <a:r>
              <a:rPr lang="en-US" altLang="zh-TW" dirty="0" smtClean="0"/>
              <a:t>”</a:t>
            </a:r>
            <a:r>
              <a:rPr lang="zh-TW" altLang="en-US" dirty="0" smtClean="0"/>
              <a:t>駕駛</a:t>
            </a:r>
            <a:r>
              <a:rPr lang="zh-TW" altLang="en-US" dirty="0"/>
              <a:t>規格</a:t>
            </a:r>
            <a:r>
              <a:rPr lang="zh-TW" altLang="en-US" dirty="0" smtClean="0"/>
              <a:t>書</a:t>
            </a:r>
            <a:r>
              <a:rPr lang="en-US" altLang="zh-TW" dirty="0" smtClean="0"/>
              <a:t>”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642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程式第一基本概念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b="1" dirty="0" smtClean="0">
                <a:solidFill>
                  <a:srgbClr val="C00000"/>
                </a:solidFill>
              </a:rPr>
              <a:t>程式一堆是依</a:t>
            </a:r>
            <a:r>
              <a:rPr lang="zh-TW" altLang="en-US" sz="2800" b="1" u="sng" dirty="0" smtClean="0">
                <a:solidFill>
                  <a:srgbClr val="C00000"/>
                </a:solidFill>
              </a:rPr>
              <a:t>特定順序</a:t>
            </a:r>
            <a:r>
              <a:rPr lang="zh-TW" altLang="en-US" sz="2800" b="1" dirty="0" smtClean="0">
                <a:solidFill>
                  <a:srgbClr val="C00000"/>
                </a:solidFill>
              </a:rPr>
              <a:t>執行的指令</a:t>
            </a:r>
            <a:endParaRPr lang="en-US" altLang="zh-TW" sz="2800" b="1" dirty="0" smtClean="0">
              <a:solidFill>
                <a:srgbClr val="C00000"/>
              </a:solidFill>
            </a:endParaRPr>
          </a:p>
          <a:p>
            <a:r>
              <a:rPr lang="zh-TW" altLang="en-US" dirty="0" smtClean="0"/>
              <a:t>程式是遵守某種順序一行接著一行依序執行的。</a:t>
            </a:r>
            <a:endParaRPr lang="en-US" altLang="zh-TW" dirty="0" smtClean="0"/>
          </a:p>
          <a:p>
            <a:r>
              <a:rPr lang="zh-TW" altLang="en-US" dirty="0"/>
              <a:t>每一行程式做的事情都是依據每一行的指令而定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電腦不會像人，陽奉陰違，不照指令。永遠只會依指令行動。</a:t>
            </a:r>
            <a:endParaRPr lang="en-US" altLang="zh-TW" dirty="0" smtClean="0"/>
          </a:p>
          <a:p>
            <a:r>
              <a:rPr lang="zh-TW" altLang="en-US" dirty="0"/>
              <a:t>所以，如果程式錯誤、輸入錯誤、硬體</a:t>
            </a:r>
            <a:r>
              <a:rPr lang="zh-TW" altLang="en-US" dirty="0" smtClean="0"/>
              <a:t>錯誤，他就是</a:t>
            </a:r>
            <a:r>
              <a:rPr lang="zh-TW" altLang="en-US" b="1" dirty="0" smtClean="0"/>
              <a:t>執行錯誤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en-US" altLang="zh-TW" b="1" dirty="0"/>
              <a:t>garbage in, garbage out</a:t>
            </a:r>
            <a:r>
              <a:rPr lang="en-US" altLang="zh-TW" dirty="0"/>
              <a:t> (</a:t>
            </a:r>
            <a:r>
              <a:rPr lang="en-US" altLang="zh-TW" b="1" dirty="0"/>
              <a:t>GIGO</a:t>
            </a:r>
            <a:r>
              <a:rPr lang="en-US" altLang="zh-TW" dirty="0" smtClean="0"/>
              <a:t>) !!</a:t>
            </a:r>
            <a:endParaRPr lang="zh-TW" altLang="en-US" dirty="0"/>
          </a:p>
        </p:txBody>
      </p:sp>
      <p:grpSp>
        <p:nvGrpSpPr>
          <p:cNvPr id="15" name="群組 14"/>
          <p:cNvGrpSpPr/>
          <p:nvPr/>
        </p:nvGrpSpPr>
        <p:grpSpPr>
          <a:xfrm>
            <a:off x="8638494" y="1768413"/>
            <a:ext cx="1271016" cy="4445631"/>
            <a:chOff x="8638494" y="1768413"/>
            <a:chExt cx="1271016" cy="4445631"/>
          </a:xfrm>
        </p:grpSpPr>
        <p:sp>
          <p:nvSpPr>
            <p:cNvPr id="6" name="圓角矩形 5"/>
            <p:cNvSpPr/>
            <p:nvPr/>
          </p:nvSpPr>
          <p:spPr>
            <a:xfrm>
              <a:off x="8702502" y="1768413"/>
              <a:ext cx="1143000" cy="3921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開始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8638494" y="2771205"/>
              <a:ext cx="1271016" cy="46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前進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線單箭頭接點 7"/>
            <p:cNvCxnSpPr>
              <a:stCxn id="6" idx="2"/>
              <a:endCxn id="7" idx="0"/>
            </p:cNvCxnSpPr>
            <p:nvPr/>
          </p:nvCxnSpPr>
          <p:spPr>
            <a:xfrm>
              <a:off x="9274002" y="2160589"/>
              <a:ext cx="0" cy="61061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8638494" y="4835737"/>
              <a:ext cx="1271016" cy="46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倒退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線單箭頭接點 9"/>
            <p:cNvCxnSpPr>
              <a:stCxn id="11" idx="2"/>
              <a:endCxn id="9" idx="0"/>
            </p:cNvCxnSpPr>
            <p:nvPr/>
          </p:nvCxnSpPr>
          <p:spPr>
            <a:xfrm>
              <a:off x="9274002" y="4322431"/>
              <a:ext cx="0" cy="51330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8638494" y="3858119"/>
              <a:ext cx="1271016" cy="46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前進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線單箭頭接點 11"/>
            <p:cNvCxnSpPr>
              <a:stCxn id="7" idx="2"/>
              <a:endCxn id="11" idx="0"/>
            </p:cNvCxnSpPr>
            <p:nvPr/>
          </p:nvCxnSpPr>
          <p:spPr>
            <a:xfrm>
              <a:off x="9274002" y="3235517"/>
              <a:ext cx="0" cy="62260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>
              <a:stCxn id="9" idx="2"/>
              <a:endCxn id="14" idx="0"/>
            </p:cNvCxnSpPr>
            <p:nvPr/>
          </p:nvCxnSpPr>
          <p:spPr>
            <a:xfrm>
              <a:off x="9274002" y="5300049"/>
              <a:ext cx="0" cy="52181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圓角矩形 13"/>
            <p:cNvSpPr/>
            <p:nvPr/>
          </p:nvSpPr>
          <p:spPr>
            <a:xfrm>
              <a:off x="8702502" y="5821868"/>
              <a:ext cx="1143000" cy="3921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結束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414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物件導向初探 </a:t>
            </a:r>
            <a:r>
              <a:rPr lang="en-US" altLang="zh-TW" dirty="0"/>
              <a:t>--</a:t>
            </a:r>
            <a:r>
              <a:rPr lang="zh-TW" altLang="en-US" dirty="0" smtClean="0">
                <a:solidFill>
                  <a:srgbClr val="C00000"/>
                </a:solidFill>
              </a:rPr>
              <a:t>物件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依照規格書去生產出產品，這個產品就是</a:t>
            </a:r>
            <a:r>
              <a:rPr lang="zh-TW" altLang="en-US" sz="2800" b="1" dirty="0" smtClean="0">
                <a:solidFill>
                  <a:srgbClr val="C00000"/>
                </a:solidFill>
              </a:rPr>
              <a:t>物件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 smtClean="0"/>
              <a:t>例如依照汽車規格</a:t>
            </a:r>
            <a:r>
              <a:rPr lang="zh-TW" altLang="en-US" dirty="0"/>
              <a:t>書去生產製造出</a:t>
            </a:r>
            <a:r>
              <a:rPr lang="zh-TW" altLang="en-US" dirty="0" smtClean="0"/>
              <a:t>真的一台汽車，這台車才是我們可以真的操作的物件</a:t>
            </a:r>
            <a:endParaRPr lang="en-US" altLang="zh-TW" dirty="0" smtClean="0"/>
          </a:p>
          <a:p>
            <a:r>
              <a:rPr lang="zh-TW" altLang="en-US" dirty="0"/>
              <a:t>前面練習中的程式碼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zh-TW" altLang="en-US" dirty="0"/>
              <a:t>這行程式就是告訴</a:t>
            </a:r>
            <a:r>
              <a:rPr lang="zh-TW" altLang="en-US" dirty="0" smtClean="0"/>
              <a:t>電腦，我要依照</a:t>
            </a:r>
            <a:r>
              <a:rPr lang="en-US" altLang="zh-TW" dirty="0" smtClean="0"/>
              <a:t>Scanner</a:t>
            </a:r>
            <a:r>
              <a:rPr lang="zh-TW" altLang="en-US" dirty="0" smtClean="0"/>
              <a:t>這個類別</a:t>
            </a:r>
            <a:r>
              <a:rPr lang="en-US" altLang="zh-TW" dirty="0" smtClean="0"/>
              <a:t>(</a:t>
            </a:r>
            <a:r>
              <a:rPr lang="zh-TW" altLang="en-US" dirty="0" smtClean="0"/>
              <a:t>規格書</a:t>
            </a:r>
            <a:r>
              <a:rPr lang="en-US" altLang="zh-TW" dirty="0" smtClean="0"/>
              <a:t>)</a:t>
            </a:r>
            <a:r>
              <a:rPr lang="zh-TW" altLang="en-US" dirty="0" smtClean="0"/>
              <a:t>去製造一個物件，這個物件叫做</a:t>
            </a:r>
            <a:r>
              <a:rPr lang="en-US" altLang="zh-TW" dirty="0" err="1" smtClean="0">
                <a:solidFill>
                  <a:srgbClr val="C00000"/>
                </a:solidFill>
              </a:rPr>
              <a:t>sc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err="1" smtClean="0">
                <a:solidFill>
                  <a:srgbClr val="C00000"/>
                </a:solidFill>
              </a:rPr>
              <a:t>sc</a:t>
            </a:r>
            <a:r>
              <a:rPr lang="zh-TW" altLang="en-US" dirty="0" smtClean="0"/>
              <a:t>就是我們可以操作的</a:t>
            </a:r>
            <a:r>
              <a:rPr lang="en-US" altLang="zh-TW" dirty="0" smtClean="0"/>
              <a:t>Scanner</a:t>
            </a:r>
            <a:r>
              <a:rPr lang="zh-TW" altLang="en-US" dirty="0" smtClean="0"/>
              <a:t>物件了！</a:t>
            </a:r>
            <a:endParaRPr lang="en-US" altLang="zh-TW" dirty="0" smtClean="0"/>
          </a:p>
          <a:p>
            <a:r>
              <a:rPr lang="zh-TW" altLang="en-US" dirty="0" smtClean="0"/>
              <a:t>所以後面的程式碼才能使用</a:t>
            </a:r>
            <a:r>
              <a:rPr lang="en-US" altLang="zh-TW" dirty="0" err="1" smtClean="0"/>
              <a:t>sc</a:t>
            </a:r>
            <a:r>
              <a:rPr lang="zh-TW" altLang="en-US" dirty="0" smtClean="0"/>
              <a:t>去做輸入。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										</a:t>
            </a:r>
            <a:r>
              <a:rPr lang="zh-TW" altLang="en-US" i="1" dirty="0" smtClean="0"/>
              <a:t>叫</a:t>
            </a:r>
            <a:r>
              <a:rPr lang="en-US" altLang="zh-TW" i="1" dirty="0" err="1" smtClean="0"/>
              <a:t>sc</a:t>
            </a:r>
            <a:r>
              <a:rPr lang="zh-TW" altLang="en-US" i="1" dirty="0" smtClean="0"/>
              <a:t>這個物件去做</a:t>
            </a:r>
            <a:r>
              <a:rPr lang="en-US" altLang="zh-TW" i="1" dirty="0" err="1" smtClean="0"/>
              <a:t>nextInt</a:t>
            </a:r>
            <a:r>
              <a:rPr lang="en-US" altLang="zh-TW" i="1" dirty="0" smtClean="0"/>
              <a:t>()</a:t>
            </a:r>
            <a:r>
              <a:rPr lang="zh-TW" altLang="en-US" i="1" dirty="0" smtClean="0"/>
              <a:t>的方法。</a:t>
            </a:r>
            <a:endParaRPr lang="zh-TW" altLang="en-US" i="1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950" y="3346793"/>
            <a:ext cx="5372100" cy="4095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233" y="4830732"/>
            <a:ext cx="28765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29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物件導向初</a:t>
            </a:r>
            <a:r>
              <a:rPr lang="zh-TW" altLang="en-US" dirty="0" smtClean="0"/>
              <a:t>探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使用物件的三大重點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b="1" dirty="0" smtClean="0"/>
              <a:t>有甚麼屬性？</a:t>
            </a:r>
            <a:endParaRPr lang="en-US" altLang="zh-TW" b="1" dirty="0" smtClean="0"/>
          </a:p>
          <a:p>
            <a:pPr lvl="1"/>
            <a:r>
              <a:rPr lang="zh-TW" altLang="en-US" dirty="0"/>
              <a:t>類似於變數，</a:t>
            </a:r>
            <a:r>
              <a:rPr lang="zh-TW" altLang="en-US" dirty="0" smtClean="0"/>
              <a:t>存放該物件</a:t>
            </a:r>
            <a:r>
              <a:rPr lang="zh-TW" altLang="en-US" dirty="0"/>
              <a:t>特有的資訊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每一物件皆有獨立的屬性，存放在獨立的記憶體中，不重複。</a:t>
            </a:r>
            <a:endParaRPr lang="en-US" altLang="zh-TW" dirty="0" smtClean="0"/>
          </a:p>
          <a:p>
            <a:r>
              <a:rPr lang="zh-TW" altLang="en-US" b="1" dirty="0"/>
              <a:t>有甚麼方法</a:t>
            </a:r>
            <a:r>
              <a:rPr lang="zh-TW" altLang="en-US" b="1" dirty="0" smtClean="0"/>
              <a:t>？</a:t>
            </a:r>
            <a:endParaRPr lang="en-US" altLang="zh-TW" b="1" dirty="0" smtClean="0"/>
          </a:p>
          <a:p>
            <a:pPr lvl="1"/>
            <a:r>
              <a:rPr lang="zh-TW" altLang="en-US" dirty="0" smtClean="0"/>
              <a:t>就是可以對物件下的指令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方法的名稱、參數、傳回值</a:t>
            </a:r>
            <a:r>
              <a:rPr lang="en-US" altLang="zh-TW" dirty="0" smtClean="0"/>
              <a:t>(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)</a:t>
            </a:r>
          </a:p>
          <a:p>
            <a:r>
              <a:rPr lang="zh-TW" altLang="en-US" b="1" dirty="0"/>
              <a:t>會產生甚麼事件</a:t>
            </a:r>
            <a:r>
              <a:rPr lang="zh-TW" altLang="en-US" b="1" dirty="0" smtClean="0"/>
              <a:t>？</a:t>
            </a:r>
            <a:endParaRPr lang="en-US" altLang="zh-TW" b="1" dirty="0" smtClean="0"/>
          </a:p>
          <a:p>
            <a:pPr lvl="1"/>
            <a:r>
              <a:rPr lang="zh-TW" altLang="en-US" dirty="0"/>
              <a:t>執行過程物件會主動發布甚麼</a:t>
            </a:r>
            <a:r>
              <a:rPr lang="zh-TW" altLang="en-US" dirty="0" smtClean="0"/>
              <a:t>事件</a:t>
            </a:r>
            <a:endParaRPr lang="en-US" altLang="zh-TW" dirty="0" smtClean="0"/>
          </a:p>
          <a:p>
            <a:pPr lvl="1"/>
            <a:r>
              <a:rPr lang="zh-TW" altLang="en-US" dirty="0"/>
              <a:t>這些事件誰要</a:t>
            </a:r>
            <a:r>
              <a:rPr lang="zh-TW" altLang="en-US" dirty="0" smtClean="0"/>
              <a:t>聽，就是</a:t>
            </a:r>
            <a:r>
              <a:rPr lang="zh-TW" altLang="en-US" dirty="0"/>
              <a:t>在物件發出後要處理他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仿真實</a:t>
            </a:r>
            <a:r>
              <a:rPr lang="zh-TW" altLang="en-US" dirty="0" smtClean="0"/>
              <a:t>世界，是一連串的事件影響彼此，同步運行。也像舞台劇或電視劇，一個事件導致另一個事件。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346251" y="1763458"/>
            <a:ext cx="4439031" cy="3038475"/>
            <a:chOff x="2408491" y="1214818"/>
            <a:chExt cx="4439031" cy="3038475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08491" y="1214818"/>
              <a:ext cx="2181225" cy="3038475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04397" y="1219580"/>
              <a:ext cx="2143125" cy="3028950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45789" y1="97186" x2="45789" y2="97186"/>
                          <a14:foregroundMark x1="70000" y1="94747" x2="70000" y2="94747"/>
                          <a14:foregroundMark x1="37895" y1="94559" x2="37895" y2="94559"/>
                          <a14:foregroundMark x1="49474" y1="5629" x2="49474" y2="5629"/>
                          <a14:foregroundMark x1="60000" y1="20075" x2="60000" y2="20075"/>
                          <a14:foregroundMark x1="35789" y1="20075" x2="35789" y2="20075"/>
                          <a14:foregroundMark x1="36842" y1="18199" x2="36842" y2="18199"/>
                          <a14:foregroundMark x1="59474" y1="18574" x2="59474" y2="1857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12464" y="2630615"/>
              <a:ext cx="569205" cy="1596770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589716" y="2683859"/>
              <a:ext cx="745352" cy="15646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122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程式基本結構</a:t>
            </a:r>
            <a:r>
              <a:rPr lang="en-US" altLang="zh-TW" dirty="0" smtClean="0"/>
              <a:t>(</a:t>
            </a:r>
            <a:r>
              <a:rPr lang="zh-TW" altLang="en-US" dirty="0" smtClean="0"/>
              <a:t>精簡版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703092" y="2637477"/>
            <a:ext cx="1700784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Package </a:t>
            </a:r>
            <a:r>
              <a:rPr lang="zh-TW" altLang="en-US" sz="1400" dirty="0" smtClean="0"/>
              <a:t>名稱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703092" y="3017390"/>
            <a:ext cx="170078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Import</a:t>
            </a:r>
            <a:r>
              <a:rPr lang="zh-TW" altLang="en-US" sz="1400" dirty="0" smtClean="0"/>
              <a:t>區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703092" y="3397303"/>
            <a:ext cx="1700784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主類別區</a:t>
            </a:r>
            <a:endParaRPr lang="en-US" altLang="zh-TW" sz="1400" dirty="0" smtClean="0"/>
          </a:p>
          <a:p>
            <a:r>
              <a:rPr lang="zh-TW" altLang="en-US" sz="1400" dirty="0" smtClean="0"/>
              <a:t>就是有</a:t>
            </a:r>
            <a:r>
              <a:rPr lang="en-US" altLang="zh-TW" sz="1400" dirty="0" smtClean="0"/>
              <a:t>main()</a:t>
            </a:r>
            <a:r>
              <a:rPr lang="zh-TW" altLang="en-US" sz="1400" dirty="0" smtClean="0"/>
              <a:t>這個函式的類別。</a:t>
            </a:r>
            <a:endParaRPr lang="en-US" altLang="zh-TW" sz="1400" dirty="0" smtClean="0"/>
          </a:p>
          <a:p>
            <a:endParaRPr lang="en-US" altLang="zh-TW" sz="1400" dirty="0" smtClean="0"/>
          </a:p>
          <a:p>
            <a:endParaRPr lang="en-US" altLang="zh-TW" sz="1400" dirty="0"/>
          </a:p>
          <a:p>
            <a:endParaRPr lang="en-US" altLang="zh-TW" sz="1400" dirty="0"/>
          </a:p>
          <a:p>
            <a:endParaRPr lang="en-US" altLang="zh-TW" sz="1400" dirty="0" smtClean="0"/>
          </a:p>
          <a:p>
            <a:endParaRPr lang="en-US" altLang="zh-TW" sz="1400" dirty="0"/>
          </a:p>
          <a:p>
            <a:endParaRPr lang="en-US" altLang="zh-TW" sz="1400" dirty="0" smtClean="0"/>
          </a:p>
          <a:p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607836" y="2637477"/>
            <a:ext cx="454133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Package Section01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607836" y="3017390"/>
            <a:ext cx="454133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Import</a:t>
            </a:r>
            <a:r>
              <a:rPr lang="zh-TW" altLang="en-US" sz="1400" dirty="0" smtClean="0"/>
              <a:t> </a:t>
            </a:r>
            <a:r>
              <a:rPr lang="en-US" altLang="zh-TW" sz="1400" dirty="0" err="1" smtClean="0"/>
              <a:t>java.lang</a:t>
            </a:r>
            <a:r>
              <a:rPr lang="en-US" altLang="zh-TW" sz="1400" dirty="0" smtClean="0"/>
              <a:t>.*;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607836" y="3397303"/>
            <a:ext cx="4541330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Public class Example01_01</a:t>
            </a:r>
          </a:p>
          <a:p>
            <a:r>
              <a:rPr lang="en-US" altLang="zh-TW" sz="1400" dirty="0"/>
              <a:t>{</a:t>
            </a:r>
            <a:endParaRPr lang="en-US" altLang="zh-TW" sz="1400" dirty="0" smtClean="0"/>
          </a:p>
          <a:p>
            <a:r>
              <a:rPr lang="en-US" altLang="zh-TW" sz="1400" dirty="0" smtClean="0"/>
              <a:t>	public static void main(String </a:t>
            </a:r>
            <a:r>
              <a:rPr lang="en-US" altLang="zh-TW" sz="1400" dirty="0" err="1" smtClean="0"/>
              <a:t>args</a:t>
            </a:r>
            <a:r>
              <a:rPr lang="en-US" altLang="zh-TW" sz="1400" dirty="0" smtClean="0"/>
              <a:t>[]){</a:t>
            </a:r>
          </a:p>
          <a:p>
            <a:r>
              <a:rPr lang="en-US" altLang="zh-TW" sz="1400" dirty="0"/>
              <a:t>	</a:t>
            </a:r>
            <a:r>
              <a:rPr lang="en-US" altLang="zh-TW" sz="1400" dirty="0" smtClean="0"/>
              <a:t>	//do something here</a:t>
            </a:r>
          </a:p>
          <a:p>
            <a:r>
              <a:rPr lang="en-US" altLang="zh-TW" sz="1400" dirty="0"/>
              <a:t>	</a:t>
            </a:r>
            <a:r>
              <a:rPr lang="en-US" altLang="zh-TW" sz="1400" dirty="0" smtClean="0"/>
              <a:t>}</a:t>
            </a:r>
          </a:p>
          <a:p>
            <a:r>
              <a:rPr lang="en-US" altLang="zh-TW" sz="1400" dirty="0" smtClean="0"/>
              <a:t>}</a:t>
            </a:r>
          </a:p>
          <a:p>
            <a:endParaRPr lang="en-US" altLang="zh-TW" sz="1400" dirty="0"/>
          </a:p>
          <a:p>
            <a:endParaRPr lang="en-US" altLang="zh-TW" sz="1400" dirty="0" smtClean="0"/>
          </a:p>
          <a:p>
            <a:endParaRPr lang="en-US" altLang="zh-TW" sz="1400" dirty="0"/>
          </a:p>
          <a:p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502113" y="2040533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Java</a:t>
            </a:r>
            <a:r>
              <a:rPr lang="zh-TW" altLang="en-US" b="1" dirty="0" smtClean="0"/>
              <a:t>程式最基本結構</a:t>
            </a:r>
            <a:endParaRPr lang="zh-TW" altLang="en-US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555335" y="20405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範例</a:t>
            </a:r>
          </a:p>
        </p:txBody>
      </p:sp>
      <p:sp>
        <p:nvSpPr>
          <p:cNvPr id="18" name="左-右雙向箭號 17"/>
          <p:cNvSpPr/>
          <p:nvPr/>
        </p:nvSpPr>
        <p:spPr>
          <a:xfrm>
            <a:off x="3563896" y="3325167"/>
            <a:ext cx="883920" cy="588243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2040736" y="4520687"/>
            <a:ext cx="1025495" cy="3096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輸入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040736" y="4878694"/>
            <a:ext cx="1025495" cy="30963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bg1"/>
                </a:solidFill>
              </a:rPr>
              <a:t>運算</a:t>
            </a:r>
          </a:p>
        </p:txBody>
      </p:sp>
      <p:sp>
        <p:nvSpPr>
          <p:cNvPr id="20" name="矩形 19"/>
          <p:cNvSpPr/>
          <p:nvPr/>
        </p:nvSpPr>
        <p:spPr>
          <a:xfrm>
            <a:off x="2040736" y="5236701"/>
            <a:ext cx="1025495" cy="30963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</a:rPr>
              <a:t>輸出</a:t>
            </a:r>
            <a:endParaRPr lang="zh-TW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040736" y="4093360"/>
            <a:ext cx="1025495" cy="3096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變數宣告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49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簡易</a:t>
            </a:r>
            <a:r>
              <a:rPr lang="en-US" altLang="zh-TW" dirty="0"/>
              <a:t>Java</a:t>
            </a:r>
            <a:r>
              <a:rPr lang="zh-TW" altLang="en-US" dirty="0"/>
              <a:t>程式架構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8749856" cy="460019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332353" y="2160589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引用</a:t>
            </a:r>
            <a:r>
              <a:rPr lang="zh-TW" alt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區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6537685" y="3770114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變數宣告區</a:t>
            </a:r>
            <a:endParaRPr lang="en-US" altLang="zh-TW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右大括弧 6"/>
          <p:cNvSpPr/>
          <p:nvPr/>
        </p:nvSpPr>
        <p:spPr>
          <a:xfrm>
            <a:off x="6309085" y="3721608"/>
            <a:ext cx="228600" cy="466344"/>
          </a:xfrm>
          <a:prstGeom prst="rightBrac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660841" y="4536406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輸入區</a:t>
            </a:r>
            <a:endParaRPr lang="en-US" altLang="zh-TW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右大括弧 8"/>
          <p:cNvSpPr/>
          <p:nvPr/>
        </p:nvSpPr>
        <p:spPr>
          <a:xfrm>
            <a:off x="6432241" y="4487900"/>
            <a:ext cx="228600" cy="466344"/>
          </a:xfrm>
          <a:prstGeom prst="rightBrac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247009" y="5147629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運算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區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54585" y="5620295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輸出區</a:t>
            </a:r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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矩形圖說文字 11"/>
          <p:cNvSpPr/>
          <p:nvPr/>
        </p:nvSpPr>
        <p:spPr>
          <a:xfrm>
            <a:off x="8439168" y="211937"/>
            <a:ext cx="3355848" cy="1561043"/>
          </a:xfrm>
          <a:prstGeom prst="wedgeRectCallout">
            <a:avLst>
              <a:gd name="adj1" fmla="val -130119"/>
              <a:gd name="adj2" fmla="val 777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u="sng" dirty="0" smtClean="0">
                <a:solidFill>
                  <a:schemeClr val="tx1"/>
                </a:solidFill>
              </a:rPr>
              <a:t>引用區</a:t>
            </a:r>
            <a:endParaRPr lang="en-US" altLang="zh-TW" sz="2000" b="1" u="sng" dirty="0" smtClean="0">
              <a:solidFill>
                <a:schemeClr val="tx1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站在巨人的肩膀上，引用前人已開發好的程式碼，縮短開發人力、時間，避免重新發明輪子！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矩形圖說文字 12"/>
          <p:cNvSpPr/>
          <p:nvPr/>
        </p:nvSpPr>
        <p:spPr>
          <a:xfrm>
            <a:off x="8439168" y="1930400"/>
            <a:ext cx="3355848" cy="994091"/>
          </a:xfrm>
          <a:prstGeom prst="wedgeRectCallout">
            <a:avLst>
              <a:gd name="adj1" fmla="val -70175"/>
              <a:gd name="adj2" fmla="val 13580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u="sng" dirty="0" smtClean="0">
                <a:solidFill>
                  <a:schemeClr val="tx1"/>
                </a:solidFill>
              </a:rPr>
              <a:t>變數宣告區</a:t>
            </a:r>
          </a:p>
          <a:p>
            <a:r>
              <a:rPr lang="zh-TW" altLang="en-US" dirty="0" smtClean="0">
                <a:solidFill>
                  <a:schemeClr val="tx1"/>
                </a:solidFill>
              </a:rPr>
              <a:t>告訴電腦你需要</a:t>
            </a:r>
            <a:r>
              <a:rPr lang="zh-TW" altLang="en-US" b="1" dirty="0" smtClean="0">
                <a:solidFill>
                  <a:schemeClr val="tx1"/>
                </a:solidFill>
              </a:rPr>
              <a:t>哪些物件</a:t>
            </a:r>
            <a:r>
              <a:rPr lang="zh-TW" altLang="en-US" dirty="0" smtClean="0">
                <a:solidFill>
                  <a:schemeClr val="tx1"/>
                </a:solidFill>
              </a:rPr>
              <a:t>以及記住</a:t>
            </a:r>
            <a:r>
              <a:rPr lang="zh-TW" altLang="en-US" b="1" dirty="0" smtClean="0">
                <a:solidFill>
                  <a:schemeClr val="tx1"/>
                </a:solidFill>
              </a:rPr>
              <a:t>哪些資料</a:t>
            </a:r>
            <a:r>
              <a:rPr lang="zh-TW" altLang="en-US" dirty="0" smtClean="0">
                <a:solidFill>
                  <a:schemeClr val="tx1"/>
                </a:solidFill>
              </a:rPr>
              <a:t>。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圖說文字 13"/>
          <p:cNvSpPr/>
          <p:nvPr/>
        </p:nvSpPr>
        <p:spPr>
          <a:xfrm>
            <a:off x="8439168" y="3092373"/>
            <a:ext cx="3355848" cy="1258470"/>
          </a:xfrm>
          <a:prstGeom prst="wedgeRectCallout">
            <a:avLst>
              <a:gd name="adj1" fmla="val -63363"/>
              <a:gd name="adj2" fmla="val 750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u="sng" dirty="0" smtClean="0">
                <a:solidFill>
                  <a:schemeClr val="tx1"/>
                </a:solidFill>
              </a:rPr>
              <a:t>輸入區</a:t>
            </a:r>
          </a:p>
          <a:p>
            <a:r>
              <a:rPr lang="zh-TW" altLang="en-US" dirty="0">
                <a:solidFill>
                  <a:schemeClr val="tx1"/>
                </a:solidFill>
              </a:rPr>
              <a:t>提示輸入內容，讓</a:t>
            </a:r>
            <a:r>
              <a:rPr lang="en-US" altLang="zh-TW" dirty="0">
                <a:solidFill>
                  <a:schemeClr val="tx1"/>
                </a:solidFill>
              </a:rPr>
              <a:t>Scanner</a:t>
            </a:r>
            <a:r>
              <a:rPr lang="zh-TW" altLang="en-US" dirty="0">
                <a:solidFill>
                  <a:schemeClr val="tx1"/>
                </a:solidFill>
              </a:rPr>
              <a:t>幫你從鍵盤輸入一個</a:t>
            </a:r>
            <a:r>
              <a:rPr lang="zh-TW" altLang="en-US" dirty="0" smtClean="0">
                <a:solidFill>
                  <a:schemeClr val="tx1"/>
                </a:solidFill>
              </a:rPr>
              <a:t>數字，存放到</a:t>
            </a:r>
            <a:r>
              <a:rPr lang="en-US" altLang="zh-TW" dirty="0" smtClean="0">
                <a:solidFill>
                  <a:schemeClr val="tx1"/>
                </a:solidFill>
              </a:rPr>
              <a:t>age</a:t>
            </a:r>
            <a:r>
              <a:rPr lang="zh-TW" altLang="en-US" dirty="0" smtClean="0">
                <a:solidFill>
                  <a:schemeClr val="tx1"/>
                </a:solidFill>
              </a:rPr>
              <a:t>這個變數內。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矩形圖說文字 14"/>
          <p:cNvSpPr/>
          <p:nvPr/>
        </p:nvSpPr>
        <p:spPr>
          <a:xfrm>
            <a:off x="8439168" y="4490128"/>
            <a:ext cx="3355848" cy="1012577"/>
          </a:xfrm>
          <a:prstGeom prst="wedgeRectCallout">
            <a:avLst>
              <a:gd name="adj1" fmla="val -133663"/>
              <a:gd name="adj2" fmla="val 2429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u="sng" dirty="0">
                <a:solidFill>
                  <a:schemeClr val="tx1"/>
                </a:solidFill>
              </a:rPr>
              <a:t>運算</a:t>
            </a:r>
            <a:r>
              <a:rPr lang="zh-TW" altLang="en-US" sz="2000" b="1" u="sng" dirty="0" smtClean="0">
                <a:solidFill>
                  <a:schemeClr val="tx1"/>
                </a:solidFill>
              </a:rPr>
              <a:t>區</a:t>
            </a:r>
          </a:p>
          <a:p>
            <a:r>
              <a:rPr lang="zh-TW" altLang="en-US" dirty="0" smtClean="0">
                <a:solidFill>
                  <a:schemeClr val="tx1"/>
                </a:solidFill>
              </a:rPr>
              <a:t>依照程式目的，進行必要的運算。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矩形圖說文字 15"/>
          <p:cNvSpPr/>
          <p:nvPr/>
        </p:nvSpPr>
        <p:spPr>
          <a:xfrm>
            <a:off x="9604440" y="5630206"/>
            <a:ext cx="2190575" cy="1012577"/>
          </a:xfrm>
          <a:prstGeom prst="wedgeRectCallout">
            <a:avLst>
              <a:gd name="adj1" fmla="val -63074"/>
              <a:gd name="adj2" fmla="val -2627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u="sng" dirty="0">
                <a:solidFill>
                  <a:schemeClr val="tx1"/>
                </a:solidFill>
              </a:rPr>
              <a:t>輸出</a:t>
            </a:r>
            <a:r>
              <a:rPr lang="zh-TW" altLang="en-US" sz="2000" b="1" u="sng" dirty="0" smtClean="0">
                <a:solidFill>
                  <a:schemeClr val="tx1"/>
                </a:solidFill>
              </a:rPr>
              <a:t>區</a:t>
            </a:r>
          </a:p>
          <a:p>
            <a:r>
              <a:rPr lang="zh-TW" altLang="en-US" dirty="0" smtClean="0">
                <a:solidFill>
                  <a:schemeClr val="tx1"/>
                </a:solidFill>
              </a:rPr>
              <a:t>依照程式的要求，顯示結果。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5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</a:t>
            </a:r>
            <a:r>
              <a:rPr lang="zh-TW" altLang="en-US" dirty="0" smtClean="0"/>
              <a:t>面的程式</a:t>
            </a:r>
            <a:r>
              <a:rPr lang="zh-TW" altLang="en-US" dirty="0"/>
              <a:t>在做甚麼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詢問使用者的年齡</a:t>
            </a:r>
            <a:endParaRPr lang="en-US" altLang="zh-TW" dirty="0" smtClean="0"/>
          </a:p>
          <a:p>
            <a:r>
              <a:rPr lang="zh-TW" altLang="en-US" dirty="0" smtClean="0"/>
              <a:t>讓使用者輸入自己的年齡</a:t>
            </a:r>
            <a:endParaRPr lang="en-US" altLang="zh-TW" dirty="0" smtClean="0"/>
          </a:p>
          <a:p>
            <a:r>
              <a:rPr lang="zh-TW" altLang="en-US" dirty="0"/>
              <a:t>把使用者的年齡加</a:t>
            </a:r>
            <a:r>
              <a:rPr lang="en-US" altLang="zh-TW" dirty="0"/>
              <a:t>10</a:t>
            </a:r>
            <a:r>
              <a:rPr lang="zh-TW" altLang="en-US" dirty="0"/>
              <a:t>歲</a:t>
            </a:r>
            <a:endParaRPr lang="en-US" altLang="zh-TW" dirty="0" smtClean="0"/>
          </a:p>
          <a:p>
            <a:r>
              <a:rPr lang="zh-TW" altLang="en-US" dirty="0" smtClean="0"/>
              <a:t>然後顯示十年後使用者的年齡。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6782262" y="909385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70198" y="1660209"/>
            <a:ext cx="2167128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詢問</a:t>
            </a:r>
            <a:r>
              <a:rPr lang="zh-TW" altLang="en-US" dirty="0">
                <a:solidFill>
                  <a:schemeClr val="tx1"/>
                </a:solidFill>
              </a:rPr>
              <a:t>使用</a:t>
            </a:r>
            <a:r>
              <a:rPr lang="zh-TW" altLang="en-US" dirty="0" smtClean="0">
                <a:solidFill>
                  <a:schemeClr val="tx1"/>
                </a:solidFill>
              </a:rPr>
              <a:t>者</a:t>
            </a:r>
            <a:r>
              <a:rPr lang="zh-TW" altLang="en-US" dirty="0">
                <a:solidFill>
                  <a:schemeClr val="tx1"/>
                </a:solidFill>
              </a:rPr>
              <a:t>年齡？</a:t>
            </a:r>
          </a:p>
        </p:txBody>
      </p:sp>
      <p:cxnSp>
        <p:nvCxnSpPr>
          <p:cNvPr id="9" name="直線單箭頭接點 8"/>
          <p:cNvCxnSpPr>
            <a:stCxn id="7" idx="2"/>
            <a:endCxn id="8" idx="0"/>
          </p:cNvCxnSpPr>
          <p:nvPr/>
        </p:nvCxnSpPr>
        <p:spPr>
          <a:xfrm>
            <a:off x="7353762" y="1301561"/>
            <a:ext cx="0" cy="3586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165042" y="3374644"/>
            <a:ext cx="2377440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把使用者的年齡加</a:t>
            </a:r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12" idx="2"/>
            <a:endCxn id="10" idx="0"/>
          </p:cNvCxnSpPr>
          <p:nvPr/>
        </p:nvCxnSpPr>
        <p:spPr>
          <a:xfrm>
            <a:off x="7353762" y="2908624"/>
            <a:ext cx="0" cy="4660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270198" y="2444312"/>
            <a:ext cx="2167128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使用者輸入年齡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/>
          <p:cNvCxnSpPr>
            <a:stCxn id="8" idx="2"/>
            <a:endCxn id="12" idx="0"/>
          </p:cNvCxnSpPr>
          <p:nvPr/>
        </p:nvCxnSpPr>
        <p:spPr>
          <a:xfrm>
            <a:off x="7353762" y="2124521"/>
            <a:ext cx="0" cy="31979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10" idx="2"/>
            <a:endCxn id="42" idx="0"/>
          </p:cNvCxnSpPr>
          <p:nvPr/>
        </p:nvCxnSpPr>
        <p:spPr>
          <a:xfrm>
            <a:off x="7353762" y="3838956"/>
            <a:ext cx="0" cy="5596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6782262" y="5649186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42" name="矩形 41"/>
          <p:cNvSpPr/>
          <p:nvPr/>
        </p:nvSpPr>
        <p:spPr>
          <a:xfrm>
            <a:off x="6165042" y="4398636"/>
            <a:ext cx="2377440" cy="690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顯示使用者</a:t>
            </a:r>
            <a:r>
              <a:rPr lang="en-US" altLang="zh-TW" dirty="0" smtClean="0">
                <a:solidFill>
                  <a:schemeClr val="tx1"/>
                </a:solidFill>
              </a:rPr>
              <a:t>10</a:t>
            </a:r>
            <a:r>
              <a:rPr lang="zh-TW" altLang="en-US" dirty="0" smtClean="0">
                <a:solidFill>
                  <a:schemeClr val="tx1"/>
                </a:solidFill>
              </a:rPr>
              <a:t>年後的年齡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4" name="直線單箭頭接點 43"/>
          <p:cNvCxnSpPr>
            <a:stCxn id="42" idx="2"/>
            <a:endCxn id="15" idx="0"/>
          </p:cNvCxnSpPr>
          <p:nvPr/>
        </p:nvCxnSpPr>
        <p:spPr>
          <a:xfrm>
            <a:off x="7353762" y="5089079"/>
            <a:ext cx="0" cy="56010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Example03_00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44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5" grpId="0" animBg="1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程式說明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引用前人寫好的輸入工具</a:t>
            </a:r>
            <a:r>
              <a:rPr lang="en-US" altLang="zh-TW" dirty="0" smtClean="0"/>
              <a:t>Scanner</a:t>
            </a:r>
            <a:r>
              <a:rPr lang="zh-TW" altLang="en-US" dirty="0" smtClean="0"/>
              <a:t>，讓使用者輸入的內容存放到指定變數。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宣告一個</a:t>
            </a:r>
            <a:r>
              <a:rPr lang="en-US" altLang="zh-TW" dirty="0" smtClean="0"/>
              <a:t>Scanner</a:t>
            </a:r>
            <a:r>
              <a:rPr lang="zh-TW" altLang="en-US" dirty="0" smtClean="0"/>
              <a:t>的物件叫</a:t>
            </a:r>
            <a:r>
              <a:rPr lang="en-US" altLang="zh-TW" b="1" dirty="0" err="1" smtClean="0">
                <a:solidFill>
                  <a:srgbClr val="C00000"/>
                </a:solidFill>
              </a:rPr>
              <a:t>sc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宣告一個整數變數叫</a:t>
            </a:r>
            <a:r>
              <a:rPr lang="en-US" altLang="zh-TW" b="1" dirty="0">
                <a:solidFill>
                  <a:srgbClr val="C00000"/>
                </a:solidFill>
              </a:rPr>
              <a:t>age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141" y="2160589"/>
            <a:ext cx="3724275" cy="390525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656000"/>
              </p:ext>
            </p:extLst>
          </p:nvPr>
        </p:nvGraphicFramePr>
        <p:xfrm>
          <a:off x="9415964" y="1366583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20</a:t>
                      </a:r>
                      <a:endParaRPr lang="zh-TW" altLang="en-US" sz="160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8663832" y="341816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202012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8663832" y="378380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202013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663833" y="410820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202014</a:t>
            </a:r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663833" y="4433007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202015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663834" y="474548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202016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663835" y="5077117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202017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663832" y="310761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</a:t>
            </a:r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663835" y="540732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202018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9268604" y="895458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記憶體</a:t>
            </a:r>
            <a:r>
              <a:rPr lang="en-US" altLang="zh-TW" sz="1400" dirty="0" smtClean="0"/>
              <a:t>(RAM)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606923" y="129701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000000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8648091" y="633057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FFFFFF</a:t>
            </a:r>
            <a:endParaRPr lang="zh-TW" altLang="en-US" sz="1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630745" y="2089245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20200E</a:t>
            </a:r>
            <a:endParaRPr lang="zh-TW" altLang="en-US" sz="1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10312596" y="4100975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C00000"/>
                </a:solidFill>
              </a:rPr>
              <a:t>age</a:t>
            </a:r>
            <a:endParaRPr lang="zh-TW" altLang="en-US" sz="1400" dirty="0">
              <a:solidFill>
                <a:srgbClr val="C00000"/>
              </a:solidFill>
            </a:endParaRPr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141" y="3374225"/>
            <a:ext cx="5372100" cy="409575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141" y="4598236"/>
            <a:ext cx="130492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5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程式說明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/>
              <a:t>在終端機螢幕顯示文字：</a:t>
            </a:r>
            <a:r>
              <a:rPr lang="en-US" altLang="zh-TW" dirty="0"/>
              <a:t>How old are you</a:t>
            </a:r>
            <a:r>
              <a:rPr lang="en-US" altLang="zh-TW" dirty="0" smtClean="0"/>
              <a:t>?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Scanner</a:t>
            </a:r>
            <a:r>
              <a:rPr lang="zh-TW" altLang="en-US" dirty="0" smtClean="0"/>
              <a:t>物件</a:t>
            </a:r>
            <a:r>
              <a:rPr lang="en-US" altLang="zh-TW" dirty="0" err="1" smtClean="0"/>
              <a:t>sc</a:t>
            </a:r>
            <a:r>
              <a:rPr lang="zh-TW" altLang="en-US" dirty="0" smtClean="0"/>
              <a:t>協助從終端機鍵盤輸入一個整數，存放到</a:t>
            </a:r>
            <a:r>
              <a:rPr lang="en-US" altLang="zh-TW" dirty="0" smtClean="0"/>
              <a:t>age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指派運算式</a:t>
            </a:r>
            <a:r>
              <a:rPr lang="zh-TW" altLang="en-US" dirty="0" smtClean="0"/>
              <a:t>，把</a:t>
            </a:r>
            <a:r>
              <a:rPr lang="en-US" altLang="zh-TW" dirty="0" smtClean="0"/>
              <a:t>age</a:t>
            </a:r>
            <a:r>
              <a:rPr lang="zh-TW" altLang="en-US" dirty="0" smtClean="0"/>
              <a:t>中的數字加上</a:t>
            </a:r>
            <a:r>
              <a:rPr lang="en-US" altLang="zh-TW" dirty="0" smtClean="0"/>
              <a:t>10</a:t>
            </a:r>
            <a:r>
              <a:rPr lang="zh-TW" altLang="en-US" dirty="0" smtClean="0"/>
              <a:t>後存回</a:t>
            </a:r>
            <a:r>
              <a:rPr lang="en-US" altLang="zh-TW" dirty="0" smtClean="0"/>
              <a:t>age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2160589"/>
            <a:ext cx="5391150" cy="4000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5" y="3440844"/>
            <a:ext cx="2876550" cy="3619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425" y="4588702"/>
            <a:ext cx="2295525" cy="333375"/>
          </a:xfrm>
          <a:prstGeom prst="rect">
            <a:avLst/>
          </a:prstGeom>
        </p:spPr>
      </p:pic>
      <p:grpSp>
        <p:nvGrpSpPr>
          <p:cNvPr id="10" name="群組 9"/>
          <p:cNvGrpSpPr/>
          <p:nvPr/>
        </p:nvGrpSpPr>
        <p:grpSpPr>
          <a:xfrm>
            <a:off x="7494270" y="2795486"/>
            <a:ext cx="2591562" cy="1652666"/>
            <a:chOff x="8833104" y="502920"/>
            <a:chExt cx="2587752" cy="1427480"/>
          </a:xfrm>
        </p:grpSpPr>
        <p:sp>
          <p:nvSpPr>
            <p:cNvPr id="7" name="圓角矩形 6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How old are you?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梯形 8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401128"/>
              </p:ext>
            </p:extLst>
          </p:nvPr>
        </p:nvGraphicFramePr>
        <p:xfrm>
          <a:off x="10564848" y="609600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11427619" y="3343833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age</a:t>
            </a:r>
            <a:endParaRPr lang="zh-TW" altLang="en-US" sz="1400" dirty="0"/>
          </a:p>
        </p:txBody>
      </p:sp>
      <p:grpSp>
        <p:nvGrpSpPr>
          <p:cNvPr id="18" name="群組 17"/>
          <p:cNvGrpSpPr/>
          <p:nvPr/>
        </p:nvGrpSpPr>
        <p:grpSpPr>
          <a:xfrm>
            <a:off x="7832232" y="2918995"/>
            <a:ext cx="3378163" cy="3304043"/>
            <a:chOff x="7832232" y="2918995"/>
            <a:chExt cx="3378163" cy="3304043"/>
          </a:xfrm>
        </p:grpSpPr>
        <p:grpSp>
          <p:nvGrpSpPr>
            <p:cNvPr id="17" name="群組 16"/>
            <p:cNvGrpSpPr/>
            <p:nvPr/>
          </p:nvGrpSpPr>
          <p:grpSpPr>
            <a:xfrm>
              <a:off x="7832232" y="2918995"/>
              <a:ext cx="2128945" cy="3304043"/>
              <a:chOff x="7865313" y="2918995"/>
              <a:chExt cx="2128945" cy="3304043"/>
            </a:xfrm>
          </p:grpSpPr>
          <p:sp>
            <p:nvSpPr>
              <p:cNvPr id="15" name="文字方塊 14"/>
              <p:cNvSpPr txBox="1"/>
              <p:nvPr/>
            </p:nvSpPr>
            <p:spPr>
              <a:xfrm>
                <a:off x="9397562" y="2918995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FF0000"/>
                    </a:solidFill>
                  </a:rPr>
                  <a:t>20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026" name="Picture 2" descr="键盘_卡通手绘键盘PNG素材-90设计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65313" y="4199958"/>
                <a:ext cx="2128945" cy="20230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向上箭號 15"/>
              <p:cNvSpPr/>
              <p:nvPr/>
            </p:nvSpPr>
            <p:spPr>
              <a:xfrm>
                <a:off x="8988552" y="4448152"/>
                <a:ext cx="521208" cy="307237"/>
              </a:xfrm>
              <a:prstGeom prst="up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1" name="文字方塊 20"/>
            <p:cNvSpPr txBox="1"/>
            <p:nvPr/>
          </p:nvSpPr>
          <p:spPr>
            <a:xfrm>
              <a:off x="10782073" y="3346533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20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2" name="文字方塊 21"/>
          <p:cNvSpPr txBox="1"/>
          <p:nvPr/>
        </p:nvSpPr>
        <p:spPr>
          <a:xfrm>
            <a:off x="10780525" y="3328946"/>
            <a:ext cx="428322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30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35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程式說明</a:t>
            </a:r>
            <a:r>
              <a:rPr lang="en-US" altLang="zh-TW" dirty="0" smtClean="0"/>
              <a:t>(</a:t>
            </a:r>
            <a:r>
              <a:rPr lang="zh-TW" altLang="en-US" dirty="0" smtClean="0"/>
              <a:t>三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endParaRPr lang="en-US" altLang="zh-TW" dirty="0" smtClean="0"/>
          </a:p>
          <a:p>
            <a:r>
              <a:rPr lang="en-US" altLang="zh-TW" dirty="0" err="1" smtClean="0"/>
              <a:t>println</a:t>
            </a:r>
            <a:r>
              <a:rPr lang="zh-TW" altLang="en-US" dirty="0" smtClean="0"/>
              <a:t>是</a:t>
            </a:r>
            <a:r>
              <a:rPr lang="en-US" altLang="zh-TW" dirty="0" err="1" smtClean="0"/>
              <a:t>System.out</a:t>
            </a:r>
            <a:r>
              <a:rPr lang="zh-TW" altLang="en-US" dirty="0" smtClean="0"/>
              <a:t>提供的方法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指令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，可以把括號內的文字或數字顯示到終端機上。</a:t>
            </a:r>
            <a:endParaRPr lang="en-US" altLang="zh-TW" dirty="0" smtClean="0"/>
          </a:p>
          <a:p>
            <a:r>
              <a:rPr lang="zh-TW" altLang="en-US" dirty="0"/>
              <a:t>雙引號</a:t>
            </a:r>
            <a:r>
              <a:rPr lang="en-US" altLang="zh-TW" dirty="0" smtClean="0"/>
              <a:t>(“ ”)</a:t>
            </a:r>
            <a:r>
              <a:rPr lang="zh-TW" altLang="en-US" dirty="0"/>
              <a:t>中間的文字會原封不動</a:t>
            </a:r>
            <a:r>
              <a:rPr lang="zh-TW" altLang="en-US" dirty="0" smtClean="0"/>
              <a:t>顯示。</a:t>
            </a:r>
            <a:endParaRPr lang="en-US" altLang="zh-TW" dirty="0" smtClean="0"/>
          </a:p>
          <a:p>
            <a:r>
              <a:rPr lang="zh-TW" altLang="en-US" dirty="0" smtClean="0"/>
              <a:t>加號對於文字來說是</a:t>
            </a:r>
            <a:r>
              <a:rPr lang="zh-TW" altLang="en-US" dirty="0"/>
              <a:t>串</a:t>
            </a:r>
            <a:r>
              <a:rPr lang="zh-TW" altLang="en-US" dirty="0" smtClean="0"/>
              <a:t>接的意思，不是數學的加法。</a:t>
            </a:r>
            <a:endParaRPr lang="en-US" altLang="zh-TW" dirty="0" smtClean="0"/>
          </a:p>
          <a:p>
            <a:r>
              <a:rPr lang="zh-TW" altLang="en-US" dirty="0" smtClean="0"/>
              <a:t>串接後面的</a:t>
            </a:r>
            <a:r>
              <a:rPr lang="en-US" altLang="zh-TW" dirty="0" smtClean="0"/>
              <a:t>age</a:t>
            </a:r>
            <a:r>
              <a:rPr lang="zh-TW" altLang="en-US" dirty="0" smtClean="0"/>
              <a:t>變數，會把變數</a:t>
            </a:r>
            <a:r>
              <a:rPr lang="en-US" altLang="zh-TW" dirty="0" smtClean="0"/>
              <a:t>age</a:t>
            </a:r>
            <a:r>
              <a:rPr lang="zh-TW" altLang="en-US" dirty="0" smtClean="0"/>
              <a:t>的內容接在文字後面。此時</a:t>
            </a:r>
            <a:r>
              <a:rPr lang="en-US" altLang="zh-TW" dirty="0" smtClean="0"/>
              <a:t>age</a:t>
            </a:r>
            <a:r>
              <a:rPr lang="zh-TW" altLang="en-US" dirty="0" smtClean="0"/>
              <a:t>內容為整數</a:t>
            </a:r>
            <a:r>
              <a:rPr lang="en-US" altLang="zh-TW" dirty="0" smtClean="0"/>
              <a:t>30</a:t>
            </a:r>
            <a:r>
              <a:rPr lang="zh-TW" altLang="en-US" dirty="0" smtClean="0"/>
              <a:t>，所以會把</a:t>
            </a:r>
            <a:r>
              <a:rPr lang="en-US" altLang="zh-TW" dirty="0" smtClean="0"/>
              <a:t>30</a:t>
            </a:r>
            <a:r>
              <a:rPr lang="zh-TW" altLang="en-US" dirty="0" smtClean="0"/>
              <a:t>接在</a:t>
            </a:r>
            <a:r>
              <a:rPr lang="en-US" altLang="zh-TW" dirty="0" smtClean="0"/>
              <a:t>be</a:t>
            </a:r>
            <a:r>
              <a:rPr lang="zh-TW" altLang="en-US" dirty="0" smtClean="0"/>
              <a:t>後面。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432" y="1906328"/>
            <a:ext cx="8963025" cy="361950"/>
          </a:xfrm>
          <a:prstGeom prst="rect">
            <a:avLst/>
          </a:prstGeom>
        </p:spPr>
      </p:pic>
      <p:grpSp>
        <p:nvGrpSpPr>
          <p:cNvPr id="5" name="群組 4"/>
          <p:cNvGrpSpPr/>
          <p:nvPr/>
        </p:nvGrpSpPr>
        <p:grpSpPr>
          <a:xfrm>
            <a:off x="6510146" y="4225692"/>
            <a:ext cx="4908613" cy="2449428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How old are you?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20</a:t>
              </a:r>
            </a:p>
            <a:p>
              <a:r>
                <a:rPr lang="en-US" altLang="zh-TW" dirty="0" smtClean="0">
                  <a:solidFill>
                    <a:srgbClr val="0070C0"/>
                  </a:solidFill>
                </a:rPr>
                <a:t>After 10 years, Your age will be 30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043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練習一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輸入矩形長與寬，算面積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請設計一個程式，讓我可以</a:t>
            </a:r>
            <a:r>
              <a:rPr lang="zh-TW" altLang="en-US" dirty="0" smtClean="0"/>
              <a:t>輸入矩形的長與寬，然後幫我算出面積。</a:t>
            </a:r>
            <a:endParaRPr lang="en-US" altLang="zh-TW" dirty="0" smtClean="0"/>
          </a:p>
          <a:p>
            <a:r>
              <a:rPr lang="zh-TW" altLang="en-US" dirty="0"/>
              <a:t>考慮重點：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：長與寬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zh-TW" altLang="en-US" dirty="0"/>
              <a:t>矩形面積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6510146" y="3811424"/>
            <a:ext cx="4908613" cy="2863696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請輸入長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 </a:t>
              </a:r>
              <a:r>
                <a:rPr lang="en-US" altLang="zh-TW" dirty="0">
                  <a:solidFill>
                    <a:srgbClr val="0070C0"/>
                  </a:solidFill>
                </a:rPr>
                <a:t>10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請輸入寬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30</a:t>
              </a:r>
              <a:endParaRPr lang="zh-TW" altLang="en-US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矩形面積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=300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274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2169</TotalTime>
  <Words>1437</Words>
  <Application>Microsoft Office PowerPoint</Application>
  <PresentationFormat>寬螢幕</PresentationFormat>
  <Paragraphs>229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8" baseType="lpstr">
      <vt:lpstr>微軟正黑體</vt:lpstr>
      <vt:lpstr>Arial</vt:lpstr>
      <vt:lpstr>Cambria Math</vt:lpstr>
      <vt:lpstr>Trebuchet MS</vt:lpstr>
      <vt:lpstr>Wingdings</vt:lpstr>
      <vt:lpstr>Wingdings 3</vt:lpstr>
      <vt:lpstr>多面向</vt:lpstr>
      <vt:lpstr>程式語言基本法</vt:lpstr>
      <vt:lpstr>程式第一基本概念</vt:lpstr>
      <vt:lpstr>Java程式基本結構(精簡版)</vt:lpstr>
      <vt:lpstr>簡易Java程式架構</vt:lpstr>
      <vt:lpstr>前面的程式在做甚麼？</vt:lpstr>
      <vt:lpstr>程式說明(一)</vt:lpstr>
      <vt:lpstr>程式說明(二)</vt:lpstr>
      <vt:lpstr>程式說明(三)</vt:lpstr>
      <vt:lpstr>練習一 輸入矩形長與寬，算面積</vt:lpstr>
      <vt:lpstr>練習一參考解答</vt:lpstr>
      <vt:lpstr>練習二 輸入三科成績算總和</vt:lpstr>
      <vt:lpstr>練習二參考解答</vt:lpstr>
      <vt:lpstr>練習三 三角餅乾貴蔘蔘</vt:lpstr>
      <vt:lpstr>練習三參考解答</vt:lpstr>
      <vt:lpstr>練習四 溫度轉換，華氏轉攝氏</vt:lpstr>
      <vt:lpstr>華氏溫度與攝氏溫度轉換</vt:lpstr>
      <vt:lpstr>課後小練習自己來喔</vt:lpstr>
      <vt:lpstr>物件導向初探</vt:lpstr>
      <vt:lpstr>物件導向初探 -- 類別</vt:lpstr>
      <vt:lpstr>物件導向初探 --物件</vt:lpstr>
      <vt:lpstr>物件導向初探 使用物件的三大重點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程式語言基本架構</dc:title>
  <dc:creator>oldinmo@gmail.com</dc:creator>
  <cp:lastModifiedBy>User</cp:lastModifiedBy>
  <cp:revision>42</cp:revision>
  <dcterms:created xsi:type="dcterms:W3CDTF">2020-11-15T04:05:30Z</dcterms:created>
  <dcterms:modified xsi:type="dcterms:W3CDTF">2024-04-24T03:53:15Z</dcterms:modified>
</cp:coreProperties>
</file>