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63" r:id="rId7"/>
    <p:sldId id="267" r:id="rId8"/>
    <p:sldId id="264" r:id="rId9"/>
    <p:sldId id="265" r:id="rId10"/>
    <p:sldId id="266" r:id="rId11"/>
    <p:sldId id="270" r:id="rId12"/>
    <p:sldId id="258" r:id="rId13"/>
    <p:sldId id="272" r:id="rId14"/>
    <p:sldId id="269" r:id="rId15"/>
    <p:sldId id="271" r:id="rId16"/>
    <p:sldId id="274" r:id="rId17"/>
    <p:sldId id="275" r:id="rId18"/>
    <p:sldId id="259" r:id="rId19"/>
    <p:sldId id="276" r:id="rId20"/>
    <p:sldId id="277" r:id="rId21"/>
    <p:sldId id="273" r:id="rId22"/>
    <p:sldId id="283" r:id="rId23"/>
    <p:sldId id="284" r:id="rId24"/>
    <p:sldId id="278" r:id="rId25"/>
    <p:sldId id="279" r:id="rId26"/>
    <p:sldId id="280" r:id="rId27"/>
    <p:sldId id="281" r:id="rId28"/>
    <p:sldId id="282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6" userDrawn="1">
          <p15:clr>
            <a:srgbClr val="A4A3A4"/>
          </p15:clr>
        </p15:guide>
        <p15:guide id="2" pos="3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58" y="211"/>
      </p:cViewPr>
      <p:guideLst>
        <p:guide orient="horz" pos="2636"/>
        <p:guide pos="3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12" Type="http://schemas.microsoft.com/office/2007/relationships/hdphoto" Target="../media/hdphoto7.wdp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microsoft.com/office/2007/relationships/hdphoto" Target="../media/hdphoto6.wdp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microsoft.com/office/2007/relationships/hdphoto" Target="../media/hdphoto8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設計模式</a:t>
            </a:r>
            <a:r>
              <a:rPr lang="en-US" altLang="zh-TW" dirty="0" smtClean="0"/>
              <a:t>(Design </a:t>
            </a:r>
            <a:r>
              <a:rPr lang="en-US" altLang="zh-TW" dirty="0" err="1" smtClean="0"/>
              <a:t>patten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113年3月21日星期四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684171"/>
            <a:ext cx="9094739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FactoryTest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static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TrainingCamp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urier New" panose="02070309020205020404" pitchFamily="49" charset="0"/>
              </a:rPr>
              <a:t>Village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TrainingCamp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method stub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	//</a:t>
            </a:r>
            <a:r>
              <a:rPr lang="zh-TW" alt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新手村訓練冒險者</a:t>
            </a:r>
            <a:endParaRPr lang="zh-TW" altLang="en-US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	Adventurer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memberA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Village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trainAdventurer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"archer"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	Adventurer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memberB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Village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trainAdventurer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"warrior"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memberA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80F6A7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memberB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80F6A7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5455" y="5479672"/>
            <a:ext cx="297410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訓練一個弓箭手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訓練一個戰士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弓箭手射箭攻擊！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戰士揮劍攻擊！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簡單工廠模式的缺點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當英雄種類變多，訓練</a:t>
            </a:r>
            <a:r>
              <a:rPr lang="zh-TW" altLang="en-US" dirty="0"/>
              <a:t>中心</a:t>
            </a:r>
            <a:r>
              <a:rPr lang="en-US" altLang="zh-TW" dirty="0"/>
              <a:t>(</a:t>
            </a:r>
            <a:r>
              <a:rPr lang="zh-TW" altLang="en-US" dirty="0"/>
              <a:t>工廠</a:t>
            </a:r>
            <a:r>
              <a:rPr lang="en-US" altLang="zh-TW" dirty="0"/>
              <a:t>)</a:t>
            </a:r>
            <a:r>
              <a:rPr lang="zh-TW" altLang="en-US" dirty="0" smtClean="0"/>
              <a:t>會變得複雜</a:t>
            </a:r>
            <a:endParaRPr lang="zh-TW" altLang="en-US" dirty="0"/>
          </a:p>
          <a:p>
            <a:r>
              <a:rPr lang="zh-TW" altLang="en-US" dirty="0"/>
              <a:t>而且每次個別類別的修改都需要動到這個工廠的程式碼，不太符合物件導向的封閉</a:t>
            </a:r>
            <a:r>
              <a:rPr lang="en-US" altLang="zh-TW" dirty="0"/>
              <a:t>/</a:t>
            </a:r>
            <a:r>
              <a:rPr lang="zh-TW" altLang="en-US" dirty="0"/>
              <a:t>開放原則。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62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工廠</a:t>
            </a:r>
            <a:r>
              <a:rPr lang="zh-TW" altLang="en-US" dirty="0" smtClean="0"/>
              <a:t>模式</a:t>
            </a:r>
            <a:r>
              <a:rPr lang="zh-TW" altLang="en-US" dirty="0"/>
              <a:t>之</a:t>
            </a:r>
            <a:r>
              <a:rPr lang="en-US" altLang="zh-TW" dirty="0"/>
              <a:t>2</a:t>
            </a:r>
            <a:br>
              <a:rPr lang="en-US" altLang="zh-TW" dirty="0"/>
            </a:br>
            <a:r>
              <a:rPr lang="en-US" altLang="zh-TW" dirty="0"/>
              <a:t>				</a:t>
            </a:r>
            <a:r>
              <a:rPr lang="zh-TW" altLang="en-US" dirty="0" smtClean="0"/>
              <a:t>工廠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(Factory)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7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工廠模式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除了</a:t>
            </a:r>
            <a:r>
              <a:rPr lang="en-US" altLang="zh-TW" dirty="0"/>
              <a:t>Adventurer</a:t>
            </a:r>
            <a:r>
              <a:rPr lang="zh-TW" altLang="en-US" dirty="0"/>
              <a:t>的抽象化，把</a:t>
            </a:r>
            <a:r>
              <a:rPr lang="zh-TW" altLang="en-US" dirty="0" smtClean="0">
                <a:solidFill>
                  <a:srgbClr val="FF0000"/>
                </a:solidFill>
              </a:rPr>
              <a:t>工廠</a:t>
            </a:r>
            <a:r>
              <a:rPr lang="en-US" altLang="zh-TW" dirty="0" smtClean="0">
                <a:solidFill>
                  <a:srgbClr val="FF0000"/>
                </a:solidFill>
              </a:rPr>
              <a:t>(Factory/Camp)</a:t>
            </a:r>
            <a:r>
              <a:rPr lang="zh-TW" altLang="en-US" dirty="0" smtClean="0">
                <a:solidFill>
                  <a:srgbClr val="FF0000"/>
                </a:solidFill>
              </a:rPr>
              <a:t>也</a:t>
            </a:r>
            <a:r>
              <a:rPr lang="zh-TW" altLang="en-US" dirty="0">
                <a:solidFill>
                  <a:srgbClr val="FF0000"/>
                </a:solidFill>
              </a:rPr>
              <a:t>抽象化</a:t>
            </a:r>
            <a:r>
              <a:rPr lang="zh-TW" altLang="en-US" dirty="0"/>
              <a:t>！</a:t>
            </a:r>
            <a:endParaRPr lang="en-US" altLang="zh-TW" dirty="0"/>
          </a:p>
          <a:p>
            <a:r>
              <a:rPr lang="zh-TW" altLang="en-US" dirty="0"/>
              <a:t>定義工廠的標準介面</a:t>
            </a:r>
            <a:r>
              <a:rPr lang="zh-TW" altLang="en-US" dirty="0" smtClean="0"/>
              <a:t>，然後各種不同職業的</a:t>
            </a:r>
            <a:r>
              <a:rPr lang="en-US" altLang="zh-TW" dirty="0"/>
              <a:t>Adventurer</a:t>
            </a:r>
            <a:r>
              <a:rPr lang="zh-TW" altLang="en-US" dirty="0" smtClean="0"/>
              <a:t>各有各自的工廠。</a:t>
            </a:r>
            <a:endParaRPr lang="en-US" altLang="zh-TW" dirty="0" smtClean="0"/>
          </a:p>
          <a:p>
            <a:pPr lvl="1"/>
            <a:r>
              <a:rPr lang="zh-TW" altLang="en-US" dirty="0"/>
              <a:t>一個工廠生產一個類別的</a:t>
            </a:r>
            <a:r>
              <a:rPr lang="en-US" altLang="zh-TW" dirty="0" smtClean="0"/>
              <a:t>Adventurer</a:t>
            </a:r>
            <a:endParaRPr lang="en-US" altLang="zh-TW" dirty="0" smtClean="0"/>
          </a:p>
          <a:p>
            <a:r>
              <a:rPr lang="zh-TW" altLang="en-US" dirty="0"/>
              <a:t>這樣修改部分</a:t>
            </a:r>
            <a:r>
              <a:rPr lang="en-US" altLang="zh-TW" dirty="0" smtClean="0"/>
              <a:t>Adventurer</a:t>
            </a:r>
            <a:r>
              <a:rPr lang="zh-TW" altLang="en-US" dirty="0" smtClean="0"/>
              <a:t>創建</a:t>
            </a:r>
            <a:r>
              <a:rPr lang="zh-TW" altLang="en-US" dirty="0"/>
              <a:t>物件時的</a:t>
            </a:r>
            <a:r>
              <a:rPr lang="zh-TW" altLang="en-US" dirty="0" smtClean="0"/>
              <a:t>程式碼</a:t>
            </a:r>
            <a:r>
              <a:rPr lang="zh-TW" altLang="en-US" dirty="0"/>
              <a:t>時</a:t>
            </a:r>
            <a:r>
              <a:rPr lang="zh-TW" altLang="en-US" dirty="0" smtClean="0"/>
              <a:t>，只要修改各自的部分，不用到共同唯一的一個 工廠去修改，減少耦合度。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641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圓角矩形 44"/>
          <p:cNvSpPr/>
          <p:nvPr/>
        </p:nvSpPr>
        <p:spPr>
          <a:xfrm>
            <a:off x="4367900" y="1817195"/>
            <a:ext cx="5539559" cy="46274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576186" y="1930400"/>
            <a:ext cx="3449781" cy="46274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24" y="3298564"/>
            <a:ext cx="1848531" cy="183740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95608" y="2747600"/>
            <a:ext cx="3697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err="1"/>
              <a:t>TrainAdventurer</a:t>
            </a:r>
            <a:r>
              <a:rPr lang="en-US" altLang="zh-TW" sz="1400" dirty="0"/>
              <a:t>(String):Adventurer</a:t>
            </a:r>
            <a:endParaRPr lang="zh-TW" altLang="en-US" sz="1400" dirty="0"/>
          </a:p>
        </p:txBody>
      </p:sp>
      <p:sp>
        <p:nvSpPr>
          <p:cNvPr id="19" name="向右箭號 18"/>
          <p:cNvSpPr/>
          <p:nvPr/>
        </p:nvSpPr>
        <p:spPr>
          <a:xfrm>
            <a:off x="3922773" y="3519967"/>
            <a:ext cx="725575" cy="104188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C00000"/>
                </a:solidFill>
              </a:rPr>
              <a:t>改為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由簡單工廠模式到工廠模式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374882" y="5219183"/>
            <a:ext cx="22299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 err="1">
                <a:solidFill>
                  <a:srgbClr val="C00000"/>
                </a:solidFill>
              </a:rPr>
              <a:t>TrainAdventurer</a:t>
            </a:r>
            <a:r>
              <a:rPr lang="en-US" altLang="zh-TW" sz="1100" dirty="0" smtClean="0">
                <a:solidFill>
                  <a:srgbClr val="C00000"/>
                </a:solidFill>
              </a:rPr>
              <a:t>(“Archer”)</a:t>
            </a:r>
            <a:endParaRPr lang="zh-TW" altLang="en-US" sz="11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59024" y="5534755"/>
            <a:ext cx="22925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 err="1">
                <a:solidFill>
                  <a:srgbClr val="C00000"/>
                </a:solidFill>
              </a:rPr>
              <a:t>TrainAdventurer</a:t>
            </a:r>
            <a:r>
              <a:rPr lang="en-US" altLang="zh-TW" sz="1100" dirty="0" smtClean="0">
                <a:solidFill>
                  <a:srgbClr val="C00000"/>
                </a:solidFill>
              </a:rPr>
              <a:t>(“Warrior”)</a:t>
            </a:r>
            <a:endParaRPr lang="zh-TW" altLang="en-US" sz="1100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8462" y1="90340" x2="38462" y2="90340"/>
                        <a14:foregroundMark x1="52769" y1="87483" x2="52462" y2="88027"/>
                        <a14:foregroundMark x1="52462" y1="94694" x2="52462" y2="94694"/>
                        <a14:foregroundMark x1="52615" y1="92245" x2="52615" y2="90612"/>
                        <a14:foregroundMark x1="61692" y1="88163" x2="61692" y2="88163"/>
                        <a14:foregroundMark x1="66615" y1="92653" x2="67231" y2="92789"/>
                        <a14:foregroundMark x1="75077" y1="92517" x2="76154" y2="92517"/>
                        <a14:foregroundMark x1="80769" y1="92109" x2="80769" y2="91156"/>
                        <a14:foregroundMark x1="79231" y1="88980" x2="79231" y2="88980"/>
                        <a14:foregroundMark x1="74462" y1="88299" x2="70923" y2="88299"/>
                        <a14:foregroundMark x1="67692" y1="87891" x2="67692" y2="87891"/>
                        <a14:foregroundMark x1="64769" y1="85578" x2="64769" y2="85578"/>
                        <a14:foregroundMark x1="64462" y1="90476" x2="64462" y2="90476"/>
                        <a14:foregroundMark x1="63692" y1="92245" x2="63231" y2="92653"/>
                        <a14:foregroundMark x1="62308" y1="93469" x2="62154" y2="94150"/>
                        <a14:foregroundMark x1="70154" y1="94286" x2="72000" y2="94558"/>
                        <a14:foregroundMark x1="38769" y1="92653" x2="38769" y2="92653"/>
                        <a14:foregroundMark x1="44308" y1="92925" x2="44923" y2="93605"/>
                        <a14:foregroundMark x1="46154" y1="94694" x2="46154" y2="94694"/>
                        <a14:foregroundMark x1="41692" y1="94286" x2="40154" y2="94150"/>
                        <a14:foregroundMark x1="34462" y1="93741" x2="34462" y2="93741"/>
                        <a14:foregroundMark x1="33692" y1="90340" x2="33692" y2="89660"/>
                        <a14:foregroundMark x1="33538" y1="86803" x2="33538" y2="86803"/>
                        <a14:foregroundMark x1="34462" y1="85714" x2="36923" y2="85306"/>
                        <a14:foregroundMark x1="41692" y1="85170" x2="42462" y2="85306"/>
                        <a14:foregroundMark x1="45231" y1="87483" x2="45231" y2="88163"/>
                        <a14:foregroundMark x1="43385" y1="90476" x2="42769" y2="90884"/>
                        <a14:foregroundMark x1="42154" y1="91156" x2="42154" y2="91156"/>
                        <a14:foregroundMark x1="24308" y1="93061" x2="23846" y2="93061"/>
                        <a14:foregroundMark x1="21231" y1="92653" x2="16000" y2="91701"/>
                        <a14:foregroundMark x1="15077" y1="91429" x2="15077" y2="91429"/>
                        <a14:foregroundMark x1="16000" y1="87755" x2="16000" y2="87755"/>
                        <a14:foregroundMark x1="16769" y1="86531" x2="17692" y2="86259"/>
                        <a14:foregroundMark x1="20154" y1="85850" x2="20154" y2="85850"/>
                        <a14:foregroundMark x1="34308" y1="4490" x2="34308" y2="4490"/>
                        <a14:foregroundMark x1="34769" y1="3946" x2="34769" y2="3946"/>
                        <a14:foregroundMark x1="32769" y1="4898" x2="32769" y2="4898"/>
                        <a14:foregroundMark x1="35538" y1="9388" x2="35538" y2="9388"/>
                        <a14:foregroundMark x1="31692" y1="4898" x2="31692" y2="48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29840" y="2761568"/>
            <a:ext cx="2144926" cy="2425416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5998217" y="1801408"/>
            <a:ext cx="2430145" cy="1837401"/>
            <a:chOff x="5873440" y="1982787"/>
            <a:chExt cx="2430145" cy="1837401"/>
          </a:xfrm>
        </p:grpSpPr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1267" y1="94043" x2="21267" y2="940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00536" y="2673161"/>
              <a:ext cx="803049" cy="1047299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440" y="1982787"/>
              <a:ext cx="1848531" cy="1837401"/>
            </a:xfrm>
            <a:prstGeom prst="rect">
              <a:avLst/>
            </a:prstGeom>
          </p:spPr>
        </p:pic>
      </p:grpSp>
      <p:grpSp>
        <p:nvGrpSpPr>
          <p:cNvPr id="8" name="群組 7"/>
          <p:cNvGrpSpPr/>
          <p:nvPr/>
        </p:nvGrpSpPr>
        <p:grpSpPr>
          <a:xfrm>
            <a:off x="6077236" y="4614299"/>
            <a:ext cx="2507760" cy="1837401"/>
            <a:chOff x="5873441" y="4339152"/>
            <a:chExt cx="2507760" cy="1837401"/>
          </a:xfrm>
        </p:grpSpPr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44870" y1="4655" x2="44870" y2="4655"/>
                          <a14:foregroundMark x1="50087" y1="2414" x2="50087" y2="2414"/>
                          <a14:foregroundMark x1="46609" y1="1724" x2="45913" y2="1724"/>
                          <a14:foregroundMark x1="41739" y1="8793" x2="41739" y2="8793"/>
                          <a14:foregroundMark x1="52348" y1="4310" x2="52348" y2="4310"/>
                          <a14:foregroundMark x1="70957" y1="6897" x2="70957" y2="689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11134" y="5058421"/>
              <a:ext cx="770067" cy="952668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441" y="4339152"/>
              <a:ext cx="1848531" cy="1837401"/>
            </a:xfrm>
            <a:prstGeom prst="rect">
              <a:avLst/>
            </a:prstGeom>
          </p:spPr>
        </p:pic>
      </p:grpSp>
      <p:sp>
        <p:nvSpPr>
          <p:cNvPr id="34" name="文字方塊 33"/>
          <p:cNvSpPr txBox="1"/>
          <p:nvPr/>
        </p:nvSpPr>
        <p:spPr>
          <a:xfrm>
            <a:off x="2063880" y="1456848"/>
            <a:ext cx="381707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Archer</a:t>
            </a:r>
            <a:r>
              <a:rPr lang="zh-TW" altLang="en-US" dirty="0" smtClean="0">
                <a:solidFill>
                  <a:srgbClr val="C00000"/>
                </a:solidFill>
              </a:rPr>
              <a:t>訓練中心跟</a:t>
            </a:r>
            <a:r>
              <a:rPr lang="en-US" altLang="zh-TW" dirty="0" smtClean="0">
                <a:solidFill>
                  <a:srgbClr val="C00000"/>
                </a:solidFill>
              </a:rPr>
              <a:t>Warrior</a:t>
            </a:r>
            <a:r>
              <a:rPr lang="zh-TW" altLang="en-US" dirty="0" smtClean="0">
                <a:solidFill>
                  <a:srgbClr val="C00000"/>
                </a:solidFill>
              </a:rPr>
              <a:t>訓練中心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algn="ctr"/>
            <a:r>
              <a:rPr lang="zh-TW" altLang="en-US" dirty="0" smtClean="0">
                <a:solidFill>
                  <a:srgbClr val="C00000"/>
                </a:solidFill>
              </a:rPr>
              <a:t>都是</a:t>
            </a:r>
            <a:r>
              <a:rPr lang="en-US" altLang="zh-TW" dirty="0" smtClean="0">
                <a:solidFill>
                  <a:srgbClr val="C00000"/>
                </a:solidFill>
              </a:rPr>
              <a:t>Adventurer</a:t>
            </a:r>
            <a:r>
              <a:rPr lang="zh-TW" altLang="en-US" dirty="0" smtClean="0">
                <a:solidFill>
                  <a:srgbClr val="C00000"/>
                </a:solidFill>
              </a:rPr>
              <a:t>訓練中心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algn="ctr"/>
            <a:r>
              <a:rPr lang="zh-TW" altLang="en-US" dirty="0" smtClean="0">
                <a:solidFill>
                  <a:srgbClr val="C00000"/>
                </a:solidFill>
              </a:rPr>
              <a:t>那樣訓練中心</a:t>
            </a:r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zh-TW" altLang="en-US" dirty="0" smtClean="0">
                <a:solidFill>
                  <a:srgbClr val="C00000"/>
                </a:solidFill>
              </a:rPr>
              <a:t>工廠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r>
              <a:rPr lang="zh-TW" altLang="en-US" dirty="0" smtClean="0">
                <a:solidFill>
                  <a:srgbClr val="C00000"/>
                </a:solidFill>
              </a:rPr>
              <a:t>介面就一致了！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625788" y="3467272"/>
            <a:ext cx="393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archerTrainCamp.</a:t>
            </a:r>
            <a:r>
              <a:rPr lang="en-US" altLang="zh-TW" dirty="0" err="1" smtClean="0">
                <a:solidFill>
                  <a:srgbClr val="FF0000"/>
                </a:solidFill>
              </a:rPr>
              <a:t>trainAdventurer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589465" y="4447194"/>
            <a:ext cx="4020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warriorTrainCamp.</a:t>
            </a:r>
            <a:r>
              <a:rPr lang="en-US" altLang="zh-TW" dirty="0" err="1" smtClean="0">
                <a:solidFill>
                  <a:srgbClr val="FF0000"/>
                </a:solidFill>
              </a:rPr>
              <a:t>trainAdventurer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41" name="向左箭號 40"/>
          <p:cNvSpPr/>
          <p:nvPr/>
        </p:nvSpPr>
        <p:spPr>
          <a:xfrm>
            <a:off x="8596184" y="3208568"/>
            <a:ext cx="1274969" cy="832341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產生</a:t>
            </a:r>
            <a:r>
              <a:rPr lang="en-US" altLang="zh-TW" sz="1400" dirty="0" smtClean="0"/>
              <a:t>Archer</a:t>
            </a:r>
            <a:endParaRPr lang="zh-TW" altLang="en-US" sz="1400" dirty="0"/>
          </a:p>
        </p:txBody>
      </p:sp>
      <p:sp>
        <p:nvSpPr>
          <p:cNvPr id="44" name="向左箭號 43"/>
          <p:cNvSpPr/>
          <p:nvPr/>
        </p:nvSpPr>
        <p:spPr>
          <a:xfrm>
            <a:off x="8613164" y="4294386"/>
            <a:ext cx="1363872" cy="832341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產生</a:t>
            </a:r>
            <a:r>
              <a:rPr lang="en-US" altLang="zh-TW" sz="1400" dirty="0" smtClean="0"/>
              <a:t>Warrior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27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沒有變的部分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38791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80F2F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 smtClean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1EB540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 smtClean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7334" y="2496419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80F2F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17C6A3"/>
                </a:solidFill>
                <a:latin typeface="Courier New" panose="02070309020205020404" pitchFamily="49" charset="0"/>
              </a:rPr>
              <a:t>弓箭手射箭攻擊！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zh-TW" altLang="en-US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zh-TW" altLang="en-US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7334" y="4435916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80F2F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i="1" dirty="0">
                <a:solidFill>
                  <a:srgbClr val="A0A0A0"/>
                </a:solidFill>
                <a:latin typeface="Courier New" panose="02070309020205020404" pitchFamily="49" charset="0"/>
              </a:rPr>
              <a:t>@Override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17C6A3"/>
                </a:solidFill>
                <a:latin typeface="Courier New" panose="02070309020205020404" pitchFamily="49" charset="0"/>
              </a:rPr>
              <a:t>“</a:t>
            </a:r>
            <a:r>
              <a:rPr lang="zh-TW" altLang="en-US" dirty="0" smtClean="0">
                <a:solidFill>
                  <a:srgbClr val="17C6A3"/>
                </a:solidFill>
                <a:latin typeface="Courier New" panose="02070309020205020404" pitchFamily="49" charset="0"/>
              </a:rPr>
              <a:t>戰士</a:t>
            </a:r>
            <a:r>
              <a:rPr lang="zh-TW" altLang="en-US" dirty="0">
                <a:solidFill>
                  <a:srgbClr val="17C6A3"/>
                </a:solidFill>
                <a:latin typeface="Courier New" panose="02070309020205020404" pitchFamily="49" charset="0"/>
              </a:rPr>
              <a:t>揮劍</a:t>
            </a:r>
            <a:r>
              <a:rPr lang="zh-TW" altLang="en-US" dirty="0" smtClean="0">
                <a:solidFill>
                  <a:srgbClr val="17C6A3"/>
                </a:solidFill>
                <a:latin typeface="Courier New" panose="02070309020205020404" pitchFamily="49" charset="0"/>
              </a:rPr>
              <a:t>攻擊！</a:t>
            </a:r>
            <a:r>
              <a:rPr lang="en-US" altLang="zh-TW" dirty="0" smtClean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zh-TW" altLang="en-US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zh-TW" altLang="en-US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TrainingCamp</a:t>
            </a:r>
            <a:r>
              <a:rPr lang="zh-TW" altLang="en-US" dirty="0" smtClean="0"/>
              <a:t>變為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後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5411" y="2225964"/>
            <a:ext cx="8091056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urier New" panose="02070309020205020404" pitchFamily="49" charset="0"/>
              </a:rPr>
              <a:t>ArcherTrainingCamp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urier New" panose="02070309020205020404" pitchFamily="49" charset="0"/>
              </a:rPr>
              <a:t>TrainingCamp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	@</a:t>
            </a:r>
            <a:r>
              <a:rPr lang="en-US" altLang="zh-TW" sz="1600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urier New" panose="02070309020205020404" pitchFamily="49" charset="0"/>
              </a:rPr>
              <a:t>trainingAdventurer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	// </a:t>
            </a:r>
            <a:r>
              <a:rPr lang="en-US" altLang="zh-TW" sz="1600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method stub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弓箭手訓練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411" y="4549676"/>
            <a:ext cx="8091056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urier New" panose="02070309020205020404" pitchFamily="49" charset="0"/>
              </a:rPr>
              <a:t>WarriorTrainingCamp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urier New" panose="02070309020205020404" pitchFamily="49" charset="0"/>
              </a:rPr>
              <a:t>TrainingCamp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	@</a:t>
            </a:r>
            <a:r>
              <a:rPr lang="en-US" altLang="zh-TW" sz="1600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urier New" panose="02070309020205020404" pitchFamily="49" charset="0"/>
              </a:rPr>
              <a:t>trainingAdventurer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	// </a:t>
            </a:r>
            <a:r>
              <a:rPr lang="en-US" altLang="zh-TW" sz="1600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method stub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戰士訓練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5411" y="1270000"/>
            <a:ext cx="783243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abstract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3EABE6"/>
                </a:solidFill>
                <a:latin typeface="Courier New" panose="02070309020205020404" pitchFamily="49" charset="0"/>
              </a:rPr>
              <a:t>TrainingCamp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abstract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3EABE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urier New" panose="02070309020205020404" pitchFamily="49" charset="0"/>
              </a:rPr>
              <a:t>trainingAdventurer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0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主程式與執行結果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7334" y="1776444"/>
            <a:ext cx="7352145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FactoryTest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AAAAAA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AAAAAA"/>
                </a:solidFill>
                <a:latin typeface="Courier New" panose="02070309020205020404" pitchFamily="49" charset="0"/>
              </a:rPr>
            </a:br>
            <a:r>
              <a:rPr lang="en-US" altLang="zh-TW" dirty="0" smtClean="0">
                <a:solidFill>
                  <a:srgbClr val="AAAAAA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method stub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F2F6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80F2F6"/>
                </a:solidFill>
                <a:latin typeface="Courier New" panose="02070309020205020404" pitchFamily="49" charset="0"/>
              </a:rPr>
              <a:t>TraningCamp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tc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WarriorTrainingCamp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F2F6"/>
                </a:solidFill>
                <a:latin typeface="Courier New" panose="02070309020205020404" pitchFamily="49" charset="0"/>
              </a:rPr>
              <a:t>		Adventurer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urier New" panose="02070309020205020404" pitchFamily="49" charset="0"/>
              </a:rPr>
              <a:t>tc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80F6A7"/>
                </a:solidFill>
                <a:latin typeface="Courier New" panose="02070309020205020404" pitchFamily="49" charset="0"/>
              </a:rPr>
              <a:t>trainingAdventurer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80F6A7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tc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ArcherTrainingCamp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F2F6"/>
                </a:solidFill>
                <a:latin typeface="Courier New" panose="02070309020205020404" pitchFamily="49" charset="0"/>
              </a:rPr>
              <a:t>		Adventurer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urier New" panose="02070309020205020404" pitchFamily="49" charset="0"/>
              </a:rPr>
              <a:t>tc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80F6A7"/>
                </a:solidFill>
                <a:latin typeface="Courier New" panose="02070309020205020404" pitchFamily="49" charset="0"/>
              </a:rPr>
              <a:t>trainingAdventurer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80F6A7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66545" y="4269434"/>
            <a:ext cx="253076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戰士訓練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戰士揮劍</a:t>
            </a:r>
            <a:r>
              <a:rPr lang="zh-TW" altLang="en-US" dirty="0" smtClean="0">
                <a:solidFill>
                  <a:srgbClr val="EBEBEB"/>
                </a:solidFill>
                <a:latin typeface="Courier New" panose="02070309020205020404" pitchFamily="49" charset="0"/>
              </a:rPr>
              <a:t>攻擊！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弓箭手訓練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弓箭手</a:t>
            </a:r>
            <a:r>
              <a:rPr lang="zh-TW" altLang="en-US" dirty="0" smtClean="0">
                <a:solidFill>
                  <a:srgbClr val="EBEBEB"/>
                </a:solidFill>
                <a:latin typeface="Courier New" panose="02070309020205020404" pitchFamily="49" charset="0"/>
              </a:rPr>
              <a:t>射箭</a:t>
            </a:r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攻擊！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846850" y="2699773"/>
            <a:ext cx="1685077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建立訓練營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產生險</a:t>
            </a:r>
            <a:r>
              <a:rPr lang="zh-TW" altLang="en-US" dirty="0" smtClean="0"/>
              <a:t>者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冒險者攻擊</a:t>
            </a:r>
          </a:p>
        </p:txBody>
      </p:sp>
    </p:spTree>
    <p:extLst>
      <p:ext uri="{BB962C8B-B14F-4D97-AF65-F5344CB8AC3E}">
        <p14:creationId xmlns:p14="http://schemas.microsoft.com/office/powerpoint/2010/main" val="190787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工廠</a:t>
            </a:r>
            <a:r>
              <a:rPr lang="zh-TW" altLang="en-US" dirty="0" smtClean="0"/>
              <a:t>模式之</a:t>
            </a:r>
            <a:r>
              <a:rPr lang="en-US" altLang="zh-TW" dirty="0" smtClean="0"/>
              <a:t>3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dirty="0"/>
              <a:t> </a:t>
            </a:r>
            <a:r>
              <a:rPr lang="zh-TW" altLang="en-US" dirty="0" smtClean="0"/>
              <a:t>抽象</a:t>
            </a:r>
            <a:r>
              <a:rPr lang="zh-TW" altLang="en-US" dirty="0" smtClean="0"/>
              <a:t>工廠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(Abstract Factory)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924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為什麼工廠模式不夠用？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有了冒險者之後，他們還需要各種裝備才能出門</a:t>
            </a:r>
            <a:r>
              <a:rPr lang="zh-TW" altLang="en-US" dirty="0" smtClean="0"/>
              <a:t>探險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假如</a:t>
            </a:r>
            <a:r>
              <a:rPr lang="zh-TW" altLang="en-US" dirty="0"/>
              <a:t>一個冒險者需要武器、頭盔、上衣、褲子、鞋子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>
                <a:solidFill>
                  <a:srgbClr val="FF0000"/>
                </a:solidFill>
              </a:rPr>
              <a:t>種</a:t>
            </a:r>
            <a:r>
              <a:rPr lang="zh-TW" altLang="en-US" dirty="0" smtClean="0">
                <a:solidFill>
                  <a:srgbClr val="FF0000"/>
                </a:solidFill>
              </a:rPr>
              <a:t>裝備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村莊</a:t>
            </a:r>
            <a:r>
              <a:rPr lang="zh-TW" altLang="en-US" dirty="0"/>
              <a:t>內又有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種</a:t>
            </a:r>
            <a:r>
              <a:rPr lang="zh-TW" altLang="en-US" dirty="0" smtClean="0">
                <a:solidFill>
                  <a:srgbClr val="FF0000"/>
                </a:solidFill>
              </a:rPr>
              <a:t>不同的冒險者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這樣</a:t>
            </a:r>
            <a:r>
              <a:rPr lang="zh-TW" altLang="en-US" dirty="0"/>
              <a:t>我們就要建立</a:t>
            </a:r>
            <a:r>
              <a:rPr lang="en-US" altLang="zh-TW" b="1" dirty="0">
                <a:solidFill>
                  <a:srgbClr val="FF0000"/>
                </a:solidFill>
              </a:rPr>
              <a:t>20</a:t>
            </a:r>
            <a:r>
              <a:rPr lang="zh-TW" altLang="en-US" b="1" dirty="0">
                <a:solidFill>
                  <a:srgbClr val="FF0000"/>
                </a:solidFill>
              </a:rPr>
              <a:t>種工廠類別</a:t>
            </a:r>
            <a:r>
              <a:rPr lang="zh-TW" altLang="en-US" dirty="0"/>
              <a:t>來生產</a:t>
            </a:r>
            <a:r>
              <a:rPr lang="zh-TW" altLang="en-US" dirty="0" smtClean="0"/>
              <a:t>裝備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而且</a:t>
            </a:r>
            <a:r>
              <a:rPr lang="zh-TW" altLang="en-US" dirty="0"/>
              <a:t>每增加一種冒險者類別， 就要多增加</a:t>
            </a:r>
            <a:r>
              <a:rPr lang="en-US" altLang="zh-TW" dirty="0"/>
              <a:t>5</a:t>
            </a:r>
            <a:r>
              <a:rPr lang="zh-TW" altLang="en-US" dirty="0"/>
              <a:t>個實體工廠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!!!</a:t>
            </a:r>
          </a:p>
          <a:p>
            <a:pPr lvl="1"/>
            <a:r>
              <a:rPr lang="zh-TW" altLang="en-US" dirty="0" smtClean="0"/>
              <a:t>如果</a:t>
            </a:r>
            <a:r>
              <a:rPr lang="zh-TW" altLang="en-US" dirty="0"/>
              <a:t>使用剛才的工廠模式來管理生產裝備，實體工廠類別就會變非常得</a:t>
            </a:r>
            <a:r>
              <a:rPr lang="zh-TW" altLang="en-US" dirty="0" smtClean="0"/>
              <a:t>多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太多工廠</a:t>
            </a:r>
            <a:r>
              <a:rPr lang="zh-TW" altLang="en-US" b="1" dirty="0" smtClean="0">
                <a:solidFill>
                  <a:srgbClr val="FF0000"/>
                </a:solidFill>
              </a:rPr>
              <a:t>，記不完啊！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甚麼是設計模型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b="1" dirty="0"/>
              <a:t>在物件導向設計過程中，有一些用於解決特定問題的</a:t>
            </a:r>
            <a:r>
              <a:rPr lang="zh-TW" altLang="en-US" sz="2200" b="1" u="sng" dirty="0">
                <a:solidFill>
                  <a:srgbClr val="FF0000"/>
                </a:solidFill>
              </a:rPr>
              <a:t>“套路”</a:t>
            </a:r>
            <a:r>
              <a:rPr lang="zh-TW" altLang="en-US" b="1" dirty="0"/>
              <a:t>，稱為</a:t>
            </a:r>
            <a:r>
              <a:rPr lang="zh-TW" altLang="en-US" sz="2200" b="1" dirty="0">
                <a:solidFill>
                  <a:srgbClr val="FF0000"/>
                </a:solidFill>
              </a:rPr>
              <a:t>模式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建立型</a:t>
            </a:r>
            <a:r>
              <a:rPr lang="zh-TW" altLang="en-US" b="1" dirty="0" smtClean="0">
                <a:solidFill>
                  <a:srgbClr val="FF0000"/>
                </a:solidFill>
              </a:rPr>
              <a:t>模式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是</a:t>
            </a:r>
            <a:r>
              <a:rPr lang="zh-TW" altLang="en-US" dirty="0"/>
              <a:t>處理對象</a:t>
            </a:r>
            <a:r>
              <a:rPr lang="zh-TW" altLang="en-US" b="1" dirty="0">
                <a:solidFill>
                  <a:srgbClr val="FF0000"/>
                </a:solidFill>
              </a:rPr>
              <a:t>建立</a:t>
            </a:r>
            <a:r>
              <a:rPr lang="zh-TW" altLang="en-US" dirty="0"/>
              <a:t>的設計</a:t>
            </a:r>
            <a:r>
              <a:rPr lang="zh-TW" altLang="en-US" dirty="0" smtClean="0"/>
              <a:t>模式</a:t>
            </a:r>
            <a:endParaRPr lang="en-US" altLang="zh-TW" dirty="0" smtClean="0"/>
          </a:p>
          <a:p>
            <a:pPr lvl="1"/>
            <a:r>
              <a:rPr lang="zh-TW" altLang="en-US" dirty="0"/>
              <a:t>抽象</a:t>
            </a:r>
            <a:r>
              <a:rPr lang="zh-TW" altLang="en-US" dirty="0" smtClean="0"/>
              <a:t>工廠</a:t>
            </a:r>
            <a:r>
              <a:rPr lang="zh-TW" altLang="en-US" dirty="0"/>
              <a:t>、</a:t>
            </a:r>
            <a:r>
              <a:rPr lang="zh-TW" altLang="en-US" dirty="0" smtClean="0"/>
              <a:t>生成器、工廠方法、惰性初始</a:t>
            </a:r>
            <a:r>
              <a:rPr lang="zh-TW" altLang="en-US" dirty="0"/>
              <a:t>、</a:t>
            </a:r>
            <a:r>
              <a:rPr lang="zh-TW" altLang="en-US" dirty="0" smtClean="0"/>
              <a:t>原型</a:t>
            </a:r>
            <a:r>
              <a:rPr lang="en-US" altLang="zh-TW" dirty="0" smtClean="0"/>
              <a:t>(prototype)</a:t>
            </a:r>
            <a:r>
              <a:rPr lang="zh-TW" altLang="en-US" dirty="0" smtClean="0"/>
              <a:t>、單例</a:t>
            </a:r>
            <a:r>
              <a:rPr lang="en-US" altLang="zh-TW" dirty="0" smtClean="0"/>
              <a:t>(singleton)</a:t>
            </a:r>
          </a:p>
          <a:p>
            <a:r>
              <a:rPr lang="zh-TW" altLang="en-US" b="1" dirty="0">
                <a:solidFill>
                  <a:srgbClr val="FF0000"/>
                </a:solidFill>
              </a:rPr>
              <a:t>結構型</a:t>
            </a:r>
            <a:r>
              <a:rPr lang="zh-TW" altLang="en-US" b="1" dirty="0" smtClean="0">
                <a:solidFill>
                  <a:srgbClr val="FF0000"/>
                </a:solidFill>
              </a:rPr>
              <a:t>模式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是藉</a:t>
            </a:r>
            <a:r>
              <a:rPr lang="zh-TW" altLang="en-US" dirty="0"/>
              <a:t>由</a:t>
            </a:r>
            <a:r>
              <a:rPr lang="zh-TW" altLang="en-US" dirty="0">
                <a:solidFill>
                  <a:srgbClr val="FF0000"/>
                </a:solidFill>
              </a:rPr>
              <a:t>一以貫之</a:t>
            </a:r>
            <a:r>
              <a:rPr lang="zh-TW" altLang="en-US" dirty="0"/>
              <a:t>的方式來了解元件間的</a:t>
            </a:r>
            <a:r>
              <a:rPr lang="zh-TW" altLang="en-US" dirty="0" smtClean="0"/>
              <a:t>關係</a:t>
            </a:r>
            <a:endParaRPr lang="en-US" altLang="zh-TW" dirty="0" smtClean="0"/>
          </a:p>
          <a:p>
            <a:pPr lvl="1"/>
            <a:r>
              <a:rPr lang="zh-TW" altLang="en-US" dirty="0"/>
              <a:t>配接</a:t>
            </a:r>
            <a:r>
              <a:rPr lang="zh-TW" altLang="en-US" dirty="0" smtClean="0"/>
              <a:t>器、橋接、</a:t>
            </a:r>
            <a:r>
              <a:rPr lang="en-US" altLang="zh-TW" dirty="0" smtClean="0"/>
              <a:t>Composite</a:t>
            </a:r>
            <a:r>
              <a:rPr lang="zh-TW" altLang="en-US" dirty="0" smtClean="0"/>
              <a:t>、修飾、外觀、享元、代理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行為型</a:t>
            </a:r>
            <a:r>
              <a:rPr lang="zh-TW" altLang="en-US" b="1" dirty="0" smtClean="0">
                <a:solidFill>
                  <a:srgbClr val="FF0000"/>
                </a:solidFill>
              </a:rPr>
              <a:t>模式</a:t>
            </a:r>
            <a:endParaRPr lang="en-US" altLang="zh-TW" dirty="0"/>
          </a:p>
          <a:p>
            <a:pPr lvl="1"/>
            <a:r>
              <a:rPr lang="zh-TW" altLang="en-US" dirty="0" smtClean="0"/>
              <a:t>用來</a:t>
            </a:r>
            <a:r>
              <a:rPr lang="zh-TW" altLang="en-US" dirty="0"/>
              <a:t>識別對象之間的</a:t>
            </a:r>
            <a:r>
              <a:rPr lang="zh-TW" altLang="en-US" dirty="0">
                <a:solidFill>
                  <a:srgbClr val="FF0000"/>
                </a:solidFill>
              </a:rPr>
              <a:t>常用交流模式</a:t>
            </a:r>
            <a:r>
              <a:rPr lang="zh-TW" altLang="en-US" dirty="0"/>
              <a:t>並加以實現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責任</a:t>
            </a:r>
            <a:r>
              <a:rPr lang="zh-TW" altLang="en-US" dirty="0" smtClean="0"/>
              <a:t>鏈、命令、</a:t>
            </a:r>
            <a:r>
              <a:rPr lang="en-US" altLang="zh-TW" dirty="0" smtClean="0"/>
              <a:t>Interpreter</a:t>
            </a:r>
            <a:r>
              <a:rPr lang="zh-TW" altLang="en-US" dirty="0" smtClean="0"/>
              <a:t>、迭代器、中介者、</a:t>
            </a:r>
            <a:r>
              <a:rPr lang="en-US" altLang="zh-TW" dirty="0" smtClean="0"/>
              <a:t>Memento</a:t>
            </a:r>
            <a:r>
              <a:rPr lang="zh-TW" altLang="en-US" dirty="0" smtClean="0"/>
              <a:t>、觀察者、</a:t>
            </a:r>
            <a:r>
              <a:rPr lang="en-US" altLang="zh-TW" dirty="0" smtClean="0"/>
              <a:t>Specification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State</a:t>
            </a:r>
            <a:r>
              <a:rPr lang="zh-TW" altLang="en-US" dirty="0" smtClean="0"/>
              <a:t>、策略、模板、方法、訪問者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07153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4778987" y="1270640"/>
            <a:ext cx="3771090" cy="25476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ArchierEquipFactory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778987" y="4239307"/>
            <a:ext cx="3771090" cy="25476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WarriorEquipFactory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由簡單工廠模式到工廠</a:t>
            </a:r>
            <a:r>
              <a:rPr lang="zh-TW" altLang="en-US" dirty="0" smtClean="0"/>
              <a:t>模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315374" y="1650784"/>
            <a:ext cx="2430145" cy="1837401"/>
            <a:chOff x="5873440" y="1982787"/>
            <a:chExt cx="2430145" cy="1837401"/>
          </a:xfrm>
        </p:grpSpPr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1267" y1="94043" x2="21267" y2="940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00536" y="2673161"/>
              <a:ext cx="803049" cy="1047299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440" y="1982787"/>
              <a:ext cx="1848531" cy="1837401"/>
            </a:xfrm>
            <a:prstGeom prst="rect">
              <a:avLst/>
            </a:prstGeom>
          </p:spPr>
        </p:pic>
      </p:grpSp>
      <p:grpSp>
        <p:nvGrpSpPr>
          <p:cNvPr id="8" name="群組 7"/>
          <p:cNvGrpSpPr/>
          <p:nvPr/>
        </p:nvGrpSpPr>
        <p:grpSpPr>
          <a:xfrm>
            <a:off x="1315374" y="4529369"/>
            <a:ext cx="2507760" cy="1837401"/>
            <a:chOff x="5873441" y="4339152"/>
            <a:chExt cx="2507760" cy="1837401"/>
          </a:xfrm>
        </p:grpSpPr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44870" y1="4655" x2="44870" y2="4655"/>
                          <a14:foregroundMark x1="50087" y1="2414" x2="50087" y2="2414"/>
                          <a14:foregroundMark x1="46609" y1="1724" x2="45913" y2="1724"/>
                          <a14:foregroundMark x1="41739" y1="8793" x2="41739" y2="8793"/>
                          <a14:foregroundMark x1="52348" y1="4310" x2="52348" y2="4310"/>
                          <a14:foregroundMark x1="70957" y1="6897" x2="70957" y2="689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11134" y="5058421"/>
              <a:ext cx="770067" cy="952668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441" y="4339152"/>
              <a:ext cx="1848531" cy="1837401"/>
            </a:xfrm>
            <a:prstGeom prst="rect">
              <a:avLst/>
            </a:prstGeom>
          </p:spPr>
        </p:pic>
      </p:grpSp>
      <p:sp>
        <p:nvSpPr>
          <p:cNvPr id="36" name="矩形 35"/>
          <p:cNvSpPr/>
          <p:nvPr/>
        </p:nvSpPr>
        <p:spPr>
          <a:xfrm>
            <a:off x="975425" y="3363045"/>
            <a:ext cx="393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archerTrainCamp.</a:t>
            </a:r>
            <a:r>
              <a:rPr lang="en-US" altLang="zh-TW" dirty="0" err="1" smtClean="0">
                <a:solidFill>
                  <a:srgbClr val="FF0000"/>
                </a:solidFill>
              </a:rPr>
              <a:t>trainAdventurer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042612" y="4389290"/>
            <a:ext cx="4020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warriorTrainCamp.</a:t>
            </a:r>
            <a:r>
              <a:rPr lang="en-US" altLang="zh-TW" dirty="0" err="1" smtClean="0">
                <a:solidFill>
                  <a:srgbClr val="FF0000"/>
                </a:solidFill>
              </a:rPr>
              <a:t>trainAdventurer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0833" y1="46237" x2="20833" y2="46237"/>
                        <a14:foregroundMark x1="20000" y1="40054" x2="20000" y2="40054"/>
                        <a14:foregroundMark x1="18542" y1="39516" x2="18542" y2="39516"/>
                        <a14:foregroundMark x1="18333" y1="41398" x2="18333" y2="41398"/>
                        <a14:foregroundMark x1="20000" y1="55108" x2="20000" y2="55108"/>
                        <a14:foregroundMark x1="11250" y1="75000" x2="11250" y2="75000"/>
                        <a14:foregroundMark x1="9583" y1="76613" x2="9583" y2="76613"/>
                        <a14:foregroundMark x1="11250" y1="81720" x2="11250" y2="81720"/>
                        <a14:foregroundMark x1="44167" y1="81720" x2="44167" y2="81720"/>
                        <a14:foregroundMark x1="38958" y1="83065" x2="38958" y2="83065"/>
                        <a14:foregroundMark x1="35625" y1="84677" x2="35625" y2="84677"/>
                        <a14:foregroundMark x1="35000" y1="86290" x2="35000" y2="86290"/>
                        <a14:foregroundMark x1="46875" y1="78763" x2="46875" y2="78763"/>
                        <a14:foregroundMark x1="81667" y1="88978" x2="81667" y2="88978"/>
                        <a14:foregroundMark x1="84792" y1="88172" x2="84792" y2="88172"/>
                        <a14:foregroundMark x1="88750" y1="85484" x2="88750" y2="85484"/>
                        <a14:foregroundMark x1="92083" y1="82258" x2="92083" y2="82258"/>
                        <a14:foregroundMark x1="90208" y1="79570" x2="90208" y2="79570"/>
                        <a14:foregroundMark x1="93958" y1="82258" x2="93958" y2="82258"/>
                        <a14:foregroundMark x1="90625" y1="85215" x2="90625" y2="85215"/>
                        <a14:foregroundMark x1="85625" y1="89247" x2="85625" y2="892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1689" y="2145940"/>
            <a:ext cx="1254636" cy="97234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17857" y1="71020" x2="17857" y2="71020"/>
                        <a14:foregroundMark x1="25000" y1="77143" x2="25000" y2="77143"/>
                        <a14:foregroundMark x1="36071" y1="82857" x2="36071" y2="82857"/>
                        <a14:foregroundMark x1="42143" y1="86939" x2="42143" y2="86939"/>
                        <a14:foregroundMark x1="14643" y1="68980" x2="14643" y2="68980"/>
                        <a14:foregroundMark x1="92500" y1="56735" x2="92500" y2="567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3521" y="5656510"/>
            <a:ext cx="1232086" cy="10780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16287" y1="83588" x2="16287" y2="83588"/>
                        <a14:foregroundMark x1="24430" y1="77481" x2="24430" y2="774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4849" y="2103245"/>
            <a:ext cx="1303320" cy="1112280"/>
          </a:xfrm>
          <a:prstGeom prst="rect">
            <a:avLst/>
          </a:prstGeom>
        </p:spPr>
      </p:pic>
      <p:pic>
        <p:nvPicPr>
          <p:cNvPr id="1026" name="Picture 2" descr="工業建築和工廠建築 sometric 集 - 免版稅工廠圖庫向量圖形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84" b="33594" l="67676" r="99219">
                        <a14:foregroundMark x1="73926" y1="15723" x2="73926" y2="15723"/>
                        <a14:foregroundMark x1="76270" y1="14355" x2="76270" y2="14355"/>
                        <a14:foregroundMark x1="77539" y1="14453" x2="77539" y2="14453"/>
                        <a14:foregroundMark x1="75684" y1="13574" x2="75684" y2="13574"/>
                        <a14:foregroundMark x1="74316" y1="14063" x2="74316" y2="1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067" b="66705"/>
          <a:stretch/>
        </p:blipFill>
        <p:spPr bwMode="auto">
          <a:xfrm>
            <a:off x="6179787" y="5186984"/>
            <a:ext cx="1166935" cy="117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工業建築和工廠建築 sometric 集 - 免版稅工廠圖庫向量圖形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9258" b="62793" l="33691" r="66211">
                        <a14:foregroundMark x1="61328" y1="48535" x2="61328" y2="48535"/>
                        <a14:foregroundMark x1="60645" y1="46777" x2="60645" y2="46777"/>
                        <a14:backgroundMark x1="60449" y1="49609" x2="60449" y2="49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80" t="38350" r="33806" b="37371"/>
          <a:stretch/>
        </p:blipFill>
        <p:spPr bwMode="auto">
          <a:xfrm>
            <a:off x="6921842" y="5647949"/>
            <a:ext cx="1434776" cy="104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工業建築和工廠建築 sometric 集 - 免版稅工廠圖庫向量圖形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9629" b="99902" l="65723" r="100000">
                        <a14:foregroundMark x1="73047" y1="83789" x2="73047" y2="83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674" t="70802"/>
          <a:stretch/>
        </p:blipFill>
        <p:spPr bwMode="auto">
          <a:xfrm>
            <a:off x="6189624" y="2761568"/>
            <a:ext cx="1108056" cy="97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向左箭號 9"/>
          <p:cNvSpPr/>
          <p:nvPr/>
        </p:nvSpPr>
        <p:spPr>
          <a:xfrm>
            <a:off x="3954396" y="2775936"/>
            <a:ext cx="896350" cy="4854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814256" y="247384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生產裝備</a:t>
            </a:r>
            <a:endParaRPr lang="zh-TW" altLang="en-US" sz="1600" dirty="0"/>
          </a:p>
        </p:txBody>
      </p:sp>
      <p:sp>
        <p:nvSpPr>
          <p:cNvPr id="37" name="向左箭號 36"/>
          <p:cNvSpPr/>
          <p:nvPr/>
        </p:nvSpPr>
        <p:spPr>
          <a:xfrm>
            <a:off x="3987143" y="5656510"/>
            <a:ext cx="896350" cy="4854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3847003" y="53544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生產裝備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556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抽象工廠模式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有人</a:t>
            </a:r>
            <a:r>
              <a:rPr lang="zh-TW" altLang="en-US" dirty="0"/>
              <a:t>說，抽象工廠</a:t>
            </a:r>
            <a:r>
              <a:rPr lang="zh-TW" altLang="en-US" dirty="0" smtClean="0"/>
              <a:t>模式</a:t>
            </a:r>
            <a:r>
              <a:rPr lang="zh-TW" altLang="en-US" dirty="0" smtClean="0"/>
              <a:t>可以</a:t>
            </a:r>
            <a:r>
              <a:rPr lang="zh-TW" altLang="en-US" dirty="0" smtClean="0"/>
              <a:t>認知為</a:t>
            </a:r>
            <a:r>
              <a:rPr lang="zh-TW" altLang="en-US" b="1" dirty="0" smtClean="0"/>
              <a:t>維度</a:t>
            </a:r>
            <a:r>
              <a:rPr lang="zh-TW" altLang="en-US" dirty="0" smtClean="0"/>
              <a:t>的增加，因此把有關連性的工廠建立連結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簡單的說</a:t>
            </a:r>
            <a:r>
              <a:rPr lang="zh-TW" altLang="en-US" dirty="0" smtClean="0"/>
              <a:t>，把相關類別的東西或是動作打包在一起。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Adventurer</a:t>
            </a:r>
            <a:r>
              <a:rPr lang="zh-TW" altLang="en-US" dirty="0" smtClean="0"/>
              <a:t>都需要武器與服裝。</a:t>
            </a:r>
            <a:endParaRPr lang="en-US" altLang="zh-TW" dirty="0" smtClean="0"/>
          </a:p>
          <a:p>
            <a:pPr lvl="1"/>
            <a:r>
              <a:rPr lang="zh-TW" altLang="en-US" dirty="0"/>
              <a:t>需要區分為</a:t>
            </a:r>
            <a:r>
              <a:rPr lang="en-US" altLang="zh-TW" dirty="0"/>
              <a:t>Archer</a:t>
            </a:r>
            <a:r>
              <a:rPr lang="zh-TW" altLang="en-US" dirty="0"/>
              <a:t>用</a:t>
            </a:r>
            <a:r>
              <a:rPr lang="zh-TW" altLang="en-US" dirty="0" smtClean="0"/>
              <a:t>與</a:t>
            </a:r>
            <a:r>
              <a:rPr lang="en-US" altLang="zh-TW" dirty="0" smtClean="0"/>
              <a:t>Warrior</a:t>
            </a:r>
            <a:r>
              <a:rPr lang="zh-TW" altLang="en-US" dirty="0" smtClean="0"/>
              <a:t>用。</a:t>
            </a:r>
            <a:r>
              <a:rPr lang="zh-TW" altLang="en-US" dirty="0"/>
              <a:t>兩者不能混用</a:t>
            </a:r>
            <a:endParaRPr lang="en-US" altLang="zh-TW" dirty="0"/>
          </a:p>
          <a:p>
            <a:pPr lvl="1"/>
            <a:r>
              <a:rPr lang="zh-TW" altLang="en-US" dirty="0" smtClean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Archer</a:t>
            </a:r>
            <a:r>
              <a:rPr lang="zh-TW" altLang="en-US" dirty="0" smtClean="0"/>
              <a:t>裝備工廠，同時可以生產相關</a:t>
            </a:r>
            <a:r>
              <a:rPr lang="zh-TW" altLang="en-US" dirty="0" smtClean="0"/>
              <a:t>武</a:t>
            </a:r>
            <a:r>
              <a:rPr lang="zh-TW" altLang="en-US" dirty="0"/>
              <a:t>器</a:t>
            </a:r>
            <a:r>
              <a:rPr lang="en-US" altLang="zh-TW" dirty="0"/>
              <a:t>(</a:t>
            </a:r>
            <a:r>
              <a:rPr lang="zh-TW" altLang="en-US" dirty="0"/>
              <a:t>弓</a:t>
            </a:r>
            <a:r>
              <a:rPr lang="en-US" altLang="zh-TW" dirty="0"/>
              <a:t>)</a:t>
            </a:r>
            <a:r>
              <a:rPr lang="zh-TW" altLang="en-US" dirty="0" smtClean="0"/>
              <a:t>與服裝</a:t>
            </a:r>
            <a:r>
              <a:rPr lang="en-US" altLang="zh-TW" dirty="0" smtClean="0"/>
              <a:t>(</a:t>
            </a:r>
            <a:r>
              <a:rPr lang="zh-TW" altLang="en-US" dirty="0" smtClean="0"/>
              <a:t>皮衣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zh-TW" altLang="en-US" dirty="0" smtClean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Warrior</a:t>
            </a:r>
            <a:r>
              <a:rPr lang="zh-TW" altLang="en-US" dirty="0" smtClean="0"/>
              <a:t>裝備工廠</a:t>
            </a:r>
            <a:r>
              <a:rPr lang="zh-TW" altLang="en-US" dirty="0"/>
              <a:t>，</a:t>
            </a:r>
            <a:r>
              <a:rPr lang="zh-TW" altLang="en-US" dirty="0" smtClean="0"/>
              <a:t>同時</a:t>
            </a:r>
            <a:r>
              <a:rPr lang="zh-TW" altLang="en-US" dirty="0"/>
              <a:t>可以生產相關</a:t>
            </a:r>
            <a:r>
              <a:rPr lang="zh-TW" altLang="en-US" dirty="0" smtClean="0"/>
              <a:t>武器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劍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與服裝</a:t>
            </a:r>
            <a:r>
              <a:rPr lang="en-US" altLang="zh-TW" dirty="0" smtClean="0"/>
              <a:t>(</a:t>
            </a:r>
            <a:r>
              <a:rPr lang="zh-TW" altLang="en-US" dirty="0" smtClean="0"/>
              <a:t>盔甲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0144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新增加的程式碼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武器部分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9635" y="1391791"/>
            <a:ext cx="6096000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abstract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Weapon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float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urier New" panose="02070309020205020404" pitchFamily="49" charset="0"/>
              </a:rPr>
              <a:t>damage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urier New" panose="02070309020205020404" pitchFamily="49" charset="0"/>
              </a:rPr>
              <a:t>0.0f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abstract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9635" y="2469009"/>
            <a:ext cx="7435273" cy="2123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urier New" panose="02070309020205020404" pitchFamily="49" charset="0"/>
              </a:rPr>
              <a:t>Sword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Weapon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EB540"/>
                </a:solidFill>
                <a:latin typeface="Courier New" panose="02070309020205020404" pitchFamily="49" charset="0"/>
              </a:rPr>
              <a:t>	Sword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urier New" panose="02070309020205020404" pitchFamily="49" charset="0"/>
              </a:rPr>
              <a:t>dam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damage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urier New" panose="02070309020205020404" pitchFamily="49" charset="0"/>
              </a:rPr>
              <a:t>dam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"Sword,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攻擊力：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urier New" panose="02070309020205020404" pitchFamily="49" charset="0"/>
              </a:rPr>
              <a:t>damage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9635" y="4592667"/>
            <a:ext cx="7435273" cy="2123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urier New" panose="02070309020205020404" pitchFamily="49" charset="0"/>
              </a:rPr>
              <a:t>Bow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Weapon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EB540"/>
                </a:solidFill>
                <a:latin typeface="Courier New" panose="02070309020205020404" pitchFamily="49" charset="0"/>
              </a:rPr>
              <a:t>	Bow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urier New" panose="02070309020205020404" pitchFamily="49" charset="0"/>
              </a:rPr>
              <a:t>dam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damage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urier New" panose="02070309020205020404" pitchFamily="49" charset="0"/>
              </a:rPr>
              <a:t>dam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"Bow,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攻擊力：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urier New" panose="02070309020205020404" pitchFamily="49" charset="0"/>
              </a:rPr>
              <a:t>damage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403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新增加的程式碼</a:t>
            </a:r>
            <a:r>
              <a:rPr lang="en-US" altLang="zh-TW" dirty="0" smtClean="0"/>
              <a:t>---</a:t>
            </a:r>
            <a:r>
              <a:rPr lang="zh-TW" altLang="en-US" dirty="0" smtClean="0"/>
              <a:t>衣服部分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7334" y="1391791"/>
            <a:ext cx="6096000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abstract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Clothes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float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urier New" panose="02070309020205020404" pitchFamily="49" charset="0"/>
              </a:rPr>
              <a:t>defense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urier New" panose="02070309020205020404" pitchFamily="49" charset="0"/>
              </a:rPr>
              <a:t>0.0f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abstract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7334" y="2469009"/>
            <a:ext cx="7361382" cy="2123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urier New" panose="02070309020205020404" pitchFamily="49" charset="0"/>
              </a:rPr>
              <a:t>Armor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Clothes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EB540"/>
                </a:solidFill>
                <a:latin typeface="Courier New" panose="02070309020205020404" pitchFamily="49" charset="0"/>
              </a:rPr>
              <a:t>	Armor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defense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"Armor,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防禦力：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urier New" panose="02070309020205020404" pitchFamily="49" charset="0"/>
              </a:rPr>
              <a:t>defense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7334" y="4592667"/>
            <a:ext cx="7361382" cy="2123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urier New" panose="02070309020205020404" pitchFamily="49" charset="0"/>
              </a:rPr>
              <a:t>Leather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Clothes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EB540"/>
                </a:solidFill>
                <a:latin typeface="Courier New" panose="02070309020205020404" pitchFamily="49" charset="0"/>
              </a:rPr>
              <a:t>	Leather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defense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"Leather,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防禦力：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urier New" panose="02070309020205020404" pitchFamily="49" charset="0"/>
              </a:rPr>
              <a:t>defense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50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新增加的程式碼</a:t>
            </a:r>
            <a:r>
              <a:rPr lang="en-US" altLang="zh-TW" dirty="0" smtClean="0"/>
              <a:t>---</a:t>
            </a:r>
            <a:r>
              <a:rPr lang="zh-TW" altLang="en-US" dirty="0" smtClean="0"/>
              <a:t>裝備工廠部分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6620" y="1616364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abstract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3EABE6"/>
                </a:solidFill>
                <a:latin typeface="Courier New" panose="02070309020205020404" pitchFamily="49" charset="0"/>
              </a:rPr>
              <a:t>EquipmentFactory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abstract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3EABE6"/>
                </a:solidFill>
                <a:latin typeface="Courier New" panose="02070309020205020404" pitchFamily="49" charset="0"/>
              </a:rPr>
              <a:t>Weapon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urier New" panose="02070309020205020404" pitchFamily="49" charset="0"/>
              </a:rPr>
              <a:t>productWeapon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abstract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3EABE6"/>
                </a:solidFill>
                <a:latin typeface="Courier New" panose="02070309020205020404" pitchFamily="49" charset="0"/>
              </a:rPr>
              <a:t>Clothes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urier New" panose="02070309020205020404" pitchFamily="49" charset="0"/>
              </a:rPr>
              <a:t>productArmor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6620" y="2887682"/>
            <a:ext cx="837738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WarriorEquipFactory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3EABE6"/>
                </a:solidFill>
                <a:latin typeface="Courier New" panose="02070309020205020404" pitchFamily="49" charset="0"/>
              </a:rPr>
              <a:t>EquipmentFactory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Weapon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urier New" panose="02070309020205020404" pitchFamily="49" charset="0"/>
              </a:rPr>
              <a:t>productWeapon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Sword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product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Sword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urier New" panose="02070309020205020404" pitchFamily="49" charset="0"/>
              </a:rPr>
              <a:t>product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AAAAAA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AAAAAA"/>
                </a:solidFill>
                <a:latin typeface="Courier New" panose="02070309020205020404" pitchFamily="49" charset="0"/>
              </a:rPr>
            </a:br>
            <a:r>
              <a:rPr lang="en-US" altLang="zh-TW" dirty="0" smtClean="0">
                <a:solidFill>
                  <a:srgbClr val="AAAAAA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@</a:t>
            </a:r>
            <a:r>
              <a:rPr lang="en-US" altLang="zh-TW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Clothes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urier New" panose="02070309020205020404" pitchFamily="49" charset="0"/>
              </a:rPr>
              <a:t>productArmor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Armor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product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Armor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urier New" panose="02070309020205020404" pitchFamily="49" charset="0"/>
              </a:rPr>
              <a:t>product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742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新增加的程式碼</a:t>
            </a:r>
            <a:r>
              <a:rPr lang="en-US" altLang="zh-TW" dirty="0"/>
              <a:t>---</a:t>
            </a:r>
            <a:r>
              <a:rPr lang="zh-TW" altLang="en-US" dirty="0"/>
              <a:t>裝備工廠部分</a:t>
            </a:r>
          </a:p>
        </p:txBody>
      </p:sp>
      <p:sp>
        <p:nvSpPr>
          <p:cNvPr id="3" name="矩形 2"/>
          <p:cNvSpPr/>
          <p:nvPr/>
        </p:nvSpPr>
        <p:spPr>
          <a:xfrm>
            <a:off x="677334" y="1684125"/>
            <a:ext cx="8248073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ArcherEquipFactory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3EABE6"/>
                </a:solidFill>
                <a:latin typeface="Courier New" panose="02070309020205020404" pitchFamily="49" charset="0"/>
              </a:rPr>
              <a:t>EquipmentFactory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Weapon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urier New" panose="02070309020205020404" pitchFamily="49" charset="0"/>
              </a:rPr>
              <a:t>productWeapon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Bow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product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Bow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urier New" panose="02070309020205020404" pitchFamily="49" charset="0"/>
              </a:rPr>
              <a:t>product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Clothes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urier New" panose="02070309020205020404" pitchFamily="49" charset="0"/>
              </a:rPr>
              <a:t>productArmor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Leather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product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Leather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urier New" panose="02070309020205020404" pitchFamily="49" charset="0"/>
              </a:rPr>
              <a:t>product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23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有變更的程式碼</a:t>
            </a:r>
            <a:r>
              <a:rPr lang="en-US" altLang="zh-TW" dirty="0" smtClean="0"/>
              <a:t>---</a:t>
            </a:r>
            <a:r>
              <a:rPr lang="zh-TW" altLang="en-US" dirty="0" smtClean="0"/>
              <a:t>訓練營部分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7334" y="1582479"/>
            <a:ext cx="10307782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ArcherTrainingCamp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3EABE6"/>
                </a:solidFill>
                <a:latin typeface="Courier New" panose="02070309020205020404" pitchFamily="49" charset="0"/>
              </a:rPr>
              <a:t>TrainingCamp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3EABE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urier New" panose="02070309020205020404" pitchFamily="49" charset="0"/>
              </a:rPr>
              <a:t>trainingAdventurer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Archer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ArcherEquipFactory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equipFactory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ArcherEquipFactory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	Weapon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bow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urier New" panose="02070309020205020404" pitchFamily="49" charset="0"/>
              </a:rPr>
              <a:t>equipFactory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productWeapon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	Clothes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leather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urier New" panose="02070309020205020404" pitchFamily="49" charset="0"/>
              </a:rPr>
              <a:t>equipFactory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productArmor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setWeapon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bow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setClothes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leather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17C6A3"/>
                </a:solidFill>
                <a:latin typeface="Courier New" panose="02070309020205020404" pitchFamily="49" charset="0"/>
              </a:rPr>
              <a:t>弓箭手訓練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13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有變更的程式碼</a:t>
            </a:r>
            <a:r>
              <a:rPr lang="en-US" altLang="zh-TW" dirty="0"/>
              <a:t>---</a:t>
            </a:r>
            <a:r>
              <a:rPr lang="zh-TW" altLang="en-US" dirty="0"/>
              <a:t>訓練營部分</a:t>
            </a:r>
          </a:p>
        </p:txBody>
      </p:sp>
      <p:sp>
        <p:nvSpPr>
          <p:cNvPr id="4" name="矩形 3"/>
          <p:cNvSpPr/>
          <p:nvPr/>
        </p:nvSpPr>
        <p:spPr>
          <a:xfrm>
            <a:off x="822035" y="1930400"/>
            <a:ext cx="9762837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WarriorTrainingCamp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3EABE6"/>
                </a:solidFill>
                <a:latin typeface="Courier New" panose="02070309020205020404" pitchFamily="49" charset="0"/>
              </a:rPr>
              <a:t>TrainingCamp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3EABE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urier New" panose="02070309020205020404" pitchFamily="49" charset="0"/>
              </a:rPr>
              <a:t>trainingAdventurer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Warrior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WarriorEquipFactory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equipFactory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WarriorEquipFactory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	Weapon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sword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urier New" panose="02070309020205020404" pitchFamily="49" charset="0"/>
              </a:rPr>
              <a:t>equipFactory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productWeapon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	Clothes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armor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urier New" panose="02070309020205020404" pitchFamily="49" charset="0"/>
              </a:rPr>
              <a:t>equipFactory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productArmor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setWeapon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sword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setClothes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armor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17C6A3"/>
                </a:solidFill>
                <a:latin typeface="Courier New" panose="02070309020205020404" pitchFamily="49" charset="0"/>
              </a:rPr>
              <a:t>戰士訓練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636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測試用主程式與執行結果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02250" y="1591716"/>
            <a:ext cx="8746836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FactoryTest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3EABE6"/>
                </a:solidFill>
                <a:latin typeface="Courier New" panose="02070309020205020404" pitchFamily="49" charset="0"/>
              </a:rPr>
              <a:t>TrainingCamp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tc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WarriorTrainingCamp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	Adventurer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urier New" panose="02070309020205020404" pitchFamily="49" charset="0"/>
              </a:rPr>
              <a:t>tc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80F6A7"/>
                </a:solidFill>
                <a:latin typeface="Courier New" panose="02070309020205020404" pitchFamily="49" charset="0"/>
              </a:rPr>
              <a:t>trainingAdventurer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getWeapon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80F6A7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getClothes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80F6A7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80F6A7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tc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ArcherTrainingCamp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	Adventurer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urier New" panose="02070309020205020404" pitchFamily="49" charset="0"/>
              </a:rPr>
              <a:t>tc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80F6A7"/>
                </a:solidFill>
                <a:latin typeface="Courier New" panose="02070309020205020404" pitchFamily="49" charset="0"/>
              </a:rPr>
              <a:t>trainingAdventurer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getWeapon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80F6A7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getClothes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80F6A7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80F6A7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55710" y="4140583"/>
            <a:ext cx="384232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戰士訓練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urier New" panose="02070309020205020404" pitchFamily="49" charset="0"/>
              </a:rPr>
              <a:t>Sword,</a:t>
            </a:r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攻擊力：</a:t>
            </a:r>
            <a:r>
              <a:rPr lang="en-US" altLang="zh-TW" dirty="0">
                <a:solidFill>
                  <a:srgbClr val="EBEBEB"/>
                </a:solidFill>
                <a:latin typeface="Courier New" panose="02070309020205020404" pitchFamily="49" charset="0"/>
              </a:rPr>
              <a:t>10.0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urier New" panose="02070309020205020404" pitchFamily="49" charset="0"/>
              </a:rPr>
              <a:t>Armor,</a:t>
            </a:r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防禦力：</a:t>
            </a:r>
            <a:r>
              <a:rPr lang="en-US" altLang="zh-TW" dirty="0">
                <a:solidFill>
                  <a:srgbClr val="EBEBEB"/>
                </a:solidFill>
                <a:latin typeface="Courier New" panose="02070309020205020404" pitchFamily="49" charset="0"/>
              </a:rPr>
              <a:t>10.0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戰士揮劍攻擊！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弓箭手訓練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urier New" panose="02070309020205020404" pitchFamily="49" charset="0"/>
              </a:rPr>
              <a:t>Bow,</a:t>
            </a:r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攻擊力：</a:t>
            </a:r>
            <a:r>
              <a:rPr lang="en-US" altLang="zh-TW" dirty="0">
                <a:solidFill>
                  <a:srgbClr val="EBEBEB"/>
                </a:solidFill>
                <a:latin typeface="Courier New" panose="02070309020205020404" pitchFamily="49" charset="0"/>
              </a:rPr>
              <a:t>10.0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urier New" panose="02070309020205020404" pitchFamily="49" charset="0"/>
              </a:rPr>
              <a:t>Leather,</a:t>
            </a:r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防禦力：</a:t>
            </a:r>
            <a:r>
              <a:rPr lang="en-US" altLang="zh-TW" dirty="0">
                <a:solidFill>
                  <a:srgbClr val="EBEBEB"/>
                </a:solidFill>
                <a:latin typeface="Courier New" panose="02070309020205020404" pitchFamily="49" charset="0"/>
              </a:rPr>
              <a:t>10.0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弓箭手射箭攻擊！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047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業界很常用的模式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853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先從工廠模式談起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0196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MVC</a:t>
            </a:r>
            <a:r>
              <a:rPr lang="zh-TW" altLang="en-US" b="1" dirty="0"/>
              <a:t>模式</a:t>
            </a:r>
            <a:r>
              <a:rPr lang="zh-TW" altLang="en-US" dirty="0"/>
              <a:t>（</a:t>
            </a:r>
            <a:r>
              <a:rPr lang="en-US" altLang="zh-TW" dirty="0"/>
              <a:t>Model–view–controller</a:t>
            </a:r>
            <a:r>
              <a:rPr lang="zh-TW" altLang="en-US" dirty="0"/>
              <a:t>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MVC</a:t>
            </a:r>
            <a:r>
              <a:rPr lang="zh-TW" altLang="en-US" dirty="0"/>
              <a:t>模式（</a:t>
            </a:r>
            <a:r>
              <a:rPr lang="en-US" altLang="zh-TW" dirty="0"/>
              <a:t>Model–view–controller</a:t>
            </a:r>
            <a:r>
              <a:rPr lang="zh-TW" altLang="en-US" dirty="0"/>
              <a:t>）是軟體工程中的一種軟體架構</a:t>
            </a:r>
            <a:r>
              <a:rPr lang="zh-TW" altLang="en-US" dirty="0" smtClean="0"/>
              <a:t>模式</a:t>
            </a:r>
            <a:endParaRPr lang="en-US" altLang="zh-TW" dirty="0" smtClean="0"/>
          </a:p>
          <a:p>
            <a:r>
              <a:rPr lang="zh-TW" altLang="en-US" dirty="0" smtClean="0"/>
              <a:t>把</a:t>
            </a:r>
            <a:r>
              <a:rPr lang="zh-TW" altLang="en-US" dirty="0"/>
              <a:t>軟體系統分為三個基本部分：模型（</a:t>
            </a:r>
            <a:r>
              <a:rPr lang="en-US" altLang="zh-TW" b="1" u="sng" dirty="0">
                <a:solidFill>
                  <a:srgbClr val="FF0000"/>
                </a:solidFill>
              </a:rPr>
              <a:t>M</a:t>
            </a:r>
            <a:r>
              <a:rPr lang="en-US" altLang="zh-TW" dirty="0"/>
              <a:t>odel</a:t>
            </a:r>
            <a:r>
              <a:rPr lang="zh-TW" altLang="en-US" dirty="0"/>
              <a:t>）、視圖（</a:t>
            </a:r>
            <a:r>
              <a:rPr lang="en-US" altLang="zh-TW" b="1" u="sng" dirty="0">
                <a:solidFill>
                  <a:srgbClr val="FF0000"/>
                </a:solidFill>
              </a:rPr>
              <a:t>V</a:t>
            </a:r>
            <a:r>
              <a:rPr lang="en-US" altLang="zh-TW" dirty="0"/>
              <a:t>iew</a:t>
            </a:r>
            <a:r>
              <a:rPr lang="zh-TW" altLang="en-US" dirty="0"/>
              <a:t>）和控制器（</a:t>
            </a:r>
            <a:r>
              <a:rPr lang="en-US" altLang="zh-TW" b="1" u="sng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ontroller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r>
              <a:rPr lang="en-US" altLang="zh-TW" b="1" dirty="0"/>
              <a:t>MVC</a:t>
            </a:r>
            <a:r>
              <a:rPr lang="zh-TW" altLang="en-US" b="1" dirty="0"/>
              <a:t>模式</a:t>
            </a:r>
            <a:r>
              <a:rPr lang="zh-TW" altLang="en-US" dirty="0"/>
              <a:t>的目的是實現一種</a:t>
            </a:r>
            <a:r>
              <a:rPr lang="zh-TW" altLang="en-US" b="1" dirty="0"/>
              <a:t>動態的程式設計</a:t>
            </a:r>
            <a:r>
              <a:rPr lang="zh-TW" altLang="en-US" dirty="0"/>
              <a:t>，使後續對程式的</a:t>
            </a:r>
            <a:r>
              <a:rPr lang="zh-TW" altLang="en-US" dirty="0">
                <a:solidFill>
                  <a:srgbClr val="FF0000"/>
                </a:solidFill>
              </a:rPr>
              <a:t>修改和擴充簡化</a:t>
            </a:r>
            <a:r>
              <a:rPr lang="zh-TW" altLang="en-US" dirty="0"/>
              <a:t>，並且使程式某一部分</a:t>
            </a:r>
            <a:r>
              <a:rPr lang="zh-TW" altLang="en-US" dirty="0" smtClean="0"/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重複</a:t>
            </a:r>
            <a:r>
              <a:rPr lang="zh-TW" altLang="en-US" dirty="0">
                <a:solidFill>
                  <a:srgbClr val="FF0000"/>
                </a:solidFill>
              </a:rPr>
              <a:t>利用成為可能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程式設計師</a:t>
            </a:r>
            <a:r>
              <a:rPr lang="zh-TW" altLang="en-US" dirty="0" smtClean="0"/>
              <a:t>可以</a:t>
            </a:r>
            <a:r>
              <a:rPr lang="zh-TW" altLang="en-US" dirty="0"/>
              <a:t>依據自身的專長</a:t>
            </a:r>
            <a:r>
              <a:rPr lang="zh-TW" altLang="en-US" dirty="0" smtClean="0"/>
              <a:t>分組，各自獨立開發，最後合併程式：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017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依據維基百科定義</a:t>
            </a:r>
            <a:endParaRPr lang="zh-TW" altLang="en-US" dirty="0"/>
          </a:p>
        </p:txBody>
      </p:sp>
      <p:sp>
        <p:nvSpPr>
          <p:cNvPr id="23" name="內容版面配置區 22"/>
          <p:cNvSpPr>
            <a:spLocks noGrp="1"/>
          </p:cNvSpPr>
          <p:nvPr>
            <p:ph idx="1"/>
          </p:nvPr>
        </p:nvSpPr>
        <p:spPr>
          <a:xfrm>
            <a:off x="677334" y="2160589"/>
            <a:ext cx="4433441" cy="3880773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模型（</a:t>
            </a:r>
            <a:r>
              <a:rPr lang="en-US" altLang="zh-TW" dirty="0">
                <a:solidFill>
                  <a:srgbClr val="FF0000"/>
                </a:solidFill>
              </a:rPr>
              <a:t>Model</a:t>
            </a:r>
            <a:r>
              <a:rPr lang="zh-TW" altLang="en-US" dirty="0">
                <a:solidFill>
                  <a:srgbClr val="FF0000"/>
                </a:solidFill>
              </a:rPr>
              <a:t>） </a:t>
            </a:r>
            <a:r>
              <a:rPr lang="en-US" altLang="zh-TW" dirty="0">
                <a:solidFill>
                  <a:srgbClr val="FF0000"/>
                </a:solidFill>
              </a:rPr>
              <a:t>- </a:t>
            </a:r>
            <a:r>
              <a:rPr lang="zh-TW" altLang="en-US" dirty="0"/>
              <a:t>程式設計師編寫程式應有的功能（實現演算法等等）、資料庫專家進行資料管理和資料庫設計</a:t>
            </a:r>
            <a:r>
              <a:rPr lang="en-US" altLang="zh-TW" dirty="0"/>
              <a:t>(</a:t>
            </a:r>
            <a:r>
              <a:rPr lang="zh-TW" altLang="en-US" dirty="0"/>
              <a:t>可以實現具體的功能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視圖（</a:t>
            </a:r>
            <a:r>
              <a:rPr lang="en-US" altLang="zh-TW" dirty="0">
                <a:solidFill>
                  <a:srgbClr val="FF0000"/>
                </a:solidFill>
              </a:rPr>
              <a:t>View</a:t>
            </a:r>
            <a:r>
              <a:rPr lang="zh-TW" altLang="en-US" dirty="0">
                <a:solidFill>
                  <a:srgbClr val="FF0000"/>
                </a:solidFill>
              </a:rPr>
              <a:t>） </a:t>
            </a:r>
            <a:r>
              <a:rPr lang="en-US" altLang="zh-TW" dirty="0">
                <a:solidFill>
                  <a:srgbClr val="FF0000"/>
                </a:solidFill>
              </a:rPr>
              <a:t>- </a:t>
            </a:r>
            <a:r>
              <a:rPr lang="zh-TW" altLang="en-US" dirty="0"/>
              <a:t>介面設計人員進行圖形介面設計。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控制器（</a:t>
            </a:r>
            <a:r>
              <a:rPr lang="en-US" altLang="zh-TW" dirty="0">
                <a:solidFill>
                  <a:srgbClr val="FF0000"/>
                </a:solidFill>
              </a:rPr>
              <a:t>Controller</a:t>
            </a:r>
            <a:r>
              <a:rPr lang="zh-TW" altLang="en-US" dirty="0">
                <a:solidFill>
                  <a:srgbClr val="FF0000"/>
                </a:solidFill>
              </a:rPr>
              <a:t>）</a:t>
            </a:r>
            <a:r>
              <a:rPr lang="en-US" altLang="zh-TW" dirty="0">
                <a:solidFill>
                  <a:srgbClr val="FF0000"/>
                </a:solidFill>
              </a:rPr>
              <a:t>- </a:t>
            </a:r>
            <a:r>
              <a:rPr lang="zh-TW" altLang="en-US" dirty="0"/>
              <a:t>負責轉發請求，對請求進行處理。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99594" y="1683452"/>
            <a:ext cx="1791854" cy="6280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MODEL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250265" y="3218143"/>
            <a:ext cx="1791854" cy="6280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VIEW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8252084" y="3218142"/>
            <a:ext cx="1791854" cy="6280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CONTROLLER</a:t>
            </a:r>
            <a:endParaRPr lang="zh-TW" altLang="en-US" b="1" dirty="0"/>
          </a:p>
        </p:txBody>
      </p:sp>
      <p:cxnSp>
        <p:nvCxnSpPr>
          <p:cNvPr id="8" name="肘形接點 7"/>
          <p:cNvCxnSpPr>
            <a:stCxn id="7" idx="0"/>
            <a:endCxn id="4" idx="3"/>
          </p:cNvCxnSpPr>
          <p:nvPr/>
        </p:nvCxnSpPr>
        <p:spPr>
          <a:xfrm rot="16200000" flipV="1">
            <a:off x="8209404" y="2279534"/>
            <a:ext cx="1220653" cy="656563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4" idx="1"/>
            <a:endCxn id="6" idx="0"/>
          </p:cNvCxnSpPr>
          <p:nvPr/>
        </p:nvCxnSpPr>
        <p:spPr>
          <a:xfrm rot="10800000" flipV="1">
            <a:off x="6146192" y="1997489"/>
            <a:ext cx="553402" cy="1220654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人物站立素材-人物站立图片-人物站立素材图片下载-觅知网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0" b="100000" l="1000" r="96667">
                        <a14:foregroundMark x1="54333" y1="65333" x2="54333" y2="6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065" y="4943962"/>
            <a:ext cx="1455036" cy="145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單箭頭接點 12"/>
          <p:cNvCxnSpPr/>
          <p:nvPr/>
        </p:nvCxnSpPr>
        <p:spPr>
          <a:xfrm flipV="1">
            <a:off x="8025041" y="4060781"/>
            <a:ext cx="928041" cy="1212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6146192" y="4060781"/>
            <a:ext cx="1038380" cy="1212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280101" y="2571678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要求處理資料或訊息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552332" y="242749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資料更新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025041" y="4410713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操作或使用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893329" y="4467348"/>
            <a:ext cx="12779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呈現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</a:rPr>
              <a:t>看見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0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三種工廠模式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工廠模式的基本目的：提供方法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傳</a:t>
            </a:r>
            <a:r>
              <a:rPr lang="zh-TW" altLang="en-US" dirty="0"/>
              <a:t>入不同的參數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(</a:t>
            </a:r>
            <a:r>
              <a:rPr lang="zh-TW" altLang="en-US" dirty="0" smtClean="0"/>
              <a:t>生產</a:t>
            </a:r>
            <a:r>
              <a:rPr lang="en-US" altLang="zh-TW" dirty="0" smtClean="0"/>
              <a:t>)</a:t>
            </a:r>
            <a:r>
              <a:rPr lang="zh-TW" altLang="en-US" dirty="0" smtClean="0"/>
              <a:t>不同</a:t>
            </a:r>
            <a:r>
              <a:rPr lang="zh-TW" altLang="en-US" dirty="0"/>
              <a:t>的類別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也就是說：用呼叫方法</a:t>
            </a:r>
            <a:r>
              <a:rPr lang="en-US" altLang="zh-TW" b="1" dirty="0" smtClean="0">
                <a:solidFill>
                  <a:srgbClr val="FF0000"/>
                </a:solidFill>
              </a:rPr>
              <a:t>(method)</a:t>
            </a:r>
            <a:r>
              <a:rPr lang="zh-TW" altLang="en-US" b="1" dirty="0" smtClean="0">
                <a:solidFill>
                  <a:srgbClr val="FF0000"/>
                </a:solidFill>
              </a:rPr>
              <a:t>替代 </a:t>
            </a:r>
            <a:r>
              <a:rPr lang="en-US" altLang="zh-TW" b="1" dirty="0">
                <a:solidFill>
                  <a:srgbClr val="FF0000"/>
                </a:solidFill>
              </a:rPr>
              <a:t>new </a:t>
            </a:r>
            <a:r>
              <a:rPr lang="zh-TW" altLang="en-US" b="1" dirty="0" smtClean="0">
                <a:solidFill>
                  <a:srgbClr val="FF0000"/>
                </a:solidFill>
              </a:rPr>
              <a:t>關鍵字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把產生物件的細節跟使用者</a:t>
            </a:r>
            <a:r>
              <a:rPr lang="en-US" altLang="zh-TW" dirty="0" smtClean="0"/>
              <a:t>(Client/User)</a:t>
            </a:r>
            <a:r>
              <a:rPr lang="zh-TW" altLang="en-US" dirty="0" smtClean="0"/>
              <a:t>分開</a:t>
            </a:r>
            <a:endParaRPr lang="zh-TW" altLang="en-US" dirty="0"/>
          </a:p>
          <a:p>
            <a:r>
              <a:rPr lang="zh-TW" altLang="en-US" dirty="0"/>
              <a:t>常見的工廠模式：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簡單工廠模式</a:t>
            </a:r>
            <a:r>
              <a:rPr lang="en-US" altLang="zh-TW" dirty="0" smtClean="0"/>
              <a:t>(Simple Factory)</a:t>
            </a:r>
          </a:p>
          <a:p>
            <a:pPr lvl="1"/>
            <a:r>
              <a:rPr lang="zh-TW" altLang="en-US" dirty="0"/>
              <a:t>工廠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(Factory)</a:t>
            </a:r>
          </a:p>
          <a:p>
            <a:pPr lvl="1"/>
            <a:r>
              <a:rPr lang="zh-TW" altLang="en-US" dirty="0"/>
              <a:t>抽象工廠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(Abstract Factory)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56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工廠</a:t>
            </a:r>
            <a:r>
              <a:rPr lang="zh-TW" altLang="en-US" dirty="0" smtClean="0"/>
              <a:t>模式</a:t>
            </a:r>
            <a:r>
              <a:rPr lang="zh-TW" altLang="en-US" dirty="0"/>
              <a:t>之</a:t>
            </a:r>
            <a:r>
              <a:rPr lang="en-US" altLang="zh-TW" dirty="0"/>
              <a:t>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簡單</a:t>
            </a:r>
            <a:r>
              <a:rPr lang="zh-TW" altLang="en-US" dirty="0" smtClean="0"/>
              <a:t>工廠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(Simple Factory)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生產至上</a:t>
            </a:r>
            <a:r>
              <a:rPr lang="zh-TW" altLang="en-US" dirty="0" smtClean="0"/>
              <a:t>！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896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簡單工廠模式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簡單工廠模式是一種管理物件創建的</a:t>
            </a:r>
            <a:r>
              <a:rPr lang="zh-TW" altLang="en-US" dirty="0" smtClean="0"/>
              <a:t>模式。</a:t>
            </a:r>
            <a:endParaRPr lang="en-US" altLang="zh-TW" u="sng" dirty="0" smtClean="0"/>
          </a:p>
          <a:p>
            <a:r>
              <a:rPr lang="zh-TW" altLang="en-US" u="sng" dirty="0" smtClean="0"/>
              <a:t>簡單</a:t>
            </a:r>
            <a:r>
              <a:rPr lang="zh-TW" altLang="en-US" u="sng" dirty="0"/>
              <a:t>工廠</a:t>
            </a:r>
            <a:r>
              <a:rPr lang="zh-TW" altLang="en-US" dirty="0"/>
              <a:t>又稱為</a:t>
            </a:r>
            <a:r>
              <a:rPr lang="zh-TW" altLang="en-US" u="sng" dirty="0"/>
              <a:t>靜態工廠模式</a:t>
            </a:r>
            <a:r>
              <a:rPr lang="zh-TW" altLang="en-US" dirty="0"/>
              <a:t>，一般來說同一工廠內所產生的類別會有一個</a:t>
            </a:r>
            <a:r>
              <a:rPr lang="zh-TW" altLang="en-US" b="1" dirty="0">
                <a:solidFill>
                  <a:srgbClr val="FF0000"/>
                </a:solidFill>
              </a:rPr>
              <a:t>共同的父類別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介面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隨著</a:t>
            </a:r>
            <a:r>
              <a:rPr lang="zh-TW" altLang="en-US" dirty="0"/>
              <a:t>輸入的參數不同，簡單工廠會回傳不同的物件，使用者取得物件的時候只要傳入正確的參數，不需要去理解這個物件。</a:t>
            </a:r>
          </a:p>
        </p:txBody>
      </p:sp>
    </p:spTree>
    <p:extLst>
      <p:ext uri="{BB962C8B-B14F-4D97-AF65-F5344CB8AC3E}">
        <p14:creationId xmlns:p14="http://schemas.microsoft.com/office/powerpoint/2010/main" val="40862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圓角矩形 17"/>
          <p:cNvSpPr/>
          <p:nvPr/>
        </p:nvSpPr>
        <p:spPr>
          <a:xfrm>
            <a:off x="5943601" y="1487055"/>
            <a:ext cx="4830618" cy="5283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858982" y="1487055"/>
            <a:ext cx="4830618" cy="518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235410" y="1615131"/>
            <a:ext cx="2522848" cy="1887406"/>
            <a:chOff x="2817091" y="1208221"/>
            <a:chExt cx="2522848" cy="1887406"/>
          </a:xfrm>
        </p:grpSpPr>
        <p:pic>
          <p:nvPicPr>
            <p:cNvPr id="1026" name="Picture 2" descr="小屋剪贴画卡通茅草屋顶村屋向量素材图片免费下载_高清psd_千库网(图片编号13994623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3077" y1="88172" x2="23077" y2="88172"/>
                          <a14:foregroundMark x1="69077" y1="85714" x2="69077" y2="85714"/>
                          <a14:foregroundMark x1="89538" y1="80492" x2="89538" y2="80492"/>
                          <a14:foregroundMark x1="94000" y1="78955" x2="94000" y2="78955"/>
                          <a14:foregroundMark x1="91385" y1="73118" x2="91385" y2="73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091" y="1208221"/>
              <a:ext cx="1884508" cy="1887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21267" y1="94043" x2="21267" y2="940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15455" y="1732491"/>
              <a:ext cx="1124484" cy="1195719"/>
            </a:xfrm>
            <a:prstGeom prst="rect">
              <a:avLst/>
            </a:prstGeom>
          </p:spPr>
        </p:pic>
      </p:grpSp>
      <p:grpSp>
        <p:nvGrpSpPr>
          <p:cNvPr id="10" name="群組 9"/>
          <p:cNvGrpSpPr/>
          <p:nvPr/>
        </p:nvGrpSpPr>
        <p:grpSpPr>
          <a:xfrm>
            <a:off x="1235410" y="4225601"/>
            <a:ext cx="2515879" cy="1887406"/>
            <a:chOff x="2930279" y="3269523"/>
            <a:chExt cx="2515879" cy="1887406"/>
          </a:xfrm>
        </p:grpSpPr>
        <p:pic>
          <p:nvPicPr>
            <p:cNvPr id="11" name="Picture 2" descr="小屋剪贴画卡通茅草屋顶村屋向量素材图片免费下载_高清psd_千库网(图片编号13994623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3077" y1="88172" x2="23077" y2="88172"/>
                          <a14:foregroundMark x1="69077" y1="85714" x2="69077" y2="85714"/>
                          <a14:foregroundMark x1="89538" y1="80492" x2="89538" y2="80492"/>
                          <a14:foregroundMark x1="94000" y1="78955" x2="94000" y2="78955"/>
                          <a14:foregroundMark x1="91385" y1="73118" x2="91385" y2="73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279" y="3269523"/>
              <a:ext cx="1884508" cy="1887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44870" y1="4655" x2="44870" y2="4655"/>
                          <a14:foregroundMark x1="50087" y1="2414" x2="50087" y2="2414"/>
                          <a14:foregroundMark x1="46609" y1="1724" x2="45913" y2="1724"/>
                          <a14:foregroundMark x1="41739" y1="8793" x2="41739" y2="8793"/>
                          <a14:foregroundMark x1="52348" y1="4310" x2="52348" y2="4310"/>
                          <a14:foregroundMark x1="70957" y1="6897" x2="70957" y2="689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67857" y="3940306"/>
              <a:ext cx="1078301" cy="1087677"/>
            </a:xfrm>
            <a:prstGeom prst="rect">
              <a:avLst/>
            </a:prstGeom>
          </p:spPr>
        </p:pic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35" y="3256179"/>
            <a:ext cx="2110498" cy="2097791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3846702" y="2737260"/>
            <a:ext cx="162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New Archer();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908331" y="516930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New Warrior();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427002" y="2737260"/>
            <a:ext cx="3863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TrainAdventurer</a:t>
            </a:r>
            <a:r>
              <a:rPr lang="en-US" altLang="zh-TW" dirty="0"/>
              <a:t>(String):Adventurer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>
            <a:off x="5292436" y="3502537"/>
            <a:ext cx="1016000" cy="118953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C00000"/>
                </a:solidFill>
              </a:rPr>
              <a:t>改為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簡單工廠模式的基本想法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2142836" y="3463196"/>
            <a:ext cx="147782" cy="120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142836" y="3693059"/>
            <a:ext cx="147782" cy="120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2142836" y="3935424"/>
            <a:ext cx="147782" cy="120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080549" y="4938550"/>
            <a:ext cx="2330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>
                <a:solidFill>
                  <a:srgbClr val="C00000"/>
                </a:solidFill>
              </a:rPr>
              <a:t>TrainAdventurer</a:t>
            </a:r>
            <a:r>
              <a:rPr lang="en-US" altLang="zh-TW" sz="1400" dirty="0" smtClean="0">
                <a:solidFill>
                  <a:srgbClr val="C00000"/>
                </a:solidFill>
              </a:rPr>
              <a:t>(“Archer”)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80549" y="5254122"/>
            <a:ext cx="2395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>
                <a:solidFill>
                  <a:srgbClr val="C00000"/>
                </a:solidFill>
              </a:rPr>
              <a:t>TrainAdventurer</a:t>
            </a:r>
            <a:r>
              <a:rPr lang="en-US" altLang="zh-TW" sz="1400" dirty="0" smtClean="0">
                <a:solidFill>
                  <a:srgbClr val="C00000"/>
                </a:solidFill>
              </a:rPr>
              <a:t>(“Warrior”)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658815" y="1730473"/>
            <a:ext cx="448231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Archer</a:t>
            </a:r>
            <a:r>
              <a:rPr lang="zh-TW" altLang="en-US" dirty="0" smtClean="0">
                <a:solidFill>
                  <a:srgbClr val="C00000"/>
                </a:solidFill>
              </a:rPr>
              <a:t>跟</a:t>
            </a:r>
            <a:r>
              <a:rPr lang="en-US" altLang="zh-TW" dirty="0" smtClean="0">
                <a:solidFill>
                  <a:srgbClr val="C00000"/>
                </a:solidFill>
              </a:rPr>
              <a:t>Warrior</a:t>
            </a:r>
            <a:r>
              <a:rPr lang="zh-TW" altLang="en-US" dirty="0" smtClean="0">
                <a:solidFill>
                  <a:srgbClr val="C00000"/>
                </a:solidFill>
              </a:rPr>
              <a:t>都是</a:t>
            </a:r>
            <a:r>
              <a:rPr lang="en-US" altLang="zh-TW" dirty="0" smtClean="0">
                <a:solidFill>
                  <a:srgbClr val="C00000"/>
                </a:solidFill>
              </a:rPr>
              <a:t>Adventurer</a:t>
            </a:r>
          </a:p>
          <a:p>
            <a:pPr algn="ctr"/>
            <a:r>
              <a:rPr lang="zh-TW" altLang="en-US" dirty="0">
                <a:solidFill>
                  <a:srgbClr val="C00000"/>
                </a:solidFill>
              </a:rPr>
              <a:t>那就只要有</a:t>
            </a:r>
            <a:r>
              <a:rPr lang="zh-TW" altLang="en-US" dirty="0" smtClean="0">
                <a:solidFill>
                  <a:srgbClr val="C00000"/>
                </a:solidFill>
              </a:rPr>
              <a:t>一個</a:t>
            </a:r>
            <a:r>
              <a:rPr lang="en-US" altLang="zh-TW" dirty="0" smtClean="0">
                <a:solidFill>
                  <a:srgbClr val="C00000"/>
                </a:solidFill>
              </a:rPr>
              <a:t>Adventure</a:t>
            </a:r>
            <a:r>
              <a:rPr lang="zh-TW" altLang="en-US" dirty="0" smtClean="0">
                <a:solidFill>
                  <a:srgbClr val="C00000"/>
                </a:solidFill>
              </a:rPr>
              <a:t>訓練中心即可！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冒險家</a:t>
            </a:r>
            <a:r>
              <a:rPr lang="en-US" altLang="zh-TW" dirty="0" smtClean="0"/>
              <a:t>(Adventurer)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91381" cy="3880773"/>
          </a:xfrm>
        </p:spPr>
        <p:txBody>
          <a:bodyPr/>
          <a:lstStyle/>
          <a:p>
            <a:r>
              <a:rPr lang="zh-TW" altLang="en-US" dirty="0" smtClean="0"/>
              <a:t>冒險家有兩種，弓箭手與</a:t>
            </a:r>
            <a:r>
              <a:rPr lang="zh-TW" altLang="en-US" dirty="0"/>
              <a:t>戰</a:t>
            </a:r>
            <a:r>
              <a:rPr lang="zh-TW" altLang="en-US" dirty="0" smtClean="0"/>
              <a:t>士</a:t>
            </a:r>
            <a:endParaRPr lang="en-US" altLang="zh-TW" dirty="0" smtClean="0"/>
          </a:p>
          <a:p>
            <a:r>
              <a:rPr lang="zh-TW" altLang="en-US" dirty="0" smtClean="0"/>
              <a:t>冒險家都有攻擊指令。</a:t>
            </a:r>
            <a:endParaRPr lang="en-US" altLang="zh-TW" dirty="0" smtClean="0"/>
          </a:p>
          <a:p>
            <a:r>
              <a:rPr lang="zh-TW" altLang="en-US" dirty="0" smtClean="0"/>
              <a:t>設計一個</a:t>
            </a:r>
            <a:r>
              <a:rPr lang="zh-TW" altLang="en-US" b="1" i="1" u="sng" dirty="0" smtClean="0">
                <a:solidFill>
                  <a:srgbClr val="FF0000"/>
                </a:solidFill>
              </a:rPr>
              <a:t>共同介面類別</a:t>
            </a:r>
            <a:r>
              <a:rPr lang="en-US" altLang="zh-TW" b="1" i="1" u="sng" dirty="0" smtClean="0">
                <a:solidFill>
                  <a:srgbClr val="FF0000"/>
                </a:solidFill>
              </a:rPr>
              <a:t>Adventurer</a:t>
            </a:r>
          </a:p>
          <a:p>
            <a:r>
              <a:rPr lang="en-US" altLang="zh-TW" dirty="0" err="1" smtClean="0">
                <a:solidFill>
                  <a:schemeClr val="tx1"/>
                </a:solidFill>
              </a:rPr>
              <a:t>Archer,Warrior</a:t>
            </a:r>
            <a:r>
              <a:rPr lang="zh-TW" altLang="en-US" dirty="0" smtClean="0">
                <a:solidFill>
                  <a:schemeClr val="tx1"/>
                </a:solidFill>
              </a:rPr>
              <a:t>繼承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實作</a:t>
            </a:r>
            <a:r>
              <a:rPr lang="en-US" altLang="zh-TW" dirty="0" smtClean="0">
                <a:solidFill>
                  <a:schemeClr val="tx1"/>
                </a:solidFill>
              </a:rPr>
              <a:t>implement) Adventurer</a:t>
            </a:r>
          </a:p>
          <a:p>
            <a:r>
              <a:rPr lang="en-US" altLang="zh-TW" dirty="0" err="1" smtClean="0">
                <a:solidFill>
                  <a:schemeClr val="tx1"/>
                </a:solidFill>
              </a:rPr>
              <a:t>TrainingCamp</a:t>
            </a:r>
            <a:r>
              <a:rPr lang="zh-TW" altLang="en-US" dirty="0" smtClean="0">
                <a:solidFill>
                  <a:schemeClr val="tx1"/>
                </a:solidFill>
              </a:rPr>
              <a:t>即是</a:t>
            </a:r>
            <a:r>
              <a:rPr lang="zh-TW" altLang="en-US" b="1" dirty="0" smtClean="0">
                <a:solidFill>
                  <a:schemeClr val="tx1"/>
                </a:solidFill>
              </a:rPr>
              <a:t>簡單工廠</a:t>
            </a:r>
            <a:r>
              <a:rPr lang="zh-TW" altLang="en-US" dirty="0" smtClean="0">
                <a:solidFill>
                  <a:schemeClr val="tx1"/>
                </a:solidFill>
              </a:rPr>
              <a:t>，叫用</a:t>
            </a:r>
            <a:r>
              <a:rPr lang="en-US" altLang="zh-TW" dirty="0" err="1" smtClean="0">
                <a:solidFill>
                  <a:schemeClr val="tx1"/>
                </a:solidFill>
              </a:rPr>
              <a:t>TrainAdventurer</a:t>
            </a:r>
            <a:r>
              <a:rPr lang="en-US" altLang="zh-TW" dirty="0" smtClean="0">
                <a:solidFill>
                  <a:schemeClr val="tx1"/>
                </a:solidFill>
              </a:rPr>
              <a:t>()</a:t>
            </a:r>
            <a:r>
              <a:rPr lang="zh-TW" altLang="en-US" dirty="0" smtClean="0">
                <a:solidFill>
                  <a:schemeClr val="tx1"/>
                </a:solidFill>
              </a:rPr>
              <a:t>依照參數不同即產生不同的冒險家。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88660"/>
              </p:ext>
            </p:extLst>
          </p:nvPr>
        </p:nvGraphicFramePr>
        <p:xfrm>
          <a:off x="5518279" y="1983777"/>
          <a:ext cx="1874982" cy="822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4982">
                  <a:extLst>
                    <a:ext uri="{9D8B030D-6E8A-4147-A177-3AD203B41FA5}">
                      <a16:colId xmlns:a16="http://schemas.microsoft.com/office/drawing/2014/main" val="4288312707"/>
                    </a:ext>
                  </a:extLst>
                </a:gridCol>
              </a:tblGrid>
              <a:tr h="411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Adventurer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452191"/>
                  </a:ext>
                </a:extLst>
              </a:tr>
              <a:tr h="411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+Attack()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8575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65263"/>
              </p:ext>
            </p:extLst>
          </p:nvPr>
        </p:nvGraphicFramePr>
        <p:xfrm>
          <a:off x="8240446" y="1930400"/>
          <a:ext cx="3152334" cy="929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2334">
                  <a:extLst>
                    <a:ext uri="{9D8B030D-6E8A-4147-A177-3AD203B41FA5}">
                      <a16:colId xmlns:a16="http://schemas.microsoft.com/office/drawing/2014/main" val="4288312707"/>
                    </a:ext>
                  </a:extLst>
                </a:gridCol>
              </a:tblGrid>
              <a:tr h="411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TrainingCamp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452191"/>
                  </a:ext>
                </a:extLst>
              </a:tr>
              <a:tr h="41140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</a:t>
                      </a:r>
                      <a:r>
                        <a:rPr lang="en-US" altLang="zh-TW" sz="1400" dirty="0" err="1" smtClean="0"/>
                        <a:t>TrainingCamp</a:t>
                      </a:r>
                      <a:r>
                        <a:rPr lang="en-US" altLang="zh-TW" sz="1400" dirty="0" smtClean="0"/>
                        <a:t>()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TrainAdventurer</a:t>
                      </a:r>
                      <a:r>
                        <a:rPr lang="en-US" altLang="zh-TW" sz="1400" dirty="0" smtClean="0"/>
                        <a:t>(String):Adventurer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8575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956560"/>
              </p:ext>
            </p:extLst>
          </p:nvPr>
        </p:nvGraphicFramePr>
        <p:xfrm>
          <a:off x="4968715" y="4082500"/>
          <a:ext cx="1874982" cy="933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4982">
                  <a:extLst>
                    <a:ext uri="{9D8B030D-6E8A-4147-A177-3AD203B41FA5}">
                      <a16:colId xmlns:a16="http://schemas.microsoft.com/office/drawing/2014/main" val="4288312707"/>
                    </a:ext>
                  </a:extLst>
                </a:gridCol>
              </a:tblGrid>
              <a:tr h="4156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Archer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452191"/>
                  </a:ext>
                </a:extLst>
              </a:tr>
              <a:tr h="5126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+Archer()</a:t>
                      </a:r>
                      <a:endParaRPr lang="zh-TW" altLang="en-US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+Attack()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8575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26127"/>
              </p:ext>
            </p:extLst>
          </p:nvPr>
        </p:nvGraphicFramePr>
        <p:xfrm>
          <a:off x="7302955" y="4084824"/>
          <a:ext cx="1874982" cy="929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4982">
                  <a:extLst>
                    <a:ext uri="{9D8B030D-6E8A-4147-A177-3AD203B41FA5}">
                      <a16:colId xmlns:a16="http://schemas.microsoft.com/office/drawing/2014/main" val="4288312707"/>
                    </a:ext>
                  </a:extLst>
                </a:gridCol>
              </a:tblGrid>
              <a:tr h="411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Warrior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452191"/>
                  </a:ext>
                </a:extLst>
              </a:tr>
              <a:tr h="411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+Warrior()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+Attack()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85750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>
            <a:endCxn id="4" idx="2"/>
          </p:cNvCxnSpPr>
          <p:nvPr/>
        </p:nvCxnSpPr>
        <p:spPr>
          <a:xfrm flipV="1">
            <a:off x="5918175" y="2806587"/>
            <a:ext cx="537595" cy="1275913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0"/>
            <a:endCxn id="4" idx="2"/>
          </p:cNvCxnSpPr>
          <p:nvPr/>
        </p:nvCxnSpPr>
        <p:spPr>
          <a:xfrm flipH="1" flipV="1">
            <a:off x="6455770" y="2806587"/>
            <a:ext cx="1784676" cy="1278237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1"/>
            <a:endCxn id="4" idx="3"/>
          </p:cNvCxnSpPr>
          <p:nvPr/>
        </p:nvCxnSpPr>
        <p:spPr>
          <a:xfrm flipH="1">
            <a:off x="7393261" y="2395182"/>
            <a:ext cx="847185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-右雙向箭號 7"/>
          <p:cNvSpPr/>
          <p:nvPr/>
        </p:nvSpPr>
        <p:spPr>
          <a:xfrm rot="19907073">
            <a:off x="4498437" y="2615361"/>
            <a:ext cx="882149" cy="1710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60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325455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範例程式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9309" y="985855"/>
            <a:ext cx="5532582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abstract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abstract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309" y="2068016"/>
            <a:ext cx="5532582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	@</a:t>
            </a:r>
            <a:r>
              <a:rPr lang="en-US" altLang="zh-TW" sz="1600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弓箭手射箭攻擊！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zh-TW" altLang="en-US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zh-TW" altLang="en-US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309" y="4122019"/>
            <a:ext cx="5532582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>
                <a:solidFill>
                  <a:srgbClr val="1290C3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sz="160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sz="160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>
                <a:solidFill>
                  <a:srgbClr val="3EABE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sz="160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i="1" dirty="0">
                <a:solidFill>
                  <a:srgbClr val="A0A0A0"/>
                </a:solidFill>
                <a:latin typeface="Courier New" panose="02070309020205020404" pitchFamily="49" charset="0"/>
              </a:rPr>
              <a:t>@Override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戰士揮劍攻擊！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zh-TW" altLang="en-US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zh-TW" altLang="en-US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5018" y="985855"/>
            <a:ext cx="6446982" cy="40318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urier New" panose="02070309020205020404" pitchFamily="49" charset="0"/>
              </a:rPr>
              <a:t>TrainingCamp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urier New" panose="02070309020205020404" pitchFamily="49" charset="0"/>
              </a:rPr>
              <a:t>trainAdventurer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switch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smtClean="0">
                <a:solidFill>
                  <a:srgbClr val="79ABF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case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"archer"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訓練一個弓箭手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	return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case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"warrior"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訓練一個戰士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	return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		// </a:t>
            </a:r>
            <a:r>
              <a:rPr lang="zh-TW" alt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假如冒險者種類新增，增加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case</a:t>
            </a:r>
            <a:r>
              <a:rPr lang="zh-TW" alt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就可以</a:t>
            </a:r>
            <a:endParaRPr lang="zh-TW" altLang="en-US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default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null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4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6048</TotalTime>
  <Words>2162</Words>
  <Application>Microsoft Office PowerPoint</Application>
  <PresentationFormat>寬螢幕</PresentationFormat>
  <Paragraphs>358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微軟正黑體</vt:lpstr>
      <vt:lpstr>Arial</vt:lpstr>
      <vt:lpstr>Courier New</vt:lpstr>
      <vt:lpstr>Trebuchet MS</vt:lpstr>
      <vt:lpstr>Wingdings 3</vt:lpstr>
      <vt:lpstr>多面向</vt:lpstr>
      <vt:lpstr>設計模式(Design patten)</vt:lpstr>
      <vt:lpstr>甚麼是設計模型?</vt:lpstr>
      <vt:lpstr>先從工廠模式談起</vt:lpstr>
      <vt:lpstr>三種工廠模式</vt:lpstr>
      <vt:lpstr>工廠模式之1    簡單工廠模式(Simple Factory)</vt:lpstr>
      <vt:lpstr>簡單工廠模式</vt:lpstr>
      <vt:lpstr>簡單工廠模式的基本想法</vt:lpstr>
      <vt:lpstr>冒險家(Adventurer)為例</vt:lpstr>
      <vt:lpstr>範例程式(1/2)</vt:lpstr>
      <vt:lpstr>範例程式(2/2)</vt:lpstr>
      <vt:lpstr>簡單工廠模式的缺點</vt:lpstr>
      <vt:lpstr>工廠模式之2     工廠模式(Factory)</vt:lpstr>
      <vt:lpstr>工廠模式</vt:lpstr>
      <vt:lpstr>由簡單工廠模式到工廠模式</vt:lpstr>
      <vt:lpstr>沒有變的部分</vt:lpstr>
      <vt:lpstr>TrainingCamp變為Interface後</vt:lpstr>
      <vt:lpstr>主程式與執行結果</vt:lpstr>
      <vt:lpstr>工廠模式之3    抽象工廠模式(Abstract Factory)</vt:lpstr>
      <vt:lpstr>為什麼工廠模式不夠用？</vt:lpstr>
      <vt:lpstr>由簡單工廠模式到工廠模</vt:lpstr>
      <vt:lpstr>抽象工廠模式</vt:lpstr>
      <vt:lpstr>新增加的程式碼---武器部分</vt:lpstr>
      <vt:lpstr>新增加的程式碼---衣服部分</vt:lpstr>
      <vt:lpstr>新增加的程式碼---裝備工廠部分</vt:lpstr>
      <vt:lpstr>新增加的程式碼---裝備工廠部分</vt:lpstr>
      <vt:lpstr>有變更的程式碼---訓練營部分</vt:lpstr>
      <vt:lpstr>有變更的程式碼---訓練營部分</vt:lpstr>
      <vt:lpstr>測試用主程式與執行結果</vt:lpstr>
      <vt:lpstr>MVC模式</vt:lpstr>
      <vt:lpstr>MVC模式（Model–view–controller）</vt:lpstr>
      <vt:lpstr>依據維基百科定義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198</cp:revision>
  <dcterms:created xsi:type="dcterms:W3CDTF">2020-12-09T08:06:07Z</dcterms:created>
  <dcterms:modified xsi:type="dcterms:W3CDTF">2024-03-21T09:17:59Z</dcterms:modified>
</cp:coreProperties>
</file>