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9" r:id="rId5"/>
    <p:sldId id="270" r:id="rId6"/>
    <p:sldId id="257" r:id="rId7"/>
    <p:sldId id="271" r:id="rId8"/>
    <p:sldId id="272" r:id="rId9"/>
    <p:sldId id="273" r:id="rId10"/>
    <p:sldId id="274" r:id="rId11"/>
    <p:sldId id="267" r:id="rId12"/>
    <p:sldId id="258" r:id="rId13"/>
    <p:sldId id="259" r:id="rId14"/>
    <p:sldId id="260" r:id="rId15"/>
    <p:sldId id="261" r:id="rId16"/>
    <p:sldId id="262" r:id="rId17"/>
    <p:sldId id="263" r:id="rId18"/>
    <p:sldId id="264" r:id="rId19"/>
    <p:sldId id="268" r:id="rId20"/>
    <p:sldId id="275" r:id="rId21"/>
    <p:sldId id="276" r:id="rId22"/>
    <p:sldId id="277" r:id="rId23"/>
    <p:sldId id="280" r:id="rId24"/>
    <p:sldId id="281" r:id="rId25"/>
    <p:sldId id="282" r:id="rId26"/>
    <p:sldId id="283" r:id="rId27"/>
    <p:sldId id="284" r:id="rId28"/>
    <p:sldId id="285" r:id="rId29"/>
    <p:sldId id="27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0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265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61291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24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347973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150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78222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18965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97926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264093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405374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408908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24282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36814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408334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4536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B51E6E2-D390-461A-88D0-42529C6D1592}" type="datetimeFigureOut">
              <a:rPr lang="zh-TW" altLang="en-US" smtClean="0"/>
              <a:t>2024/4/12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355489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51E6E2-D390-461A-88D0-42529C6D1592}" type="datetimeFigureOut">
              <a:rPr lang="zh-TW" altLang="en-US" smtClean="0"/>
              <a:t>2024/4/12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670440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ariadb.org/downloa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JDBC</a:t>
            </a:r>
            <a:r>
              <a:rPr lang="zh-TW" altLang="zh-TW"/>
              <a:t>串接資料庫</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8252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Driver(4/4</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a:t>
            </a:r>
            <a:r>
              <a:rPr lang="en-US" altLang="zh-TW" dirty="0" smtClean="0"/>
              <a:t>4 </a:t>
            </a:r>
            <a:r>
              <a:rPr lang="en-US" altLang="zh-TW" dirty="0"/>
              <a:t>Driver </a:t>
            </a:r>
            <a:r>
              <a:rPr lang="en-US" altLang="zh-TW" dirty="0" smtClean="0"/>
              <a:t>(</a:t>
            </a:r>
            <a:r>
              <a:rPr lang="en-US" altLang="zh-TW" b="1" dirty="0">
                <a:solidFill>
                  <a:srgbClr val="FF0000"/>
                </a:solidFill>
              </a:rPr>
              <a:t>Native Protocol Driver</a:t>
            </a:r>
            <a:r>
              <a:rPr lang="en-US" altLang="zh-TW" dirty="0" smtClean="0"/>
              <a:t>)</a:t>
            </a:r>
            <a:endParaRPr lang="en-US" altLang="zh-TW" dirty="0"/>
          </a:p>
          <a:p>
            <a:pPr lvl="1"/>
            <a:r>
              <a:rPr lang="zh-TW" altLang="en-US" dirty="0" smtClean="0"/>
              <a:t>此</a:t>
            </a:r>
            <a:r>
              <a:rPr lang="zh-TW" altLang="en-US" dirty="0"/>
              <a:t>類型</a:t>
            </a:r>
            <a:r>
              <a:rPr lang="en-US" altLang="zh-TW" b="1" dirty="0">
                <a:solidFill>
                  <a:srgbClr val="7030A0"/>
                </a:solidFill>
              </a:rPr>
              <a:t>Driver</a:t>
            </a:r>
            <a:r>
              <a:rPr lang="zh-TW" altLang="en-US" b="1" dirty="0">
                <a:solidFill>
                  <a:srgbClr val="7030A0"/>
                </a:solidFill>
              </a:rPr>
              <a:t>通常由資料庫廠商直接提供</a:t>
            </a:r>
            <a:r>
              <a:rPr lang="zh-TW" altLang="en-US" dirty="0"/>
              <a:t>，會將</a:t>
            </a:r>
            <a:r>
              <a:rPr lang="en-US" altLang="zh-TW" dirty="0"/>
              <a:t>JDBC</a:t>
            </a:r>
            <a:r>
              <a:rPr lang="zh-TW" altLang="en-US" dirty="0"/>
              <a:t>呼叫轉換為與資料庫特定的網路協定，</a:t>
            </a:r>
            <a:r>
              <a:rPr lang="en-US" altLang="zh-TW" dirty="0"/>
              <a:t>Driver</a:t>
            </a:r>
            <a:r>
              <a:rPr lang="zh-TW" altLang="en-US" dirty="0"/>
              <a:t>可以完全用</a:t>
            </a:r>
            <a:r>
              <a:rPr lang="en-US" altLang="zh-TW" dirty="0"/>
              <a:t>Java</a:t>
            </a:r>
            <a:r>
              <a:rPr lang="zh-TW" altLang="en-US" dirty="0"/>
              <a:t>技術實現，因此達到跨平台功能，效能也有不錯表現，為</a:t>
            </a:r>
            <a:r>
              <a:rPr lang="zh-TW" altLang="en-US" b="1" u="sng" dirty="0">
                <a:solidFill>
                  <a:srgbClr val="FF0000"/>
                </a:solidFill>
              </a:rPr>
              <a:t>業界最常見的</a:t>
            </a:r>
            <a:r>
              <a:rPr lang="en-US" altLang="zh-TW" b="1" u="sng" dirty="0">
                <a:solidFill>
                  <a:srgbClr val="FF0000"/>
                </a:solidFill>
              </a:rPr>
              <a:t>Driver</a:t>
            </a:r>
            <a:r>
              <a:rPr lang="zh-TW" altLang="en-US" b="1" u="sng" dirty="0" smtClean="0">
                <a:solidFill>
                  <a:srgbClr val="FF0000"/>
                </a:solidFill>
              </a:rPr>
              <a:t>類型。</a:t>
            </a:r>
            <a:endParaRPr lang="en-US" altLang="zh-TW" b="1" u="sng" dirty="0" smtClean="0">
              <a:solidFill>
                <a:srgbClr val="FF0000"/>
              </a:solidFill>
            </a:endParaRPr>
          </a:p>
          <a:p>
            <a:r>
              <a:rPr lang="en-US" altLang="zh-TW" dirty="0"/>
              <a:t>JDBC Driver</a:t>
            </a:r>
            <a:r>
              <a:rPr lang="zh-TW" altLang="en-US" dirty="0"/>
              <a:t>可以從各資料庫網站下載並取得，基本上都是</a:t>
            </a:r>
            <a:r>
              <a:rPr lang="zh-TW" altLang="en-US" b="1" dirty="0"/>
              <a:t>免費取得</a:t>
            </a:r>
            <a:r>
              <a:rPr lang="zh-TW" altLang="en-US" dirty="0"/>
              <a:t>，而</a:t>
            </a:r>
            <a:r>
              <a:rPr lang="en-US" altLang="zh-TW" dirty="0"/>
              <a:t>Type 4 Driver</a:t>
            </a:r>
            <a:r>
              <a:rPr lang="zh-TW" altLang="en-US" dirty="0"/>
              <a:t>通常都是以</a:t>
            </a:r>
            <a:r>
              <a:rPr lang="en-US" altLang="zh-TW" dirty="0"/>
              <a:t>JAR</a:t>
            </a:r>
            <a:r>
              <a:rPr lang="zh-TW" altLang="en-US" dirty="0"/>
              <a:t>檔的形式打包好提供</a:t>
            </a:r>
            <a:r>
              <a:rPr lang="zh-TW" altLang="en-US" dirty="0" smtClean="0"/>
              <a:t>給程式</a:t>
            </a:r>
            <a:r>
              <a:rPr lang="zh-TW" altLang="en-US" dirty="0"/>
              <a:t>設計師們</a:t>
            </a:r>
            <a:r>
              <a:rPr lang="zh-TW" altLang="en-US" dirty="0" smtClean="0"/>
              <a:t>使用。</a:t>
            </a:r>
            <a:endParaRPr lang="zh-TW" altLang="en-US" dirty="0"/>
          </a:p>
        </p:txBody>
      </p:sp>
      <p:sp>
        <p:nvSpPr>
          <p:cNvPr id="5" name="文字方塊 4"/>
          <p:cNvSpPr txBox="1"/>
          <p:nvPr/>
        </p:nvSpPr>
        <p:spPr>
          <a:xfrm>
            <a:off x="5617176" y="5380171"/>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6" name="立方體 5"/>
          <p:cNvSpPr/>
          <p:nvPr/>
        </p:nvSpPr>
        <p:spPr>
          <a:xfrm>
            <a:off x="1939638" y="5502723"/>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4 Driver</a:t>
            </a:r>
            <a:endParaRPr lang="zh-TW" altLang="en-US" dirty="0"/>
          </a:p>
        </p:txBody>
      </p:sp>
      <p:sp>
        <p:nvSpPr>
          <p:cNvPr id="7" name="圓柱 6"/>
          <p:cNvSpPr/>
          <p:nvPr/>
        </p:nvSpPr>
        <p:spPr>
          <a:xfrm>
            <a:off x="7190867" y="5329472"/>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8" name="直線單箭頭接點 7"/>
          <p:cNvCxnSpPr>
            <a:stCxn id="6" idx="5"/>
            <a:endCxn id="7" idx="2"/>
          </p:cNvCxnSpPr>
          <p:nvPr/>
        </p:nvCxnSpPr>
        <p:spPr>
          <a:xfrm>
            <a:off x="4687454" y="5769423"/>
            <a:ext cx="2503413" cy="801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立方體 8"/>
          <p:cNvSpPr/>
          <p:nvPr/>
        </p:nvSpPr>
        <p:spPr>
          <a:xfrm>
            <a:off x="1926562" y="4874191"/>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0" name="立方體 9"/>
          <p:cNvSpPr/>
          <p:nvPr/>
        </p:nvSpPr>
        <p:spPr>
          <a:xfrm>
            <a:off x="1926562" y="4234971"/>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1" name="上-下雙向箭號 10"/>
          <p:cNvSpPr/>
          <p:nvPr/>
        </p:nvSpPr>
        <p:spPr>
          <a:xfrm>
            <a:off x="4263721" y="5385449"/>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上-下雙向箭號 11"/>
          <p:cNvSpPr/>
          <p:nvPr/>
        </p:nvSpPr>
        <p:spPr>
          <a:xfrm>
            <a:off x="4263721" y="4740930"/>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1588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首先要有資料庫</a:t>
            </a:r>
          </a:p>
        </p:txBody>
      </p:sp>
      <p:sp>
        <p:nvSpPr>
          <p:cNvPr id="5" name="文字版面配置區 4"/>
          <p:cNvSpPr>
            <a:spLocks noGrp="1"/>
          </p:cNvSpPr>
          <p:nvPr>
            <p:ph type="body" idx="1"/>
          </p:nvPr>
        </p:nvSpPr>
        <p:spPr/>
        <p:txBody>
          <a:bodyPr/>
          <a:lstStyle/>
          <a:p>
            <a:r>
              <a:rPr lang="zh-TW" altLang="en-US" dirty="0" smtClean="0"/>
              <a:t>就用免費的</a:t>
            </a:r>
            <a:r>
              <a:rPr lang="en-US" altLang="zh-TW" dirty="0" smtClean="0"/>
              <a:t>MDB</a:t>
            </a:r>
            <a:r>
              <a:rPr lang="zh-TW" altLang="en-US" dirty="0" smtClean="0"/>
              <a:t>吧！</a:t>
            </a:r>
            <a:endParaRPr lang="zh-TW" altLang="en-US" dirty="0"/>
          </a:p>
        </p:txBody>
      </p:sp>
    </p:spTree>
    <p:extLst>
      <p:ext uri="{BB962C8B-B14F-4D97-AF65-F5344CB8AC3E}">
        <p14:creationId xmlns:p14="http://schemas.microsoft.com/office/powerpoint/2010/main" val="3083782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下載</a:t>
            </a:r>
            <a:r>
              <a:rPr lang="en-US" altLang="zh-TW" dirty="0" err="1" smtClean="0"/>
              <a:t>MariaDB</a:t>
            </a:r>
            <a:endParaRPr lang="zh-TW" altLang="en-US" dirty="0"/>
          </a:p>
        </p:txBody>
      </p:sp>
      <p:sp>
        <p:nvSpPr>
          <p:cNvPr id="3" name="內容版面配置區 2"/>
          <p:cNvSpPr>
            <a:spLocks noGrp="1"/>
          </p:cNvSpPr>
          <p:nvPr>
            <p:ph idx="1"/>
          </p:nvPr>
        </p:nvSpPr>
        <p:spPr/>
        <p:txBody>
          <a:bodyPr/>
          <a:lstStyle/>
          <a:p>
            <a:r>
              <a:rPr lang="en-US" altLang="zh-TW" dirty="0" err="1" smtClean="0"/>
              <a:t>MariaDB</a:t>
            </a:r>
            <a:r>
              <a:rPr lang="zh-TW" altLang="en-US" dirty="0" smtClean="0"/>
              <a:t>是一個免費的資料庫。</a:t>
            </a:r>
            <a:endParaRPr lang="en-US" altLang="zh-TW" dirty="0" smtClean="0"/>
          </a:p>
          <a:p>
            <a:pPr lvl="1"/>
            <a:r>
              <a:rPr lang="zh-TW" altLang="en-US" dirty="0"/>
              <a:t>不可商業用。</a:t>
            </a:r>
            <a:endParaRPr lang="en-US" altLang="zh-TW" dirty="0" smtClean="0"/>
          </a:p>
          <a:p>
            <a:r>
              <a:rPr lang="zh-TW" altLang="en-US" dirty="0" smtClean="0"/>
              <a:t>首先下載安裝</a:t>
            </a:r>
            <a:r>
              <a:rPr lang="zh-TW" altLang="en-US" dirty="0"/>
              <a:t>檔。</a:t>
            </a:r>
            <a:endParaRPr lang="en-US" altLang="zh-TW" dirty="0" smtClean="0"/>
          </a:p>
          <a:p>
            <a:r>
              <a:rPr lang="zh-TW" altLang="en-US" dirty="0" smtClean="0"/>
              <a:t>網址：</a:t>
            </a:r>
            <a:r>
              <a:rPr lang="en-US" altLang="zh-TW" dirty="0">
                <a:hlinkClick r:id="rId2"/>
              </a:rPr>
              <a:t>https://</a:t>
            </a:r>
            <a:r>
              <a:rPr lang="en-US" altLang="zh-TW" dirty="0" smtClean="0">
                <a:hlinkClick r:id="rId2"/>
              </a:rPr>
              <a:t>mariadb.org/download</a:t>
            </a:r>
            <a:endParaRPr lang="en-US" altLang="zh-TW" dirty="0" smtClean="0"/>
          </a:p>
          <a:p>
            <a:r>
              <a:rPr lang="zh-TW" altLang="en-US" dirty="0" smtClean="0"/>
              <a:t>往下面找一下。</a:t>
            </a:r>
            <a:endParaRPr lang="en-US" altLang="zh-TW" dirty="0" smtClean="0"/>
          </a:p>
          <a:p>
            <a:r>
              <a:rPr lang="zh-TW" altLang="en-US" dirty="0" smtClean="0"/>
              <a:t>可以選擇版本跟作業系統。</a:t>
            </a:r>
            <a:endParaRPr lang="en-US" altLang="zh-TW" dirty="0" smtClean="0"/>
          </a:p>
          <a:p>
            <a:r>
              <a:rPr lang="zh-TW" altLang="en-US" dirty="0"/>
              <a:t>下載的</a:t>
            </a:r>
            <a:r>
              <a:rPr lang="zh-TW" altLang="en-US" dirty="0" smtClean="0"/>
              <a:t>檔名：</a:t>
            </a:r>
            <a:endParaRPr lang="en-US" altLang="zh-TW" dirty="0" smtClean="0"/>
          </a:p>
          <a:p>
            <a:pPr lvl="1"/>
            <a:r>
              <a:rPr lang="en-US" altLang="zh-TW" dirty="0" smtClean="0"/>
              <a:t>mariadb-11.3.2-winx64.msi</a:t>
            </a:r>
          </a:p>
          <a:p>
            <a:pPr lvl="1"/>
            <a:r>
              <a:rPr lang="zh-TW" altLang="en-US" dirty="0"/>
              <a:t>如果版本不同會</a:t>
            </a:r>
            <a:r>
              <a:rPr lang="zh-TW" altLang="en-US" dirty="0" smtClean="0"/>
              <a:t>有一些差異</a:t>
            </a:r>
            <a:r>
              <a:rPr lang="zh-TW" altLang="en-US" dirty="0"/>
              <a:t>。</a:t>
            </a:r>
          </a:p>
        </p:txBody>
      </p:sp>
      <p:pic>
        <p:nvPicPr>
          <p:cNvPr id="6" name="圖片 5"/>
          <p:cNvPicPr>
            <a:picLocks noChangeAspect="1"/>
          </p:cNvPicPr>
          <p:nvPr/>
        </p:nvPicPr>
        <p:blipFill>
          <a:blip r:embed="rId3"/>
          <a:stretch>
            <a:fillRect/>
          </a:stretch>
        </p:blipFill>
        <p:spPr>
          <a:xfrm>
            <a:off x="5568012" y="2012823"/>
            <a:ext cx="6623988" cy="3943246"/>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6840664" y="2809839"/>
            <a:ext cx="5313128" cy="3681458"/>
          </a:xfrm>
          <a:prstGeom prst="rect">
            <a:avLst/>
          </a:prstGeom>
          <a:ln>
            <a:solidFill>
              <a:schemeClr val="tx1"/>
            </a:solidFill>
          </a:ln>
        </p:spPr>
      </p:pic>
      <p:sp>
        <p:nvSpPr>
          <p:cNvPr id="9" name="向右箭號 8"/>
          <p:cNvSpPr/>
          <p:nvPr/>
        </p:nvSpPr>
        <p:spPr>
          <a:xfrm>
            <a:off x="6418213" y="5996187"/>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63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安裝</a:t>
            </a:r>
            <a:r>
              <a:rPr lang="en-US" altLang="zh-TW" dirty="0" err="1" smtClean="0"/>
              <a:t>MariaDB</a:t>
            </a:r>
            <a:endParaRPr lang="zh-TW" altLang="en-US" dirty="0"/>
          </a:p>
        </p:txBody>
      </p:sp>
      <p:sp>
        <p:nvSpPr>
          <p:cNvPr id="3" name="內容版面配置區 2"/>
          <p:cNvSpPr>
            <a:spLocks noGrp="1"/>
          </p:cNvSpPr>
          <p:nvPr>
            <p:ph idx="1"/>
          </p:nvPr>
        </p:nvSpPr>
        <p:spPr/>
        <p:txBody>
          <a:bodyPr/>
          <a:lstStyle/>
          <a:p>
            <a:r>
              <a:rPr lang="zh-TW" altLang="en-US" dirty="0" smtClean="0"/>
              <a:t>執行：</a:t>
            </a:r>
            <a:r>
              <a:rPr lang="en-US" altLang="zh-TW" dirty="0" smtClean="0"/>
              <a:t>mariadb-11.3.2-winx64.msi</a:t>
            </a:r>
          </a:p>
          <a:p>
            <a:r>
              <a:rPr lang="zh-TW" altLang="en-US" dirty="0"/>
              <a:t>一路點選</a:t>
            </a:r>
            <a:r>
              <a:rPr lang="en-US" altLang="zh-TW" dirty="0" smtClean="0"/>
              <a:t>Next</a:t>
            </a:r>
          </a:p>
          <a:p>
            <a:endParaRPr lang="en-US" altLang="zh-TW" dirty="0"/>
          </a:p>
          <a:p>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720467" y="1138119"/>
            <a:ext cx="5887272" cy="4601217"/>
          </a:xfrm>
          <a:prstGeom prst="rect">
            <a:avLst/>
          </a:prstGeom>
        </p:spPr>
      </p:pic>
      <p:sp>
        <p:nvSpPr>
          <p:cNvPr id="5" name="向右箭號 4"/>
          <p:cNvSpPr/>
          <p:nvPr/>
        </p:nvSpPr>
        <p:spPr>
          <a:xfrm rot="2308531">
            <a:off x="8976102" y="4924541"/>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720467" y="1138119"/>
            <a:ext cx="5887272" cy="4601217"/>
          </a:xfrm>
          <a:prstGeom prst="rect">
            <a:avLst/>
          </a:prstGeom>
        </p:spPr>
      </p:pic>
      <p:sp>
        <p:nvSpPr>
          <p:cNvPr id="7" name="向右箭號 6"/>
          <p:cNvSpPr/>
          <p:nvPr/>
        </p:nvSpPr>
        <p:spPr>
          <a:xfrm rot="7849560">
            <a:off x="6035463" y="4325920"/>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7849560">
            <a:off x="9914304" y="4830434"/>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4"/>
          <a:stretch>
            <a:fillRect/>
          </a:stretch>
        </p:blipFill>
        <p:spPr>
          <a:xfrm>
            <a:off x="5710443" y="1138119"/>
            <a:ext cx="5887272" cy="4601217"/>
          </a:xfrm>
          <a:prstGeom prst="rect">
            <a:avLst/>
          </a:prstGeom>
        </p:spPr>
      </p:pic>
      <p:sp>
        <p:nvSpPr>
          <p:cNvPr id="10" name="矩形 9"/>
          <p:cNvSpPr/>
          <p:nvPr/>
        </p:nvSpPr>
        <p:spPr>
          <a:xfrm>
            <a:off x="6906638" y="4605487"/>
            <a:ext cx="2762656" cy="5091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2724641">
            <a:off x="9952012" y="4333864"/>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rot="2669327">
            <a:off x="9340113" y="4868912"/>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5"/>
          <a:stretch>
            <a:fillRect/>
          </a:stretch>
        </p:blipFill>
        <p:spPr>
          <a:xfrm>
            <a:off x="5700419" y="1138119"/>
            <a:ext cx="5887272" cy="4601217"/>
          </a:xfrm>
          <a:prstGeom prst="rect">
            <a:avLst/>
          </a:prstGeom>
        </p:spPr>
      </p:pic>
      <p:sp>
        <p:nvSpPr>
          <p:cNvPr id="14" name="矩形 13"/>
          <p:cNvSpPr/>
          <p:nvPr/>
        </p:nvSpPr>
        <p:spPr>
          <a:xfrm>
            <a:off x="7299012" y="2742060"/>
            <a:ext cx="1642260" cy="6409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右箭號 14"/>
          <p:cNvSpPr/>
          <p:nvPr/>
        </p:nvSpPr>
        <p:spPr>
          <a:xfrm rot="7978969">
            <a:off x="6008338" y="3385127"/>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7978969">
            <a:off x="9741128" y="4826097"/>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6"/>
          <a:stretch>
            <a:fillRect/>
          </a:stretch>
        </p:blipFill>
        <p:spPr>
          <a:xfrm>
            <a:off x="5710443" y="1138119"/>
            <a:ext cx="5887272" cy="4601217"/>
          </a:xfrm>
          <a:prstGeom prst="rect">
            <a:avLst/>
          </a:prstGeom>
        </p:spPr>
      </p:pic>
      <p:sp>
        <p:nvSpPr>
          <p:cNvPr id="18" name="向右箭號 17"/>
          <p:cNvSpPr/>
          <p:nvPr/>
        </p:nvSpPr>
        <p:spPr>
          <a:xfrm rot="7978969">
            <a:off x="9914303" y="4858775"/>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p:cNvPicPr>
            <a:picLocks noChangeAspect="1"/>
          </p:cNvPicPr>
          <p:nvPr/>
        </p:nvPicPr>
        <p:blipFill>
          <a:blip r:embed="rId7"/>
          <a:stretch>
            <a:fillRect/>
          </a:stretch>
        </p:blipFill>
        <p:spPr>
          <a:xfrm>
            <a:off x="5712269" y="1155114"/>
            <a:ext cx="5887272" cy="4601217"/>
          </a:xfrm>
          <a:prstGeom prst="rect">
            <a:avLst/>
          </a:prstGeom>
        </p:spPr>
      </p:pic>
      <p:sp>
        <p:nvSpPr>
          <p:cNvPr id="20" name="向右箭號 19"/>
          <p:cNvSpPr/>
          <p:nvPr/>
        </p:nvSpPr>
        <p:spPr>
          <a:xfrm rot="7978969">
            <a:off x="9676131" y="4836095"/>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p:cNvPicPr>
            <a:picLocks noChangeAspect="1"/>
          </p:cNvPicPr>
          <p:nvPr/>
        </p:nvPicPr>
        <p:blipFill>
          <a:blip r:embed="rId8"/>
          <a:stretch>
            <a:fillRect/>
          </a:stretch>
        </p:blipFill>
        <p:spPr>
          <a:xfrm>
            <a:off x="5688873" y="1146616"/>
            <a:ext cx="5887272" cy="4601217"/>
          </a:xfrm>
          <a:prstGeom prst="rect">
            <a:avLst/>
          </a:prstGeom>
        </p:spPr>
      </p:pic>
      <p:pic>
        <p:nvPicPr>
          <p:cNvPr id="22" name="圖片 21"/>
          <p:cNvPicPr>
            <a:picLocks noChangeAspect="1"/>
          </p:cNvPicPr>
          <p:nvPr/>
        </p:nvPicPr>
        <p:blipFill>
          <a:blip r:embed="rId9"/>
          <a:stretch>
            <a:fillRect/>
          </a:stretch>
        </p:blipFill>
        <p:spPr>
          <a:xfrm>
            <a:off x="5710443" y="1155114"/>
            <a:ext cx="5887272" cy="4601217"/>
          </a:xfrm>
          <a:prstGeom prst="rect">
            <a:avLst/>
          </a:prstGeom>
        </p:spPr>
      </p:pic>
    </p:spTree>
    <p:extLst>
      <p:ext uri="{BB962C8B-B14F-4D97-AF65-F5344CB8AC3E}">
        <p14:creationId xmlns:p14="http://schemas.microsoft.com/office/powerpoint/2010/main" val="40165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4" grpId="0" animBg="1"/>
      <p:bldP spid="15" grpId="0" animBg="1"/>
      <p:bldP spid="16" grpId="0" animBg="1"/>
      <p:bldP spid="18"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試用</a:t>
            </a:r>
            <a:r>
              <a:rPr lang="en-US" altLang="zh-TW" dirty="0" err="1" smtClean="0"/>
              <a:t>MariaDB</a:t>
            </a:r>
            <a:endParaRPr lang="zh-TW" altLang="en-US" dirty="0"/>
          </a:p>
        </p:txBody>
      </p:sp>
      <p:sp>
        <p:nvSpPr>
          <p:cNvPr id="3" name="內容版面配置區 2"/>
          <p:cNvSpPr>
            <a:spLocks noGrp="1"/>
          </p:cNvSpPr>
          <p:nvPr>
            <p:ph idx="1"/>
          </p:nvPr>
        </p:nvSpPr>
        <p:spPr/>
        <p:txBody>
          <a:bodyPr/>
          <a:lstStyle/>
          <a:p>
            <a:r>
              <a:rPr lang="zh-TW" altLang="en-US" dirty="0"/>
              <a:t>在完成安裝資料庫時，系統會一併幫你裝上</a:t>
            </a:r>
            <a:r>
              <a:rPr lang="en-US" altLang="zh-TW" dirty="0" err="1">
                <a:solidFill>
                  <a:srgbClr val="FF0000"/>
                </a:solidFill>
              </a:rPr>
              <a:t>HeidiSQL</a:t>
            </a:r>
            <a:r>
              <a:rPr lang="zh-TW" altLang="en-US" dirty="0"/>
              <a:t>資料庫管理工具，藉由其友善的使用者介面讓你輕鬆一覽你的資料</a:t>
            </a:r>
            <a:r>
              <a:rPr lang="zh-TW" altLang="en-US" dirty="0" smtClean="0"/>
              <a:t>。</a:t>
            </a:r>
            <a:endParaRPr lang="en-US" altLang="zh-TW" dirty="0" smtClean="0"/>
          </a:p>
          <a:p>
            <a:r>
              <a:rPr lang="zh-TW" altLang="en-US" dirty="0" smtClean="0"/>
              <a:t>請從</a:t>
            </a:r>
            <a:r>
              <a:rPr lang="en-US" altLang="zh-TW" dirty="0" smtClean="0"/>
              <a:t>[</a:t>
            </a:r>
            <a:r>
              <a:rPr lang="zh-TW" altLang="en-US" b="1" dirty="0" smtClean="0"/>
              <a:t>所有應用程式</a:t>
            </a:r>
            <a:r>
              <a:rPr lang="en-US" altLang="zh-TW" b="1" dirty="0" smtClean="0"/>
              <a:t>]</a:t>
            </a:r>
            <a:r>
              <a:rPr lang="zh-TW" altLang="en-US" dirty="0" smtClean="0"/>
              <a:t>那邊去找，展開</a:t>
            </a:r>
            <a:r>
              <a:rPr lang="en-US" altLang="zh-TW" b="1" dirty="0" err="1" smtClean="0">
                <a:solidFill>
                  <a:srgbClr val="FF0000"/>
                </a:solidFill>
              </a:rPr>
              <a:t>MariaDB</a:t>
            </a:r>
            <a:r>
              <a:rPr lang="zh-TW" altLang="en-US" b="1" dirty="0" smtClean="0">
                <a:solidFill>
                  <a:srgbClr val="FF0000"/>
                </a:solidFill>
              </a:rPr>
              <a:t>的資料夾</a:t>
            </a:r>
            <a:endParaRPr lang="en-US" altLang="zh-TW" b="1" dirty="0" smtClean="0">
              <a:solidFill>
                <a:srgbClr val="FF0000"/>
              </a:solidFill>
            </a:endParaRPr>
          </a:p>
          <a:p>
            <a:r>
              <a:rPr lang="zh-TW" altLang="en-US" dirty="0" smtClean="0"/>
              <a:t>如右圖箭頭所指，就是</a:t>
            </a:r>
            <a:r>
              <a:rPr lang="en-US" altLang="zh-TW" dirty="0" err="1" smtClean="0"/>
              <a:t>HediSQL</a:t>
            </a:r>
            <a:r>
              <a:rPr lang="zh-TW" altLang="en-US" dirty="0" smtClean="0"/>
              <a:t>了。</a:t>
            </a:r>
            <a:endParaRPr lang="en-US" altLang="zh-TW" dirty="0" smtClean="0"/>
          </a:p>
          <a:p>
            <a:r>
              <a:rPr lang="zh-TW" altLang="en-US" dirty="0"/>
              <a:t>點開他！</a:t>
            </a:r>
          </a:p>
        </p:txBody>
      </p:sp>
      <p:pic>
        <p:nvPicPr>
          <p:cNvPr id="4" name="圖片 3"/>
          <p:cNvPicPr>
            <a:picLocks noChangeAspect="1"/>
          </p:cNvPicPr>
          <p:nvPr/>
        </p:nvPicPr>
        <p:blipFill>
          <a:blip r:embed="rId2"/>
          <a:stretch>
            <a:fillRect/>
          </a:stretch>
        </p:blipFill>
        <p:spPr>
          <a:xfrm>
            <a:off x="7965268" y="2643220"/>
            <a:ext cx="3829584" cy="3886742"/>
          </a:xfrm>
          <a:prstGeom prst="rect">
            <a:avLst/>
          </a:prstGeom>
          <a:ln>
            <a:solidFill>
              <a:schemeClr val="tx1"/>
            </a:solidFill>
          </a:ln>
        </p:spPr>
      </p:pic>
      <p:sp>
        <p:nvSpPr>
          <p:cNvPr id="5" name="向右箭號 4"/>
          <p:cNvSpPr/>
          <p:nvPr/>
        </p:nvSpPr>
        <p:spPr>
          <a:xfrm>
            <a:off x="7529208" y="5097293"/>
            <a:ext cx="660638" cy="3599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11796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321573" y="1342707"/>
            <a:ext cx="6682359" cy="4698655"/>
          </a:xfrm>
          <a:prstGeom prst="rect">
            <a:avLst/>
          </a:prstGeom>
        </p:spPr>
      </p:pic>
      <p:sp>
        <p:nvSpPr>
          <p:cNvPr id="8" name="向右箭號 7"/>
          <p:cNvSpPr/>
          <p:nvPr/>
        </p:nvSpPr>
        <p:spPr>
          <a:xfrm rot="7365204">
            <a:off x="5714751" y="5210510"/>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新增工作階段</a:t>
            </a:r>
            <a:endParaRPr lang="zh-TW" altLang="en-US" dirty="0"/>
          </a:p>
        </p:txBody>
      </p:sp>
      <p:sp>
        <p:nvSpPr>
          <p:cNvPr id="3" name="內容版面配置區 2"/>
          <p:cNvSpPr>
            <a:spLocks noGrp="1"/>
          </p:cNvSpPr>
          <p:nvPr>
            <p:ph idx="1"/>
          </p:nvPr>
        </p:nvSpPr>
        <p:spPr/>
        <p:txBody>
          <a:bodyPr/>
          <a:lstStyle/>
          <a:p>
            <a:r>
              <a:rPr lang="zh-TW" altLang="en-US" dirty="0" smtClean="0"/>
              <a:t>一開始是沒有資料庫的。</a:t>
            </a:r>
            <a:endParaRPr lang="en-US" altLang="zh-TW" dirty="0" smtClean="0"/>
          </a:p>
          <a:p>
            <a:r>
              <a:rPr lang="zh-TW" altLang="en-US" dirty="0"/>
              <a:t>點選左下角的新增</a:t>
            </a:r>
            <a:r>
              <a:rPr lang="zh-TW" altLang="en-US" dirty="0" smtClean="0"/>
              <a:t>。</a:t>
            </a:r>
            <a:endParaRPr lang="en-US" altLang="zh-TW" dirty="0" smtClean="0"/>
          </a:p>
          <a:p>
            <a:r>
              <a:rPr lang="zh-TW" altLang="en-US" dirty="0"/>
              <a:t>修改</a:t>
            </a:r>
            <a:r>
              <a:rPr lang="zh-TW" altLang="en-US" dirty="0" smtClean="0"/>
              <a:t>名稱為：</a:t>
            </a:r>
            <a:r>
              <a:rPr lang="en-US" altLang="zh-TW" dirty="0" smtClean="0"/>
              <a:t>Test</a:t>
            </a:r>
            <a:br>
              <a:rPr lang="en-US" altLang="zh-TW" dirty="0" smtClean="0"/>
            </a:br>
            <a:r>
              <a:rPr lang="zh-TW" altLang="en-US" dirty="0" smtClean="0"/>
              <a:t>輸入密碼。</a:t>
            </a:r>
            <a:endParaRPr lang="en-US" altLang="zh-TW" dirty="0" smtClean="0"/>
          </a:p>
          <a:p>
            <a:r>
              <a:rPr lang="zh-TW" altLang="en-US" dirty="0" smtClean="0"/>
              <a:t>最後點選</a:t>
            </a:r>
            <a:r>
              <a:rPr lang="zh-TW" altLang="en-US" b="1" dirty="0" smtClean="0"/>
              <a:t>開啟</a:t>
            </a:r>
            <a:endParaRPr lang="en-US" altLang="zh-TW" b="1" dirty="0" smtClean="0"/>
          </a:p>
          <a:p>
            <a:r>
              <a:rPr lang="zh-TW" altLang="en-US" b="1" dirty="0" smtClean="0"/>
              <a:t>就開啟這個</a:t>
            </a:r>
            <a:r>
              <a:rPr lang="zh-TW" altLang="en-US" b="1" dirty="0" smtClean="0">
                <a:solidFill>
                  <a:srgbClr val="FF0000"/>
                </a:solidFill>
              </a:rPr>
              <a:t>工作階段</a:t>
            </a:r>
            <a:r>
              <a:rPr lang="zh-TW" altLang="en-US" b="1" dirty="0" smtClean="0"/>
              <a:t>了。</a:t>
            </a:r>
            <a:r>
              <a:rPr lang="en-US" altLang="zh-TW" b="1" dirty="0" smtClean="0"/>
              <a:t/>
            </a:r>
            <a:br>
              <a:rPr lang="en-US" altLang="zh-TW" b="1" dirty="0" smtClean="0"/>
            </a:br>
            <a:r>
              <a:rPr lang="zh-TW" altLang="en-US" b="1" dirty="0" smtClean="0"/>
              <a:t>還不是資料庫喔！</a:t>
            </a:r>
            <a:endParaRPr lang="zh-TW" altLang="en-US" b="1" dirty="0"/>
          </a:p>
        </p:txBody>
      </p:sp>
      <p:pic>
        <p:nvPicPr>
          <p:cNvPr id="5" name="圖片 4"/>
          <p:cNvPicPr>
            <a:picLocks noChangeAspect="1"/>
          </p:cNvPicPr>
          <p:nvPr/>
        </p:nvPicPr>
        <p:blipFill>
          <a:blip r:embed="rId3"/>
          <a:stretch>
            <a:fillRect/>
          </a:stretch>
        </p:blipFill>
        <p:spPr>
          <a:xfrm>
            <a:off x="5321573" y="1342705"/>
            <a:ext cx="6682358" cy="4698655"/>
          </a:xfrm>
          <a:prstGeom prst="rect">
            <a:avLst/>
          </a:prstGeom>
        </p:spPr>
      </p:pic>
      <p:sp>
        <p:nvSpPr>
          <p:cNvPr id="6" name="向右箭號 5"/>
          <p:cNvSpPr/>
          <p:nvPr/>
        </p:nvSpPr>
        <p:spPr>
          <a:xfrm rot="18102250">
            <a:off x="5494259" y="2590240"/>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a:off x="8755001" y="3521169"/>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2584208">
            <a:off x="8401369" y="5282802"/>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4"/>
          <a:stretch>
            <a:fillRect/>
          </a:stretch>
        </p:blipFill>
        <p:spPr>
          <a:xfrm>
            <a:off x="3654678" y="1663429"/>
            <a:ext cx="8537322" cy="4516473"/>
          </a:xfrm>
          <a:prstGeom prst="rect">
            <a:avLst/>
          </a:prstGeom>
        </p:spPr>
      </p:pic>
    </p:spTree>
    <p:extLst>
      <p:ext uri="{BB962C8B-B14F-4D97-AF65-F5344CB8AC3E}">
        <p14:creationId xmlns:p14="http://schemas.microsoft.com/office/powerpoint/2010/main" val="127603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5532117" y="1766111"/>
            <a:ext cx="8537322" cy="4516473"/>
          </a:xfrm>
          <a:prstGeom prst="rect">
            <a:avLst/>
          </a:prstGeom>
        </p:spPr>
      </p:pic>
      <p:sp>
        <p:nvSpPr>
          <p:cNvPr id="2" name="標題 1"/>
          <p:cNvSpPr>
            <a:spLocks noGrp="1"/>
          </p:cNvSpPr>
          <p:nvPr>
            <p:ph type="title"/>
          </p:nvPr>
        </p:nvSpPr>
        <p:spPr/>
        <p:txBody>
          <a:bodyPr/>
          <a:lstStyle/>
          <a:p>
            <a:r>
              <a:rPr lang="zh-TW" altLang="en-US" dirty="0" smtClean="0"/>
              <a:t>建立新的資料庫</a:t>
            </a:r>
            <a:endParaRPr lang="zh-TW" altLang="en-US" dirty="0"/>
          </a:p>
        </p:txBody>
      </p:sp>
      <p:sp>
        <p:nvSpPr>
          <p:cNvPr id="3" name="內容版面配置區 2"/>
          <p:cNvSpPr>
            <a:spLocks noGrp="1"/>
          </p:cNvSpPr>
          <p:nvPr>
            <p:ph idx="1"/>
          </p:nvPr>
        </p:nvSpPr>
        <p:spPr>
          <a:xfrm>
            <a:off x="677333" y="2160589"/>
            <a:ext cx="4595057" cy="3880773"/>
          </a:xfrm>
        </p:spPr>
        <p:txBody>
          <a:bodyPr/>
          <a:lstStyle/>
          <a:p>
            <a:r>
              <a:rPr lang="zh-TW" altLang="en-US" dirty="0" smtClean="0"/>
              <a:t>在</a:t>
            </a:r>
            <a:r>
              <a:rPr lang="en-US" altLang="zh-TW" dirty="0" smtClean="0"/>
              <a:t>[</a:t>
            </a:r>
            <a:r>
              <a:rPr lang="en-US" altLang="zh-TW" b="1" dirty="0" smtClean="0">
                <a:solidFill>
                  <a:srgbClr val="FF0000"/>
                </a:solidFill>
              </a:rPr>
              <a:t>Test]</a:t>
            </a:r>
            <a:r>
              <a:rPr lang="zh-TW" altLang="en-US" dirty="0" smtClean="0"/>
              <a:t>的地方按</a:t>
            </a:r>
            <a:r>
              <a:rPr lang="zh-TW" altLang="en-US" b="1" dirty="0" smtClean="0">
                <a:solidFill>
                  <a:srgbClr val="FF0000"/>
                </a:solidFill>
              </a:rPr>
              <a:t>滑鼠右鍵</a:t>
            </a:r>
            <a:r>
              <a:rPr lang="en-US" altLang="zh-TW" b="1" dirty="0" smtClean="0">
                <a:solidFill>
                  <a:srgbClr val="FF0000"/>
                </a:solidFill>
              </a:rPr>
              <a:t/>
            </a:r>
            <a:br>
              <a:rPr lang="en-US" altLang="zh-TW" b="1" dirty="0" smtClean="0">
                <a:solidFill>
                  <a:srgbClr val="FF0000"/>
                </a:solidFill>
              </a:rPr>
            </a:br>
            <a:r>
              <a:rPr lang="zh-TW" altLang="en-US" dirty="0" smtClean="0"/>
              <a:t>展開後點選</a:t>
            </a:r>
            <a:r>
              <a:rPr lang="en-US" altLang="zh-TW" dirty="0" smtClean="0"/>
              <a:t>[</a:t>
            </a:r>
            <a:r>
              <a:rPr lang="zh-TW" altLang="en-US" b="1" dirty="0" smtClean="0">
                <a:solidFill>
                  <a:srgbClr val="FF0000"/>
                </a:solidFill>
              </a:rPr>
              <a:t>建立新的</a:t>
            </a:r>
            <a:r>
              <a:rPr lang="en-US" altLang="zh-TW" b="1" dirty="0" smtClean="0">
                <a:solidFill>
                  <a:srgbClr val="FF0000"/>
                </a:solidFill>
              </a:rPr>
              <a:t>(O)]</a:t>
            </a:r>
            <a:r>
              <a:rPr lang="en-US" altLang="zh-TW" dirty="0" smtClean="0"/>
              <a:t/>
            </a:r>
            <a:br>
              <a:rPr lang="en-US" altLang="zh-TW" dirty="0" smtClean="0"/>
            </a:br>
            <a:r>
              <a:rPr lang="zh-TW" altLang="en-US" dirty="0" smtClean="0"/>
              <a:t>在下一層點選</a:t>
            </a:r>
            <a:r>
              <a:rPr lang="en-US" altLang="zh-TW" dirty="0" smtClean="0"/>
              <a:t>[</a:t>
            </a:r>
            <a:r>
              <a:rPr lang="zh-TW" altLang="en-US" b="1" dirty="0" smtClean="0">
                <a:solidFill>
                  <a:srgbClr val="FF0000"/>
                </a:solidFill>
              </a:rPr>
              <a:t>資料庫</a:t>
            </a:r>
            <a:r>
              <a:rPr lang="en-US" altLang="zh-TW" b="1" dirty="0" smtClean="0">
                <a:solidFill>
                  <a:srgbClr val="FF0000"/>
                </a:solidFill>
              </a:rPr>
              <a:t>]</a:t>
            </a:r>
          </a:p>
          <a:p>
            <a:r>
              <a:rPr lang="zh-TW" altLang="en-US" dirty="0" smtClean="0"/>
              <a:t>接著輸入資料庫名稱：</a:t>
            </a:r>
            <a:r>
              <a:rPr lang="en-US" altLang="zh-TW" b="1" dirty="0" err="1" smtClean="0">
                <a:solidFill>
                  <a:srgbClr val="FF0000"/>
                </a:solidFill>
              </a:rPr>
              <a:t>TestDB</a:t>
            </a:r>
            <a:endParaRPr lang="en-US" altLang="zh-TW" b="1" dirty="0" smtClean="0">
              <a:solidFill>
                <a:srgbClr val="FF0000"/>
              </a:solidFill>
            </a:endParaRPr>
          </a:p>
          <a:p>
            <a:r>
              <a:rPr lang="zh-TW" altLang="en-US" dirty="0"/>
              <a:t>點</a:t>
            </a:r>
            <a:r>
              <a:rPr lang="zh-TW" altLang="en-US" dirty="0" smtClean="0"/>
              <a:t>下</a:t>
            </a:r>
            <a:r>
              <a:rPr lang="en-US" altLang="zh-TW" dirty="0" smtClean="0"/>
              <a:t>[</a:t>
            </a:r>
            <a:r>
              <a:rPr lang="zh-TW" altLang="en-US" b="1" dirty="0" smtClean="0">
                <a:solidFill>
                  <a:srgbClr val="FF0000"/>
                </a:solidFill>
              </a:rPr>
              <a:t>確定</a:t>
            </a:r>
            <a:r>
              <a:rPr lang="en-US" altLang="zh-TW" dirty="0" smtClean="0"/>
              <a:t>]</a:t>
            </a:r>
          </a:p>
          <a:p>
            <a:r>
              <a:rPr lang="zh-TW" altLang="en-US" dirty="0"/>
              <a:t>這樣就有了第一個資料庫</a:t>
            </a:r>
            <a:r>
              <a:rPr lang="zh-TW" altLang="en-US" dirty="0" smtClean="0"/>
              <a:t>，如右圖紅框中所示。</a:t>
            </a:r>
            <a:endParaRPr lang="zh-TW" altLang="en-US" dirty="0"/>
          </a:p>
        </p:txBody>
      </p:sp>
      <p:pic>
        <p:nvPicPr>
          <p:cNvPr id="6" name="圖片 5"/>
          <p:cNvPicPr>
            <a:picLocks noChangeAspect="1"/>
          </p:cNvPicPr>
          <p:nvPr/>
        </p:nvPicPr>
        <p:blipFill>
          <a:blip r:embed="rId3"/>
          <a:stretch>
            <a:fillRect/>
          </a:stretch>
        </p:blipFill>
        <p:spPr>
          <a:xfrm>
            <a:off x="6279092" y="2665378"/>
            <a:ext cx="2184039" cy="3129775"/>
          </a:xfrm>
          <a:prstGeom prst="rect">
            <a:avLst/>
          </a:prstGeom>
        </p:spPr>
      </p:pic>
      <p:pic>
        <p:nvPicPr>
          <p:cNvPr id="7" name="圖片 6"/>
          <p:cNvPicPr>
            <a:picLocks noChangeAspect="1"/>
          </p:cNvPicPr>
          <p:nvPr/>
        </p:nvPicPr>
        <p:blipFill>
          <a:blip r:embed="rId4"/>
          <a:stretch>
            <a:fillRect/>
          </a:stretch>
        </p:blipFill>
        <p:spPr>
          <a:xfrm>
            <a:off x="8428947" y="3392175"/>
            <a:ext cx="1306726" cy="1705119"/>
          </a:xfrm>
          <a:prstGeom prst="rect">
            <a:avLst/>
          </a:prstGeom>
        </p:spPr>
      </p:pic>
      <p:pic>
        <p:nvPicPr>
          <p:cNvPr id="8" name="圖片 7"/>
          <p:cNvPicPr>
            <a:picLocks noChangeAspect="1"/>
          </p:cNvPicPr>
          <p:nvPr/>
        </p:nvPicPr>
        <p:blipFill>
          <a:blip r:embed="rId5"/>
          <a:stretch>
            <a:fillRect/>
          </a:stretch>
        </p:blipFill>
        <p:spPr>
          <a:xfrm>
            <a:off x="7471060" y="2562473"/>
            <a:ext cx="3791479" cy="3077004"/>
          </a:xfrm>
          <a:prstGeom prst="rect">
            <a:avLst/>
          </a:prstGeom>
        </p:spPr>
      </p:pic>
      <p:sp>
        <p:nvSpPr>
          <p:cNvPr id="10" name="矩形 9"/>
          <p:cNvSpPr/>
          <p:nvPr/>
        </p:nvSpPr>
        <p:spPr>
          <a:xfrm>
            <a:off x="8272720" y="2984969"/>
            <a:ext cx="1225685" cy="5030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8570068" y="4017523"/>
            <a:ext cx="583660" cy="31128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6"/>
          <a:stretch>
            <a:fillRect/>
          </a:stretch>
        </p:blipFill>
        <p:spPr>
          <a:xfrm>
            <a:off x="5514764" y="1766111"/>
            <a:ext cx="8572027" cy="4534834"/>
          </a:xfrm>
          <a:prstGeom prst="rect">
            <a:avLst/>
          </a:prstGeom>
        </p:spPr>
      </p:pic>
      <p:sp>
        <p:nvSpPr>
          <p:cNvPr id="14" name="矩形 13"/>
          <p:cNvSpPr/>
          <p:nvPr/>
        </p:nvSpPr>
        <p:spPr>
          <a:xfrm>
            <a:off x="5514764" y="3488029"/>
            <a:ext cx="2306274" cy="3738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23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建立資料表</a:t>
            </a:r>
            <a:endParaRPr lang="zh-TW" altLang="en-US" dirty="0"/>
          </a:p>
        </p:txBody>
      </p:sp>
      <p:sp>
        <p:nvSpPr>
          <p:cNvPr id="3" name="內容版面配置區 2"/>
          <p:cNvSpPr>
            <a:spLocks noGrp="1"/>
          </p:cNvSpPr>
          <p:nvPr>
            <p:ph idx="1"/>
          </p:nvPr>
        </p:nvSpPr>
        <p:spPr>
          <a:xfrm>
            <a:off x="677334" y="2160589"/>
            <a:ext cx="4721517" cy="3880773"/>
          </a:xfrm>
        </p:spPr>
        <p:txBody>
          <a:bodyPr/>
          <a:lstStyle/>
          <a:p>
            <a:r>
              <a:rPr lang="zh-TW" altLang="en-US" dirty="0" smtClean="0"/>
              <a:t>新資料庫是空的，要自己建資料表。</a:t>
            </a:r>
            <a:endParaRPr lang="en-US" altLang="zh-TW" dirty="0" smtClean="0"/>
          </a:p>
          <a:p>
            <a:r>
              <a:rPr lang="zh-TW" altLang="en-US" dirty="0"/>
              <a:t>在</a:t>
            </a:r>
            <a:r>
              <a:rPr lang="en-US" altLang="zh-TW" dirty="0" err="1"/>
              <a:t>testdb</a:t>
            </a:r>
            <a:r>
              <a:rPr lang="zh-TW" altLang="en-US" dirty="0"/>
              <a:t>按下</a:t>
            </a:r>
            <a:r>
              <a:rPr lang="zh-TW" altLang="en-US" b="1" dirty="0"/>
              <a:t>滑鼠右</a:t>
            </a:r>
            <a:r>
              <a:rPr lang="zh-TW" altLang="en-US" b="1" dirty="0" smtClean="0"/>
              <a:t>鍵</a:t>
            </a:r>
            <a:r>
              <a:rPr lang="zh-TW" altLang="en-US" dirty="0" smtClean="0"/>
              <a:t>，展開後點選</a:t>
            </a:r>
            <a:r>
              <a:rPr lang="en-US" altLang="zh-TW" dirty="0" smtClean="0"/>
              <a:t>[</a:t>
            </a:r>
            <a:r>
              <a:rPr lang="zh-TW" altLang="en-US" b="1" dirty="0" smtClean="0">
                <a:solidFill>
                  <a:srgbClr val="FF0000"/>
                </a:solidFill>
              </a:rPr>
              <a:t>建立新的</a:t>
            </a:r>
            <a:r>
              <a:rPr lang="en-US" altLang="zh-TW" b="1" dirty="0" smtClean="0">
                <a:solidFill>
                  <a:srgbClr val="FF0000"/>
                </a:solidFill>
              </a:rPr>
              <a:t>(O)</a:t>
            </a:r>
            <a:r>
              <a:rPr lang="en-US" altLang="zh-TW" dirty="0" smtClean="0"/>
              <a:t>]</a:t>
            </a:r>
            <a:r>
              <a:rPr lang="zh-TW" altLang="en-US" dirty="0" smtClean="0"/>
              <a:t>，然後再點選</a:t>
            </a:r>
            <a:r>
              <a:rPr lang="en-US" altLang="zh-TW" dirty="0" smtClean="0"/>
              <a:t>[</a:t>
            </a:r>
            <a:r>
              <a:rPr lang="zh-TW" altLang="en-US" b="1" dirty="0" smtClean="0">
                <a:solidFill>
                  <a:srgbClr val="FF0000"/>
                </a:solidFill>
              </a:rPr>
              <a:t>資料表</a:t>
            </a:r>
            <a:r>
              <a:rPr lang="en-US" altLang="zh-TW" b="1" dirty="0" smtClean="0">
                <a:solidFill>
                  <a:srgbClr val="FF0000"/>
                </a:solidFill>
              </a:rPr>
              <a:t>(T)</a:t>
            </a:r>
            <a:r>
              <a:rPr lang="en-US" altLang="zh-TW" dirty="0" smtClean="0"/>
              <a:t>]</a:t>
            </a:r>
          </a:p>
          <a:p>
            <a:r>
              <a:rPr lang="zh-TW" altLang="en-US" dirty="0" smtClean="0"/>
              <a:t>右圖箭頭所指的地方輸入資料表名稱。</a:t>
            </a:r>
            <a:endParaRPr lang="en-US" altLang="zh-TW" dirty="0" smtClean="0"/>
          </a:p>
          <a:p>
            <a:endParaRPr lang="en-US" altLang="zh-TW" dirty="0"/>
          </a:p>
          <a:p>
            <a:r>
              <a:rPr lang="zh-TW" altLang="en-US" dirty="0" smtClean="0"/>
              <a:t>點選</a:t>
            </a:r>
            <a:r>
              <a:rPr lang="en-US" altLang="zh-TW" dirty="0" smtClean="0"/>
              <a:t>[</a:t>
            </a:r>
            <a:r>
              <a:rPr lang="zh-TW" altLang="en-US" b="1" dirty="0" smtClean="0">
                <a:solidFill>
                  <a:srgbClr val="FF0000"/>
                </a:solidFill>
              </a:rPr>
              <a:t>加入</a:t>
            </a:r>
            <a:r>
              <a:rPr lang="en-US" altLang="zh-TW" b="1" dirty="0" smtClean="0">
                <a:solidFill>
                  <a:schemeClr val="tx1"/>
                </a:solidFill>
              </a:rPr>
              <a:t>]</a:t>
            </a:r>
            <a:r>
              <a:rPr lang="zh-TW" altLang="en-US" dirty="0" smtClean="0"/>
              <a:t>可以增加欄位</a:t>
            </a:r>
            <a:endParaRPr lang="en-US" altLang="zh-TW" dirty="0" smtClean="0"/>
          </a:p>
          <a:p>
            <a:r>
              <a:rPr lang="zh-TW" altLang="en-US" dirty="0" smtClean="0"/>
              <a:t>紅框中就是新的欄位，屬性可以自己修改與設定。</a:t>
            </a:r>
            <a:endParaRPr lang="en-US" altLang="zh-TW" dirty="0" smtClean="0"/>
          </a:p>
          <a:p>
            <a:r>
              <a:rPr lang="zh-TW" altLang="en-US" dirty="0" smtClean="0"/>
              <a:t>例如右圖所示為簡單學生資料。最後點選</a:t>
            </a:r>
            <a:r>
              <a:rPr lang="en-US" altLang="zh-TW" dirty="0" smtClean="0"/>
              <a:t>[</a:t>
            </a:r>
            <a:r>
              <a:rPr lang="zh-TW" altLang="en-US" b="1" dirty="0" smtClean="0">
                <a:solidFill>
                  <a:srgbClr val="FF0000"/>
                </a:solidFill>
              </a:rPr>
              <a:t>儲存</a:t>
            </a:r>
            <a:r>
              <a:rPr lang="en-US" altLang="zh-TW" dirty="0" smtClean="0"/>
              <a:t>]</a:t>
            </a:r>
            <a:r>
              <a:rPr lang="zh-TW" altLang="en-US" dirty="0" smtClean="0"/>
              <a:t>即完成新增資料表。</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2"/>
          <a:stretch>
            <a:fillRect/>
          </a:stretch>
        </p:blipFill>
        <p:spPr>
          <a:xfrm>
            <a:off x="5398851" y="1425643"/>
            <a:ext cx="8572027" cy="4534834"/>
          </a:xfrm>
          <a:prstGeom prst="rect">
            <a:avLst/>
          </a:prstGeom>
        </p:spPr>
      </p:pic>
      <p:pic>
        <p:nvPicPr>
          <p:cNvPr id="5" name="圖片 4"/>
          <p:cNvPicPr>
            <a:picLocks noChangeAspect="1"/>
          </p:cNvPicPr>
          <p:nvPr/>
        </p:nvPicPr>
        <p:blipFill>
          <a:blip r:embed="rId3"/>
          <a:stretch>
            <a:fillRect/>
          </a:stretch>
        </p:blipFill>
        <p:spPr>
          <a:xfrm>
            <a:off x="6337458" y="3240358"/>
            <a:ext cx="2414106" cy="3459467"/>
          </a:xfrm>
          <a:prstGeom prst="rect">
            <a:avLst/>
          </a:prstGeom>
        </p:spPr>
      </p:pic>
      <p:pic>
        <p:nvPicPr>
          <p:cNvPr id="6" name="圖片 5"/>
          <p:cNvPicPr>
            <a:picLocks noChangeAspect="1"/>
          </p:cNvPicPr>
          <p:nvPr/>
        </p:nvPicPr>
        <p:blipFill>
          <a:blip r:embed="rId4"/>
          <a:stretch>
            <a:fillRect/>
          </a:stretch>
        </p:blipFill>
        <p:spPr>
          <a:xfrm>
            <a:off x="8717405" y="4013426"/>
            <a:ext cx="1248099" cy="1628617"/>
          </a:xfrm>
          <a:prstGeom prst="rect">
            <a:avLst/>
          </a:prstGeom>
        </p:spPr>
      </p:pic>
      <p:pic>
        <p:nvPicPr>
          <p:cNvPr id="9" name="圖片 8"/>
          <p:cNvPicPr>
            <a:picLocks noChangeAspect="1"/>
          </p:cNvPicPr>
          <p:nvPr/>
        </p:nvPicPr>
        <p:blipFill>
          <a:blip r:embed="rId5"/>
          <a:stretch>
            <a:fillRect/>
          </a:stretch>
        </p:blipFill>
        <p:spPr>
          <a:xfrm>
            <a:off x="5398851" y="1395275"/>
            <a:ext cx="8572027" cy="4565202"/>
          </a:xfrm>
          <a:prstGeom prst="rect">
            <a:avLst/>
          </a:prstGeom>
        </p:spPr>
      </p:pic>
      <p:sp>
        <p:nvSpPr>
          <p:cNvPr id="10" name="向右箭號 9"/>
          <p:cNvSpPr/>
          <p:nvPr/>
        </p:nvSpPr>
        <p:spPr>
          <a:xfrm rot="19451196">
            <a:off x="7315198" y="2569833"/>
            <a:ext cx="671332" cy="25464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19451196">
            <a:off x="7282240" y="3565738"/>
            <a:ext cx="671332" cy="25464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6"/>
          <a:stretch>
            <a:fillRect/>
          </a:stretch>
        </p:blipFill>
        <p:spPr>
          <a:xfrm>
            <a:off x="5407309" y="1422920"/>
            <a:ext cx="8588210" cy="4573821"/>
          </a:xfrm>
          <a:prstGeom prst="rect">
            <a:avLst/>
          </a:prstGeom>
        </p:spPr>
      </p:pic>
      <p:sp>
        <p:nvSpPr>
          <p:cNvPr id="13" name="矩形 12"/>
          <p:cNvSpPr/>
          <p:nvPr/>
        </p:nvSpPr>
        <p:spPr>
          <a:xfrm>
            <a:off x="7056140" y="3703089"/>
            <a:ext cx="6914738" cy="317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右箭號 14"/>
          <p:cNvSpPr/>
          <p:nvPr/>
        </p:nvSpPr>
        <p:spPr>
          <a:xfrm rot="13048735">
            <a:off x="8691960" y="4593161"/>
            <a:ext cx="894880" cy="30094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7"/>
          <a:stretch>
            <a:fillRect/>
          </a:stretch>
        </p:blipFill>
        <p:spPr>
          <a:xfrm>
            <a:off x="5398851" y="1414440"/>
            <a:ext cx="8550945" cy="4557237"/>
          </a:xfrm>
          <a:prstGeom prst="rect">
            <a:avLst/>
          </a:prstGeom>
        </p:spPr>
      </p:pic>
    </p:spTree>
    <p:extLst>
      <p:ext uri="{BB962C8B-B14F-4D97-AF65-F5344CB8AC3E}">
        <p14:creationId xmlns:p14="http://schemas.microsoft.com/office/powerpoint/2010/main" val="80533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目前結果</a:t>
            </a:r>
            <a:endParaRPr lang="zh-TW" altLang="en-US" dirty="0"/>
          </a:p>
        </p:txBody>
      </p:sp>
      <p:sp>
        <p:nvSpPr>
          <p:cNvPr id="3" name="內容版面配置區 2"/>
          <p:cNvSpPr>
            <a:spLocks noGrp="1"/>
          </p:cNvSpPr>
          <p:nvPr>
            <p:ph idx="1"/>
          </p:nvPr>
        </p:nvSpPr>
        <p:spPr/>
        <p:txBody>
          <a:bodyPr/>
          <a:lstStyle/>
          <a:p>
            <a:r>
              <a:rPr lang="zh-TW" altLang="en-US" dirty="0" smtClean="0"/>
              <a:t>安裝好</a:t>
            </a:r>
            <a:r>
              <a:rPr lang="en-US" altLang="zh-TW" dirty="0" err="1" smtClean="0"/>
              <a:t>MariaDB</a:t>
            </a:r>
            <a:r>
              <a:rPr lang="en-US" altLang="zh-TW" dirty="0" smtClean="0"/>
              <a:t>`.</a:t>
            </a:r>
          </a:p>
          <a:p>
            <a:r>
              <a:rPr lang="zh-TW" altLang="en-US" dirty="0"/>
              <a:t>有一個工作階段 </a:t>
            </a:r>
            <a:r>
              <a:rPr lang="en-US" altLang="zh-TW" dirty="0" smtClean="0"/>
              <a:t>Test</a:t>
            </a:r>
          </a:p>
          <a:p>
            <a:r>
              <a:rPr lang="zh-TW" altLang="en-US" dirty="0"/>
              <a:t>有一個資料庫： </a:t>
            </a:r>
            <a:r>
              <a:rPr lang="en-US" altLang="zh-TW" dirty="0" err="1" smtClean="0"/>
              <a:t>testdb</a:t>
            </a:r>
            <a:endParaRPr lang="en-US" altLang="zh-TW" dirty="0" smtClean="0"/>
          </a:p>
          <a:p>
            <a:r>
              <a:rPr lang="en-US" altLang="zh-TW" dirty="0" err="1" smtClean="0"/>
              <a:t>testdb</a:t>
            </a:r>
            <a:r>
              <a:rPr lang="zh-TW" altLang="en-US" dirty="0" smtClean="0"/>
              <a:t>中</a:t>
            </a:r>
            <a:r>
              <a:rPr lang="zh-TW" altLang="en-US" dirty="0" smtClean="0"/>
              <a:t>有一個資料表：</a:t>
            </a:r>
            <a:r>
              <a:rPr lang="en-US" altLang="zh-TW" dirty="0" smtClean="0"/>
              <a:t>Student</a:t>
            </a:r>
          </a:p>
          <a:p>
            <a:r>
              <a:rPr lang="en-US" altLang="zh-TW" dirty="0" smtClean="0"/>
              <a:t>Student</a:t>
            </a:r>
            <a:r>
              <a:rPr lang="zh-TW" altLang="en-US" dirty="0" smtClean="0"/>
              <a:t>資料表有三個欄位：</a:t>
            </a:r>
            <a:endParaRPr lang="en-US" altLang="zh-TW" dirty="0" smtClean="0"/>
          </a:p>
          <a:p>
            <a:pPr lvl="1"/>
            <a:r>
              <a:rPr lang="en-US" altLang="zh-TW" dirty="0" smtClean="0"/>
              <a:t>id</a:t>
            </a:r>
            <a:endParaRPr lang="en-US" altLang="zh-TW" dirty="0" smtClean="0"/>
          </a:p>
          <a:p>
            <a:pPr lvl="1"/>
            <a:r>
              <a:rPr lang="en-US" altLang="zh-TW" dirty="0" smtClean="0"/>
              <a:t>name</a:t>
            </a:r>
            <a:endParaRPr lang="en-US" altLang="zh-TW" dirty="0" smtClean="0"/>
          </a:p>
          <a:p>
            <a:pPr lvl="1"/>
            <a:r>
              <a:rPr lang="en-US" altLang="zh-TW" dirty="0" smtClean="0"/>
              <a:t>address</a:t>
            </a:r>
            <a:endParaRPr lang="zh-TW" altLang="en-US" dirty="0"/>
          </a:p>
        </p:txBody>
      </p:sp>
      <p:sp>
        <p:nvSpPr>
          <p:cNvPr id="4" name="矩形 3"/>
          <p:cNvSpPr/>
          <p:nvPr/>
        </p:nvSpPr>
        <p:spPr>
          <a:xfrm>
            <a:off x="3067428" y="3807843"/>
            <a:ext cx="5724644" cy="923330"/>
          </a:xfrm>
          <a:prstGeom prst="rect">
            <a:avLst/>
          </a:prstGeom>
          <a:noFill/>
        </p:spPr>
        <p:txBody>
          <a:bodyPr wrap="none" lIns="91440" tIns="45720" rIns="91440" bIns="45720">
            <a:spAutoFit/>
          </a:bodyPr>
          <a:lstStyle/>
          <a:p>
            <a:pPr algn="ctr"/>
            <a:r>
              <a:rPr lang="zh-TW" alt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資料庫預備好了！</a:t>
            </a:r>
            <a:endParaRPr lang="zh-TW"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77199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如何使用</a:t>
            </a:r>
            <a:r>
              <a:rPr lang="en-US" altLang="zh-TW" dirty="0" smtClean="0"/>
              <a:t>JDBC</a:t>
            </a:r>
            <a:r>
              <a:rPr lang="zh-TW" altLang="en-US" dirty="0" smtClean="0"/>
              <a:t>存取資料庫</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3484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資料庫資本知識</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t>資料庫，簡而言之可視為</a:t>
            </a:r>
            <a:r>
              <a:rPr lang="zh-TW" altLang="en-US" b="1" dirty="0">
                <a:solidFill>
                  <a:srgbClr val="FF0000"/>
                </a:solidFill>
              </a:rPr>
              <a:t>電子化的</a:t>
            </a:r>
            <a:r>
              <a:rPr lang="zh-TW" altLang="en-US" b="1" dirty="0" smtClean="0">
                <a:solidFill>
                  <a:srgbClr val="FF0000"/>
                </a:solidFill>
              </a:rPr>
              <a:t>檔案櫃</a:t>
            </a:r>
            <a:endParaRPr lang="en-US" altLang="zh-TW" b="1" dirty="0" smtClean="0">
              <a:solidFill>
                <a:srgbClr val="FF0000"/>
              </a:solidFill>
            </a:endParaRPr>
          </a:p>
          <a:p>
            <a:pPr lvl="1"/>
            <a:r>
              <a:rPr lang="zh-TW" altLang="en-US" dirty="0" smtClean="0"/>
              <a:t>中國講法：數據庫</a:t>
            </a:r>
            <a:endParaRPr lang="en-US" altLang="zh-TW" dirty="0" smtClean="0"/>
          </a:p>
          <a:p>
            <a:pPr lvl="1"/>
            <a:r>
              <a:rPr lang="zh-TW" altLang="en-US" dirty="0"/>
              <a:t>大多數資料庫使用</a:t>
            </a:r>
            <a:r>
              <a:rPr lang="zh-TW" altLang="en-US" b="1" dirty="0">
                <a:solidFill>
                  <a:srgbClr val="FF0000"/>
                </a:solidFill>
              </a:rPr>
              <a:t>結構化查詢語言 </a:t>
            </a:r>
            <a:r>
              <a:rPr lang="en-US" altLang="zh-TW" b="1" dirty="0">
                <a:solidFill>
                  <a:srgbClr val="FF0000"/>
                </a:solidFill>
              </a:rPr>
              <a:t>(SQL) </a:t>
            </a:r>
            <a:r>
              <a:rPr lang="zh-TW" altLang="en-US" dirty="0"/>
              <a:t>來編寫和查詢資料。</a:t>
            </a:r>
            <a:endParaRPr lang="en-US" altLang="zh-TW" dirty="0" smtClean="0"/>
          </a:p>
          <a:p>
            <a:r>
              <a:rPr lang="zh-TW" altLang="en-US" dirty="0" smtClean="0"/>
              <a:t>使用者</a:t>
            </a:r>
            <a:r>
              <a:rPr lang="zh-TW" altLang="en-US" dirty="0"/>
              <a:t>可以對檔案中的資料執行</a:t>
            </a:r>
            <a:r>
              <a:rPr lang="zh-TW" altLang="en-US" b="1" dirty="0">
                <a:solidFill>
                  <a:srgbClr val="FF0000"/>
                </a:solidFill>
              </a:rPr>
              <a:t>新增</a:t>
            </a:r>
            <a:r>
              <a:rPr lang="zh-TW" altLang="en-US" dirty="0"/>
              <a:t>、</a:t>
            </a:r>
            <a:r>
              <a:rPr lang="zh-TW" altLang="en-US" b="1" dirty="0">
                <a:solidFill>
                  <a:srgbClr val="FF0000"/>
                </a:solidFill>
              </a:rPr>
              <a:t>擷取</a:t>
            </a:r>
            <a:r>
              <a:rPr lang="zh-TW" altLang="en-US" dirty="0"/>
              <a:t>、</a:t>
            </a:r>
            <a:r>
              <a:rPr lang="zh-TW" altLang="en-US" b="1" dirty="0">
                <a:solidFill>
                  <a:srgbClr val="FF0000"/>
                </a:solidFill>
              </a:rPr>
              <a:t>更新</a:t>
            </a:r>
            <a:r>
              <a:rPr lang="zh-TW" altLang="en-US" dirty="0"/>
              <a:t>、</a:t>
            </a:r>
            <a:r>
              <a:rPr lang="zh-TW" altLang="en-US" b="1" dirty="0">
                <a:solidFill>
                  <a:srgbClr val="FF0000"/>
                </a:solidFill>
              </a:rPr>
              <a:t>刪除</a:t>
            </a:r>
            <a:r>
              <a:rPr lang="zh-TW" altLang="en-US" dirty="0"/>
              <a:t>等</a:t>
            </a:r>
            <a:r>
              <a:rPr lang="zh-TW" altLang="en-US" dirty="0" smtClean="0"/>
              <a:t>操作。</a:t>
            </a:r>
            <a:endParaRPr lang="en-US" altLang="zh-TW" dirty="0" smtClean="0"/>
          </a:p>
          <a:p>
            <a:r>
              <a:rPr lang="zh-TW" altLang="en-US" dirty="0"/>
              <a:t>資料庫種類不少</a:t>
            </a:r>
            <a:r>
              <a:rPr lang="zh-TW" altLang="en-US" dirty="0" smtClean="0"/>
              <a:t>，兩個主要類別你需要知道：</a:t>
            </a:r>
            <a:endParaRPr lang="en-US" altLang="zh-TW" dirty="0" smtClean="0"/>
          </a:p>
          <a:p>
            <a:r>
              <a:rPr lang="zh-TW" altLang="en-US" dirty="0"/>
              <a:t>關聯式</a:t>
            </a:r>
            <a:r>
              <a:rPr lang="zh-TW" altLang="en-US" dirty="0" smtClean="0"/>
              <a:t>資料庫</a:t>
            </a:r>
            <a:endParaRPr lang="en-US" altLang="zh-TW" dirty="0" smtClean="0"/>
          </a:p>
          <a:p>
            <a:pPr lvl="1">
              <a:lnSpc>
                <a:spcPct val="120000"/>
              </a:lnSpc>
            </a:pPr>
            <a:r>
              <a:rPr lang="zh-TW" altLang="en-US" dirty="0"/>
              <a:t>以</a:t>
            </a:r>
            <a:r>
              <a:rPr lang="zh-TW" altLang="en-US" b="1" u="sng" dirty="0"/>
              <a:t>表格方式</a:t>
            </a:r>
            <a:r>
              <a:rPr lang="zh-TW" altLang="en-US" dirty="0"/>
              <a:t>儲存與呈現資料，再用數學集合論為基礎，將表格之間建立關聯以處理複雜的資料</a:t>
            </a:r>
            <a:r>
              <a:rPr lang="zh-TW" altLang="en-US" dirty="0" smtClean="0"/>
              <a:t>關係</a:t>
            </a:r>
            <a:endParaRPr lang="en-US" altLang="zh-TW" dirty="0" smtClean="0"/>
          </a:p>
          <a:p>
            <a:pPr lvl="1"/>
            <a:r>
              <a:rPr lang="en-US" altLang="zh-TW" dirty="0" err="1" smtClean="0"/>
              <a:t>MariaDB</a:t>
            </a:r>
            <a:r>
              <a:rPr lang="en-US" altLang="zh-TW" dirty="0" smtClean="0"/>
              <a:t>(MySQL</a:t>
            </a:r>
            <a:r>
              <a:rPr lang="en-US" altLang="zh-TW" dirty="0"/>
              <a:t>), Microsoft Access, Microsoft SQL Server, </a:t>
            </a:r>
            <a:r>
              <a:rPr lang="en-US" altLang="zh-TW" dirty="0" smtClean="0"/>
              <a:t>Oracle</a:t>
            </a:r>
            <a:r>
              <a:rPr lang="zh-TW" altLang="en-US" dirty="0" smtClean="0"/>
              <a:t>資料庫</a:t>
            </a:r>
            <a:r>
              <a:rPr lang="en-US" altLang="zh-TW" dirty="0"/>
              <a:t>, </a:t>
            </a:r>
            <a:r>
              <a:rPr lang="en-US" altLang="zh-TW" dirty="0" err="1" smtClean="0"/>
              <a:t>dBASE</a:t>
            </a:r>
            <a:r>
              <a:rPr lang="en-US" altLang="zh-TW" dirty="0" smtClean="0"/>
              <a:t>, Clipper</a:t>
            </a:r>
          </a:p>
          <a:p>
            <a:r>
              <a:rPr lang="zh-TW" altLang="en-US" dirty="0"/>
              <a:t>非關係型資料庫（</a:t>
            </a:r>
            <a:r>
              <a:rPr lang="en-US" altLang="zh-TW" dirty="0"/>
              <a:t>NoSQL</a:t>
            </a:r>
            <a:r>
              <a:rPr lang="zh-TW" altLang="en-US" dirty="0" smtClean="0"/>
              <a:t>）</a:t>
            </a:r>
            <a:endParaRPr lang="en-US" altLang="zh-TW" dirty="0" smtClean="0"/>
          </a:p>
          <a:p>
            <a:pPr lvl="1"/>
            <a:r>
              <a:rPr lang="zh-TW" altLang="en-US" b="1" u="sng" dirty="0"/>
              <a:t>分散式進行資料儲存</a:t>
            </a:r>
            <a:r>
              <a:rPr lang="zh-TW" altLang="en-US" dirty="0"/>
              <a:t>，可區分三大類：鍵值儲存</a:t>
            </a:r>
            <a:r>
              <a:rPr lang="en-US" altLang="zh-TW" dirty="0"/>
              <a:t>(Key-Value)</a:t>
            </a:r>
            <a:r>
              <a:rPr lang="zh-TW" altLang="en-US" dirty="0"/>
              <a:t>、文檔儲存與圖形關係儲存</a:t>
            </a:r>
            <a:endParaRPr lang="en-US" altLang="zh-TW" dirty="0" smtClean="0"/>
          </a:p>
          <a:p>
            <a:pPr lvl="1"/>
            <a:r>
              <a:rPr lang="en-US" altLang="zh-TW" dirty="0" smtClean="0"/>
              <a:t>MongoDB</a:t>
            </a:r>
            <a:r>
              <a:rPr lang="en-US" altLang="zh-TW" dirty="0"/>
              <a:t>, </a:t>
            </a:r>
            <a:r>
              <a:rPr lang="en-US" altLang="zh-TW" dirty="0" err="1"/>
              <a:t>Redis</a:t>
            </a:r>
            <a:endParaRPr lang="zh-TW" altLang="en-US" dirty="0"/>
          </a:p>
        </p:txBody>
      </p:sp>
    </p:spTree>
    <p:extLst>
      <p:ext uri="{BB962C8B-B14F-4D97-AF65-F5344CB8AC3E}">
        <p14:creationId xmlns:p14="http://schemas.microsoft.com/office/powerpoint/2010/main" val="2984099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第一步</a:t>
            </a:r>
            <a:r>
              <a:rPr lang="en-US" altLang="zh-TW" dirty="0" smtClean="0"/>
              <a:t/>
            </a:r>
            <a:br>
              <a:rPr lang="en-US" altLang="zh-TW" dirty="0" smtClean="0"/>
            </a:br>
            <a:r>
              <a:rPr lang="en-US" altLang="zh-TW" dirty="0"/>
              <a:t>	</a:t>
            </a:r>
            <a:r>
              <a:rPr lang="zh-TW" altLang="en-US" dirty="0" smtClean="0"/>
              <a:t>載入</a:t>
            </a:r>
            <a:r>
              <a:rPr lang="en-US" altLang="zh-TW" dirty="0"/>
              <a:t>JDBC Driver</a:t>
            </a:r>
            <a:endParaRPr lang="zh-TW" altLang="en-US" dirty="0"/>
          </a:p>
        </p:txBody>
      </p:sp>
      <p:sp>
        <p:nvSpPr>
          <p:cNvPr id="3" name="內容版面配置區 2"/>
          <p:cNvSpPr>
            <a:spLocks noGrp="1"/>
          </p:cNvSpPr>
          <p:nvPr>
            <p:ph idx="1"/>
          </p:nvPr>
        </p:nvSpPr>
        <p:spPr/>
        <p:txBody>
          <a:bodyPr/>
          <a:lstStyle/>
          <a:p>
            <a:r>
              <a:rPr lang="zh-TW" altLang="en-US" dirty="0"/>
              <a:t>載入</a:t>
            </a:r>
            <a:r>
              <a:rPr lang="en-US" altLang="zh-TW" dirty="0"/>
              <a:t>JDBC Driver</a:t>
            </a:r>
            <a:r>
              <a:rPr lang="zh-TW" altLang="en-US" dirty="0"/>
              <a:t>有三種</a:t>
            </a:r>
            <a:r>
              <a:rPr lang="zh-TW" altLang="en-US" dirty="0" smtClean="0"/>
              <a:t>方式：</a:t>
            </a:r>
            <a:endParaRPr lang="en-US" altLang="zh-TW" dirty="0" smtClean="0"/>
          </a:p>
          <a:p>
            <a:pPr lvl="1"/>
            <a:r>
              <a:rPr lang="en-US" altLang="zh-TW" dirty="0" smtClean="0"/>
              <a:t>Class Loader</a:t>
            </a:r>
          </a:p>
          <a:p>
            <a:pPr lvl="2"/>
            <a:r>
              <a:rPr lang="zh-TW" altLang="en-US" b="1" u="sng" dirty="0" smtClean="0">
                <a:solidFill>
                  <a:srgbClr val="FF0000"/>
                </a:solidFill>
              </a:rPr>
              <a:t>常見</a:t>
            </a:r>
            <a:r>
              <a:rPr lang="zh-TW" altLang="en-US" b="1" u="sng" dirty="0">
                <a:solidFill>
                  <a:srgbClr val="FF0000"/>
                </a:solidFill>
              </a:rPr>
              <a:t>，主流</a:t>
            </a:r>
            <a:r>
              <a:rPr lang="en-US" altLang="zh-TW" dirty="0"/>
              <a:t>(</a:t>
            </a:r>
            <a:r>
              <a:rPr lang="zh-TW" altLang="en-US" dirty="0"/>
              <a:t>透過</a:t>
            </a:r>
            <a:r>
              <a:rPr lang="en-US" altLang="zh-TW" dirty="0"/>
              <a:t>Java</a:t>
            </a:r>
            <a:r>
              <a:rPr lang="zh-TW" altLang="en-US" dirty="0"/>
              <a:t>的類別載入器，將驅動程式的</a:t>
            </a:r>
            <a:r>
              <a:rPr lang="en-US" altLang="zh-TW" dirty="0"/>
              <a:t>class</a:t>
            </a:r>
            <a:r>
              <a:rPr lang="zh-TW" altLang="en-US" dirty="0"/>
              <a:t>檔載入</a:t>
            </a:r>
            <a:r>
              <a:rPr lang="en-US" altLang="zh-TW" dirty="0" smtClean="0"/>
              <a:t>)</a:t>
            </a:r>
          </a:p>
          <a:p>
            <a:pPr lvl="1"/>
            <a:r>
              <a:rPr lang="en-US" altLang="zh-TW" dirty="0" smtClean="0"/>
              <a:t>Register</a:t>
            </a:r>
          </a:p>
          <a:p>
            <a:pPr lvl="2"/>
            <a:r>
              <a:rPr lang="zh-TW" altLang="en-US" dirty="0" smtClean="0"/>
              <a:t>不建議</a:t>
            </a:r>
            <a:endParaRPr lang="en-US" altLang="zh-TW" dirty="0" smtClean="0"/>
          </a:p>
          <a:p>
            <a:pPr lvl="1"/>
            <a:r>
              <a:rPr lang="en-US" altLang="zh-TW" dirty="0" smtClean="0"/>
              <a:t>System Property</a:t>
            </a:r>
          </a:p>
          <a:p>
            <a:pPr lvl="2"/>
            <a:r>
              <a:rPr lang="zh-TW" altLang="en-US" dirty="0" smtClean="0"/>
              <a:t>依照</a:t>
            </a:r>
            <a:r>
              <a:rPr lang="zh-TW" altLang="en-US" dirty="0"/>
              <a:t>需求，若是要同時註冊多個驅動資訊時可以使用</a:t>
            </a:r>
          </a:p>
        </p:txBody>
      </p:sp>
    </p:spTree>
    <p:extLst>
      <p:ext uri="{BB962C8B-B14F-4D97-AF65-F5344CB8AC3E}">
        <p14:creationId xmlns:p14="http://schemas.microsoft.com/office/powerpoint/2010/main" val="4074336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方式</a:t>
            </a:r>
            <a:r>
              <a:rPr lang="en-US" altLang="zh-TW" dirty="0" smtClean="0"/>
              <a:t>1  Class Loader</a:t>
            </a:r>
            <a:endParaRPr lang="zh-TW" altLang="en-US" dirty="0"/>
          </a:p>
        </p:txBody>
      </p:sp>
      <p:sp>
        <p:nvSpPr>
          <p:cNvPr id="3" name="內容版面配置區 2"/>
          <p:cNvSpPr>
            <a:spLocks noGrp="1"/>
          </p:cNvSpPr>
          <p:nvPr>
            <p:ph idx="1"/>
          </p:nvPr>
        </p:nvSpPr>
        <p:spPr/>
        <p:txBody>
          <a:bodyPr/>
          <a:lstStyle/>
          <a:p>
            <a:r>
              <a:rPr lang="zh-TW" altLang="en-US" dirty="0" smtClean="0"/>
              <a:t>採用</a:t>
            </a:r>
            <a:r>
              <a:rPr lang="en-US" altLang="zh-TW" dirty="0"/>
              <a:t>Class Loader</a:t>
            </a:r>
            <a:r>
              <a:rPr lang="zh-TW" altLang="en-US" dirty="0"/>
              <a:t>方式產生</a:t>
            </a:r>
            <a:r>
              <a:rPr lang="en-US" altLang="zh-TW" dirty="0"/>
              <a:t>Driver</a:t>
            </a:r>
            <a:r>
              <a:rPr lang="zh-TW" altLang="en-US" dirty="0"/>
              <a:t>實體，並註冊到</a:t>
            </a:r>
            <a:r>
              <a:rPr lang="en-US" altLang="zh-TW" dirty="0" err="1"/>
              <a:t>DriverManager</a:t>
            </a:r>
            <a:r>
              <a:rPr lang="zh-TW" altLang="en-US" dirty="0"/>
              <a:t>的驅動程式註冊表</a:t>
            </a:r>
            <a:r>
              <a:rPr lang="zh-TW" altLang="en-US" dirty="0" smtClean="0"/>
              <a:t>中，例如：</a:t>
            </a:r>
            <a:endParaRPr lang="en-US" altLang="zh-TW" dirty="0" smtClean="0"/>
          </a:p>
          <a:p>
            <a:pPr lvl="1"/>
            <a:r>
              <a:rPr lang="en-US" altLang="zh-TW" dirty="0" err="1" smtClean="0"/>
              <a:t>Class.forName</a:t>
            </a:r>
            <a:r>
              <a:rPr lang="en-US" altLang="zh-TW" dirty="0"/>
              <a:t>(“</a:t>
            </a:r>
            <a:r>
              <a:rPr lang="en-US" altLang="zh-TW" dirty="0" err="1"/>
              <a:t>com.mysql.jdbc.Driver</a:t>
            </a:r>
            <a:r>
              <a:rPr lang="en-US" altLang="zh-TW" dirty="0"/>
              <a:t>”); </a:t>
            </a:r>
            <a:r>
              <a:rPr lang="en-US" altLang="zh-TW" dirty="0" smtClean="0">
                <a:solidFill>
                  <a:srgbClr val="C00000"/>
                </a:solidFill>
              </a:rPr>
              <a:t>(MySQL </a:t>
            </a:r>
            <a:r>
              <a:rPr lang="en-US" altLang="zh-TW" dirty="0">
                <a:solidFill>
                  <a:srgbClr val="C00000"/>
                </a:solidFill>
              </a:rPr>
              <a:t>8</a:t>
            </a:r>
            <a:r>
              <a:rPr lang="zh-TW" altLang="en-US" dirty="0" smtClean="0">
                <a:solidFill>
                  <a:srgbClr val="C00000"/>
                </a:solidFill>
              </a:rPr>
              <a:t>以前</a:t>
            </a:r>
            <a:r>
              <a:rPr lang="en-US" altLang="zh-TW" dirty="0" smtClean="0">
                <a:solidFill>
                  <a:srgbClr val="C00000"/>
                </a:solidFill>
              </a:rPr>
              <a:t>)</a:t>
            </a:r>
          </a:p>
          <a:p>
            <a:pPr lvl="1"/>
            <a:r>
              <a:rPr lang="en-US" altLang="zh-TW" dirty="0" err="1" smtClean="0"/>
              <a:t>Class.forName</a:t>
            </a:r>
            <a:r>
              <a:rPr lang="en-US" altLang="zh-TW" dirty="0"/>
              <a:t>(“</a:t>
            </a:r>
            <a:r>
              <a:rPr lang="en-US" altLang="zh-TW" dirty="0" err="1"/>
              <a:t>com.mysql.cj.jdbc.Driver</a:t>
            </a:r>
            <a:r>
              <a:rPr lang="en-US" altLang="zh-TW" dirty="0"/>
              <a:t>”); </a:t>
            </a:r>
            <a:r>
              <a:rPr lang="en-US" altLang="zh-TW" dirty="0">
                <a:solidFill>
                  <a:srgbClr val="C00000"/>
                </a:solidFill>
              </a:rPr>
              <a:t>(MySQL 8</a:t>
            </a:r>
            <a:r>
              <a:rPr lang="zh-TW" altLang="en-US" dirty="0">
                <a:solidFill>
                  <a:srgbClr val="C00000"/>
                </a:solidFill>
              </a:rPr>
              <a:t>以後的驅動名稱</a:t>
            </a:r>
            <a:r>
              <a:rPr lang="en-US" altLang="zh-TW" dirty="0" smtClean="0">
                <a:solidFill>
                  <a:srgbClr val="C00000"/>
                </a:solidFill>
              </a:rPr>
              <a:t>)(</a:t>
            </a:r>
            <a:r>
              <a:rPr lang="zh-TW" altLang="en-US" dirty="0" smtClean="0">
                <a:solidFill>
                  <a:srgbClr val="C00000"/>
                </a:solidFill>
              </a:rPr>
              <a:t>目前版本</a:t>
            </a:r>
            <a:r>
              <a:rPr lang="en-US" altLang="zh-TW" dirty="0" smtClean="0">
                <a:solidFill>
                  <a:srgbClr val="C00000"/>
                </a:solidFill>
              </a:rPr>
              <a:t>)</a:t>
            </a:r>
          </a:p>
          <a:p>
            <a:pPr lvl="1"/>
            <a:r>
              <a:rPr lang="en-US" altLang="zh-TW" dirty="0" err="1" smtClean="0"/>
              <a:t>Class.forName</a:t>
            </a:r>
            <a:r>
              <a:rPr lang="en-US" altLang="zh-TW" dirty="0"/>
              <a:t>(“</a:t>
            </a:r>
            <a:r>
              <a:rPr lang="en-US" altLang="zh-TW" dirty="0" err="1"/>
              <a:t>oracle.jdbc.driver.OracleDriver</a:t>
            </a:r>
            <a:r>
              <a:rPr lang="en-US" altLang="zh-TW" dirty="0" smtClean="0"/>
              <a:t>”);</a:t>
            </a:r>
          </a:p>
          <a:p>
            <a:pPr lvl="1"/>
            <a:r>
              <a:rPr lang="en-US" altLang="zh-TW" dirty="0" err="1" smtClean="0"/>
              <a:t>Class.forName</a:t>
            </a:r>
            <a:r>
              <a:rPr lang="en-US" altLang="zh-TW" dirty="0"/>
              <a:t>(“</a:t>
            </a:r>
            <a:r>
              <a:rPr lang="en-US" altLang="zh-TW" dirty="0" err="1"/>
              <a:t>com.microsoft.sqlserver.jdbc.SQLServerDriver</a:t>
            </a:r>
            <a:r>
              <a:rPr lang="en-US" altLang="zh-TW" dirty="0" smtClean="0"/>
              <a:t>”);</a:t>
            </a:r>
          </a:p>
          <a:p>
            <a:pPr lvl="1"/>
            <a:r>
              <a:rPr lang="en-US" altLang="zh-TW" dirty="0" err="1" smtClean="0"/>
              <a:t>Class.forName</a:t>
            </a:r>
            <a:r>
              <a:rPr lang="en-US" altLang="zh-TW" dirty="0"/>
              <a:t>(“com.ibm.db2.jdbc.app.DB2Driver</a:t>
            </a:r>
            <a:r>
              <a:rPr lang="en-US" altLang="zh-TW" dirty="0" smtClean="0"/>
              <a:t>”);</a:t>
            </a:r>
          </a:p>
          <a:p>
            <a:pPr lvl="1"/>
            <a:endParaRPr lang="en-US" altLang="zh-TW" dirty="0" smtClean="0"/>
          </a:p>
          <a:p>
            <a:r>
              <a:rPr lang="en-US" altLang="zh-TW" dirty="0" smtClean="0"/>
              <a:t>p.s</a:t>
            </a:r>
            <a:r>
              <a:rPr lang="en-US" altLang="zh-TW" dirty="0"/>
              <a:t>. </a:t>
            </a:r>
            <a:r>
              <a:rPr lang="zh-TW" altLang="en-US" dirty="0" smtClean="0"/>
              <a:t>驅動類別</a:t>
            </a:r>
            <a:r>
              <a:rPr lang="zh-TW" altLang="en-US" dirty="0"/>
              <a:t>的名稱為固定且公開的資訊，都可以在各家資料庫的</a:t>
            </a:r>
            <a:r>
              <a:rPr lang="en-US" altLang="zh-TW" dirty="0"/>
              <a:t>JDBC</a:t>
            </a:r>
            <a:r>
              <a:rPr lang="zh-TW" altLang="en-US" dirty="0"/>
              <a:t>說明文件取得</a:t>
            </a:r>
          </a:p>
        </p:txBody>
      </p:sp>
    </p:spTree>
    <p:extLst>
      <p:ext uri="{BB962C8B-B14F-4D97-AF65-F5344CB8AC3E}">
        <p14:creationId xmlns:p14="http://schemas.microsoft.com/office/powerpoint/2010/main" val="971150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另外兩種方式</a:t>
            </a:r>
            <a:endParaRPr lang="zh-TW" altLang="en-US" dirty="0"/>
          </a:p>
        </p:txBody>
      </p:sp>
      <p:sp>
        <p:nvSpPr>
          <p:cNvPr id="3" name="內容版面配置區 2"/>
          <p:cNvSpPr>
            <a:spLocks noGrp="1"/>
          </p:cNvSpPr>
          <p:nvPr>
            <p:ph idx="1"/>
          </p:nvPr>
        </p:nvSpPr>
        <p:spPr/>
        <p:txBody>
          <a:bodyPr/>
          <a:lstStyle/>
          <a:p>
            <a:r>
              <a:rPr lang="en-US" altLang="zh-TW" dirty="0"/>
              <a:t>register (</a:t>
            </a:r>
            <a:r>
              <a:rPr lang="zh-TW" altLang="en-US" dirty="0"/>
              <a:t>不建議</a:t>
            </a:r>
            <a:r>
              <a:rPr lang="en-US" altLang="zh-TW" dirty="0" smtClean="0"/>
              <a:t>)</a:t>
            </a:r>
          </a:p>
          <a:p>
            <a:pPr lvl="1"/>
            <a:r>
              <a:rPr lang="zh-TW" altLang="en-US" dirty="0" smtClean="0"/>
              <a:t>採用</a:t>
            </a:r>
            <a:r>
              <a:rPr lang="en-US" altLang="zh-TW" dirty="0"/>
              <a:t>register</a:t>
            </a:r>
            <a:r>
              <a:rPr lang="zh-TW" altLang="en-US" dirty="0"/>
              <a:t>方式產生</a:t>
            </a:r>
            <a:r>
              <a:rPr lang="en-US" altLang="zh-TW" dirty="0"/>
              <a:t>Driver</a:t>
            </a:r>
            <a:r>
              <a:rPr lang="zh-TW" altLang="en-US" dirty="0"/>
              <a:t>實體，並將自己註冊到</a:t>
            </a:r>
            <a:r>
              <a:rPr lang="en-US" altLang="zh-TW" dirty="0"/>
              <a:t>Driver Manager</a:t>
            </a:r>
            <a:r>
              <a:rPr lang="zh-TW" altLang="en-US" dirty="0"/>
              <a:t>驅動程式註冊表單</a:t>
            </a:r>
            <a:r>
              <a:rPr lang="zh-TW" altLang="en-US" dirty="0" smtClean="0"/>
              <a:t>中</a:t>
            </a:r>
            <a:endParaRPr lang="en-US" altLang="zh-TW" dirty="0" smtClean="0"/>
          </a:p>
          <a:p>
            <a:pPr lvl="1"/>
            <a:r>
              <a:rPr lang="en-US" altLang="zh-TW" dirty="0" err="1" smtClean="0"/>
              <a:t>DriverManager.registerDriver</a:t>
            </a:r>
            <a:r>
              <a:rPr lang="en-US" altLang="zh-TW" dirty="0" smtClean="0"/>
              <a:t>(new </a:t>
            </a:r>
            <a:r>
              <a:rPr lang="en-US" altLang="zh-TW" dirty="0" err="1"/>
              <a:t>com.mysql.cj.jdbc.Driver</a:t>
            </a:r>
            <a:r>
              <a:rPr lang="en-US" altLang="zh-TW" dirty="0" smtClean="0"/>
              <a:t>());</a:t>
            </a:r>
          </a:p>
          <a:p>
            <a:pPr lvl="1"/>
            <a:r>
              <a:rPr lang="en-US" altLang="zh-TW" dirty="0" err="1" smtClean="0"/>
              <a:t>DriverManager.registerDriver</a:t>
            </a:r>
            <a:r>
              <a:rPr lang="en-US" altLang="zh-TW" dirty="0" smtClean="0"/>
              <a:t>(new </a:t>
            </a:r>
            <a:r>
              <a:rPr lang="en-US" altLang="zh-TW" dirty="0" err="1"/>
              <a:t>oracle.jdbc.driver.OracleDriver</a:t>
            </a:r>
            <a:r>
              <a:rPr lang="en-US" altLang="zh-TW" dirty="0" smtClean="0"/>
              <a:t>());</a:t>
            </a:r>
            <a:br>
              <a:rPr lang="en-US" altLang="zh-TW" dirty="0" smtClean="0"/>
            </a:br>
            <a:r>
              <a:rPr lang="zh-TW" altLang="en-US" dirty="0" smtClean="0"/>
              <a:t>此</a:t>
            </a:r>
            <a:r>
              <a:rPr lang="zh-TW" altLang="en-US" dirty="0"/>
              <a:t>動作會產生兩個驅動物件，可能會導致最後資源釋放的不</a:t>
            </a:r>
            <a:r>
              <a:rPr lang="zh-TW" altLang="en-US" dirty="0" smtClean="0"/>
              <a:t>完整</a:t>
            </a:r>
            <a:endParaRPr lang="en-US" altLang="zh-TW" dirty="0" smtClean="0"/>
          </a:p>
          <a:p>
            <a:r>
              <a:rPr lang="en-US" altLang="zh-TW" dirty="0" smtClean="0"/>
              <a:t>System Property</a:t>
            </a:r>
          </a:p>
          <a:p>
            <a:pPr lvl="1"/>
            <a:r>
              <a:rPr lang="zh-TW" altLang="en-US" dirty="0" smtClean="0"/>
              <a:t>採用</a:t>
            </a:r>
            <a:r>
              <a:rPr lang="en-US" altLang="zh-TW" dirty="0"/>
              <a:t>System Property</a:t>
            </a:r>
            <a:r>
              <a:rPr lang="zh-TW" altLang="en-US" dirty="0" smtClean="0"/>
              <a:t>方式</a:t>
            </a:r>
            <a:endParaRPr lang="en-US" altLang="zh-TW" dirty="0" smtClean="0"/>
          </a:p>
          <a:p>
            <a:pPr lvl="1"/>
            <a:r>
              <a:rPr lang="en-US" altLang="zh-TW" dirty="0" err="1" smtClean="0"/>
              <a:t>System.setProperty</a:t>
            </a:r>
            <a:r>
              <a:rPr lang="en-US" altLang="zh-TW" dirty="0"/>
              <a:t>(“</a:t>
            </a:r>
            <a:r>
              <a:rPr lang="en-US" altLang="zh-TW" dirty="0" err="1"/>
              <a:t>jdbc.drivers</a:t>
            </a:r>
            <a:r>
              <a:rPr lang="en-US" altLang="zh-TW" dirty="0"/>
              <a:t>”, “</a:t>
            </a:r>
            <a:r>
              <a:rPr lang="en-US" altLang="zh-TW" dirty="0" err="1"/>
              <a:t>com.mysql.jdbc.Driver</a:t>
            </a:r>
            <a:r>
              <a:rPr lang="en-US" altLang="zh-TW" dirty="0" smtClean="0"/>
              <a:t>”);</a:t>
            </a:r>
          </a:p>
          <a:p>
            <a:pPr lvl="1"/>
            <a:r>
              <a:rPr lang="zh-TW" altLang="en-US" dirty="0" smtClean="0"/>
              <a:t>可以</a:t>
            </a:r>
            <a:r>
              <a:rPr lang="zh-TW" altLang="en-US" dirty="0"/>
              <a:t>包含數個</a:t>
            </a:r>
            <a:r>
              <a:rPr lang="en-US" altLang="zh-TW" dirty="0"/>
              <a:t>drivers</a:t>
            </a:r>
            <a:r>
              <a:rPr lang="zh-TW" altLang="en-US" dirty="0"/>
              <a:t>，彼此之間以冒號</a:t>
            </a:r>
            <a:r>
              <a:rPr lang="en-US" altLang="zh-TW" dirty="0"/>
              <a:t>(:)</a:t>
            </a:r>
            <a:r>
              <a:rPr lang="zh-TW" altLang="en-US" dirty="0" smtClean="0"/>
              <a:t>隔開</a:t>
            </a:r>
            <a:r>
              <a:rPr lang="en-US" altLang="zh-TW" dirty="0" smtClean="0"/>
              <a:t/>
            </a:r>
            <a:br>
              <a:rPr lang="en-US" altLang="zh-TW" dirty="0" smtClean="0"/>
            </a:br>
            <a:r>
              <a:rPr lang="en-US" altLang="zh-TW" dirty="0" err="1" smtClean="0"/>
              <a:t>Class.forName</a:t>
            </a:r>
            <a:r>
              <a:rPr lang="en-US" altLang="zh-TW" dirty="0"/>
              <a:t>("</a:t>
            </a:r>
            <a:r>
              <a:rPr lang="en-US" altLang="zh-TW" dirty="0" err="1"/>
              <a:t>com.mysql.jdbc.Driver:oracle.jdbc.driver.OracleDriver</a:t>
            </a:r>
            <a:r>
              <a:rPr lang="en-US" altLang="zh-TW" dirty="0"/>
              <a:t>");</a:t>
            </a:r>
            <a:endParaRPr lang="zh-TW" altLang="en-US" dirty="0"/>
          </a:p>
        </p:txBody>
      </p:sp>
    </p:spTree>
    <p:extLst>
      <p:ext uri="{BB962C8B-B14F-4D97-AF65-F5344CB8AC3E}">
        <p14:creationId xmlns:p14="http://schemas.microsoft.com/office/powerpoint/2010/main" val="787140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先下載前面說過的</a:t>
            </a:r>
            <a:r>
              <a:rPr lang="en-US" altLang="zh-TW" dirty="0" smtClean="0"/>
              <a:t>Type 4 Driver(1/2)</a:t>
            </a:r>
            <a:endParaRPr lang="zh-TW" altLang="en-US" dirty="0"/>
          </a:p>
        </p:txBody>
      </p:sp>
      <p:sp>
        <p:nvSpPr>
          <p:cNvPr id="3" name="內容版面配置區 2"/>
          <p:cNvSpPr>
            <a:spLocks noGrp="1"/>
          </p:cNvSpPr>
          <p:nvPr>
            <p:ph idx="1"/>
          </p:nvPr>
        </p:nvSpPr>
        <p:spPr/>
        <p:txBody>
          <a:bodyPr/>
          <a:lstStyle/>
          <a:p>
            <a:r>
              <a:rPr lang="en-US" altLang="zh-TW" dirty="0" smtClean="0"/>
              <a:t>Google</a:t>
            </a:r>
            <a:r>
              <a:rPr lang="zh-TW" altLang="en-US" dirty="0" smtClean="0"/>
              <a:t>搜尋</a:t>
            </a:r>
            <a:r>
              <a:rPr lang="en-US" altLang="zh-TW" dirty="0" smtClean="0"/>
              <a:t>[</a:t>
            </a:r>
            <a:r>
              <a:rPr lang="en-US" altLang="zh-TW" dirty="0" smtClean="0">
                <a:solidFill>
                  <a:srgbClr val="FF0000"/>
                </a:solidFill>
              </a:rPr>
              <a:t>JDBC</a:t>
            </a:r>
            <a:r>
              <a:rPr lang="zh-TW" altLang="en-US" dirty="0" smtClean="0">
                <a:solidFill>
                  <a:srgbClr val="FF0000"/>
                </a:solidFill>
              </a:rPr>
              <a:t> </a:t>
            </a:r>
            <a:r>
              <a:rPr lang="en-US" altLang="zh-TW" dirty="0" smtClean="0">
                <a:solidFill>
                  <a:srgbClr val="FF0000"/>
                </a:solidFill>
              </a:rPr>
              <a:t>MYSQL</a:t>
            </a:r>
            <a:r>
              <a:rPr lang="zh-TW" altLang="en-US" dirty="0" smtClean="0">
                <a:solidFill>
                  <a:srgbClr val="FF0000"/>
                </a:solidFill>
              </a:rPr>
              <a:t> </a:t>
            </a:r>
            <a:r>
              <a:rPr lang="en-US" altLang="zh-TW" dirty="0" smtClean="0">
                <a:solidFill>
                  <a:srgbClr val="FF0000"/>
                </a:solidFill>
              </a:rPr>
              <a:t>Driver</a:t>
            </a:r>
            <a:r>
              <a:rPr lang="zh-TW" altLang="en-US" dirty="0" smtClean="0">
                <a:solidFill>
                  <a:srgbClr val="FF0000"/>
                </a:solidFill>
              </a:rPr>
              <a:t>下載</a:t>
            </a:r>
            <a:r>
              <a:rPr lang="en-US" altLang="zh-TW" dirty="0" smtClean="0">
                <a:solidFill>
                  <a:schemeClr val="tx1"/>
                </a:solidFill>
              </a:rPr>
              <a:t>]</a:t>
            </a:r>
            <a:r>
              <a:rPr lang="zh-TW" altLang="en-US" dirty="0" smtClean="0">
                <a:solidFill>
                  <a:schemeClr val="tx1"/>
                </a:solidFill>
              </a:rPr>
              <a:t>，點</a:t>
            </a:r>
            <a:r>
              <a:rPr lang="zh-TW" altLang="en-US" dirty="0">
                <a:solidFill>
                  <a:schemeClr val="tx1"/>
                </a:solidFill>
              </a:rPr>
              <a:t>第一個</a:t>
            </a:r>
            <a:r>
              <a:rPr lang="zh-TW" altLang="en-US" dirty="0" smtClean="0">
                <a:solidFill>
                  <a:schemeClr val="tx1"/>
                </a:solidFill>
              </a:rPr>
              <a:t>連結</a:t>
            </a:r>
            <a:endParaRPr lang="en-US" altLang="zh-TW" dirty="0" smtClean="0">
              <a:solidFill>
                <a:schemeClr val="tx1"/>
              </a:solidFill>
            </a:endParaRPr>
          </a:p>
          <a:p>
            <a:r>
              <a:rPr lang="zh-TW" altLang="en-US" dirty="0">
                <a:solidFill>
                  <a:schemeClr val="tx1"/>
                </a:solidFill>
              </a:rPr>
              <a:t>然後再下拉</a:t>
            </a:r>
            <a:r>
              <a:rPr lang="zh-TW" altLang="en-US" dirty="0" smtClean="0">
                <a:solidFill>
                  <a:schemeClr val="tx1"/>
                </a:solidFill>
              </a:rPr>
              <a:t>選擇</a:t>
            </a:r>
            <a:r>
              <a:rPr lang="en-US" altLang="zh-TW" dirty="0" smtClean="0">
                <a:solidFill>
                  <a:schemeClr val="tx1"/>
                </a:solidFill>
              </a:rPr>
              <a:t>[</a:t>
            </a:r>
            <a:r>
              <a:rPr lang="en-US" altLang="zh-TW" dirty="0" smtClean="0">
                <a:solidFill>
                  <a:srgbClr val="FF0000"/>
                </a:solidFill>
              </a:rPr>
              <a:t>Platform Independent</a:t>
            </a:r>
            <a:r>
              <a:rPr lang="en-US" altLang="zh-TW" dirty="0" smtClean="0">
                <a:solidFill>
                  <a:schemeClr val="tx1"/>
                </a:solidFill>
              </a:rPr>
              <a:t>]</a:t>
            </a:r>
          </a:p>
          <a:p>
            <a:r>
              <a:rPr lang="zh-TW" altLang="en-US" dirty="0">
                <a:solidFill>
                  <a:schemeClr val="tx1"/>
                </a:solidFill>
              </a:rPr>
              <a:t>選擇</a:t>
            </a:r>
            <a:r>
              <a:rPr lang="en-US" altLang="zh-TW" dirty="0">
                <a:solidFill>
                  <a:srgbClr val="FF0000"/>
                </a:solidFill>
              </a:rPr>
              <a:t>ZIP</a:t>
            </a:r>
            <a:r>
              <a:rPr lang="zh-TW" altLang="en-US" dirty="0">
                <a:solidFill>
                  <a:schemeClr val="tx1"/>
                </a:solidFill>
              </a:rPr>
              <a:t>檔</a:t>
            </a:r>
            <a:r>
              <a:rPr lang="zh-TW" altLang="en-US" dirty="0" smtClean="0">
                <a:solidFill>
                  <a:schemeClr val="tx1"/>
                </a:solidFill>
              </a:rPr>
              <a:t>下載。</a:t>
            </a:r>
            <a:endParaRPr lang="zh-TW" altLang="en-US" dirty="0">
              <a:solidFill>
                <a:schemeClr val="tx1"/>
              </a:solidFill>
            </a:endParaRPr>
          </a:p>
        </p:txBody>
      </p:sp>
      <p:pic>
        <p:nvPicPr>
          <p:cNvPr id="4" name="圖片 3"/>
          <p:cNvPicPr>
            <a:picLocks noChangeAspect="1"/>
          </p:cNvPicPr>
          <p:nvPr/>
        </p:nvPicPr>
        <p:blipFill>
          <a:blip r:embed="rId2"/>
          <a:stretch>
            <a:fillRect/>
          </a:stretch>
        </p:blipFill>
        <p:spPr>
          <a:xfrm>
            <a:off x="491897" y="3394953"/>
            <a:ext cx="6259380" cy="3151489"/>
          </a:xfrm>
          <a:prstGeom prst="rect">
            <a:avLst/>
          </a:prstGeom>
          <a:ln>
            <a:solidFill>
              <a:schemeClr val="tx1"/>
            </a:solidFill>
          </a:ln>
        </p:spPr>
      </p:pic>
      <p:sp>
        <p:nvSpPr>
          <p:cNvPr id="5" name="矩形 4"/>
          <p:cNvSpPr/>
          <p:nvPr/>
        </p:nvSpPr>
        <p:spPr>
          <a:xfrm>
            <a:off x="1682885" y="3482502"/>
            <a:ext cx="1938702" cy="46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682884" y="5413982"/>
            <a:ext cx="4377447" cy="996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stretch>
            <a:fillRect/>
          </a:stretch>
        </p:blipFill>
        <p:spPr>
          <a:xfrm>
            <a:off x="6529976" y="1930399"/>
            <a:ext cx="5639310" cy="3692187"/>
          </a:xfrm>
          <a:prstGeom prst="rect">
            <a:avLst/>
          </a:prstGeom>
          <a:ln>
            <a:solidFill>
              <a:schemeClr val="tx1"/>
            </a:solidFill>
          </a:ln>
        </p:spPr>
      </p:pic>
      <p:sp>
        <p:nvSpPr>
          <p:cNvPr id="8" name="向右箭號 7"/>
          <p:cNvSpPr/>
          <p:nvPr/>
        </p:nvSpPr>
        <p:spPr>
          <a:xfrm>
            <a:off x="6206247" y="4075889"/>
            <a:ext cx="545030" cy="70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751276" y="3463046"/>
            <a:ext cx="2908389" cy="46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17110477">
            <a:off x="10933350" y="4928229"/>
            <a:ext cx="747814" cy="38152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46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先下載前面說過的</a:t>
            </a:r>
            <a:r>
              <a:rPr lang="en-US" altLang="zh-TW" dirty="0"/>
              <a:t>Type 4 </a:t>
            </a:r>
            <a:r>
              <a:rPr lang="en-US" altLang="zh-TW" dirty="0" smtClean="0"/>
              <a:t>Driver(2/2)</a:t>
            </a:r>
            <a:endParaRPr lang="zh-TW" altLang="en-US" dirty="0"/>
          </a:p>
        </p:txBody>
      </p:sp>
      <p:sp>
        <p:nvSpPr>
          <p:cNvPr id="3" name="內容版面配置區 2"/>
          <p:cNvSpPr>
            <a:spLocks noGrp="1"/>
          </p:cNvSpPr>
          <p:nvPr>
            <p:ph idx="1"/>
          </p:nvPr>
        </p:nvSpPr>
        <p:spPr>
          <a:xfrm>
            <a:off x="677334" y="2160589"/>
            <a:ext cx="4429687" cy="3880773"/>
          </a:xfrm>
        </p:spPr>
        <p:txBody>
          <a:bodyPr/>
          <a:lstStyle/>
          <a:p>
            <a:r>
              <a:rPr lang="zh-TW" altLang="en-US" sz="2400" b="1" dirty="0" smtClean="0">
                <a:solidFill>
                  <a:srgbClr val="FF0000"/>
                </a:solidFill>
              </a:rPr>
              <a:t>不一定要建帳號！</a:t>
            </a:r>
            <a:endParaRPr lang="en-US" altLang="zh-TW" sz="2400" b="1" dirty="0" smtClean="0">
              <a:solidFill>
                <a:srgbClr val="FF0000"/>
              </a:solidFill>
            </a:endParaRPr>
          </a:p>
          <a:p>
            <a:r>
              <a:rPr lang="zh-TW" altLang="en-US" dirty="0" smtClean="0"/>
              <a:t>可以點選下面的</a:t>
            </a:r>
            <a:r>
              <a:rPr lang="en-US" altLang="zh-TW" dirty="0" smtClean="0"/>
              <a:t/>
            </a:r>
            <a:br>
              <a:rPr lang="en-US" altLang="zh-TW" dirty="0" smtClean="0"/>
            </a:br>
            <a:r>
              <a:rPr lang="en-US" altLang="zh-TW" dirty="0" smtClean="0">
                <a:solidFill>
                  <a:srgbClr val="FF0000"/>
                </a:solidFill>
              </a:rPr>
              <a:t>No </a:t>
            </a:r>
            <a:r>
              <a:rPr lang="en-US" altLang="zh-TW" dirty="0" err="1" smtClean="0">
                <a:solidFill>
                  <a:srgbClr val="FF0000"/>
                </a:solidFill>
              </a:rPr>
              <a:t>thabnks</a:t>
            </a:r>
            <a:r>
              <a:rPr lang="en-US" altLang="zh-TW" dirty="0" smtClean="0">
                <a:solidFill>
                  <a:srgbClr val="FF0000"/>
                </a:solidFill>
              </a:rPr>
              <a:t>, just start my download.</a:t>
            </a:r>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107021" y="1723961"/>
            <a:ext cx="7061129" cy="4754027"/>
          </a:xfrm>
          <a:prstGeom prst="rect">
            <a:avLst/>
          </a:prstGeom>
          <a:ln>
            <a:solidFill>
              <a:schemeClr val="tx1"/>
            </a:solidFill>
          </a:ln>
        </p:spPr>
      </p:pic>
      <p:sp>
        <p:nvSpPr>
          <p:cNvPr id="5" name="矩形 4"/>
          <p:cNvSpPr/>
          <p:nvPr/>
        </p:nvSpPr>
        <p:spPr>
          <a:xfrm>
            <a:off x="5252935" y="5924144"/>
            <a:ext cx="2966937" cy="437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14625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開始寫程式吧！</a:t>
            </a:r>
            <a:endParaRPr lang="zh-TW" altLang="en-US" dirty="0"/>
          </a:p>
        </p:txBody>
      </p:sp>
      <p:sp>
        <p:nvSpPr>
          <p:cNvPr id="5" name="文字版面配置區 4"/>
          <p:cNvSpPr>
            <a:spLocks noGrp="1"/>
          </p:cNvSpPr>
          <p:nvPr>
            <p:ph type="body" idx="1"/>
          </p:nvPr>
        </p:nvSpPr>
        <p:spPr/>
        <p:txBody>
          <a:bodyPr/>
          <a:lstStyle/>
          <a:p>
            <a:r>
              <a:rPr lang="zh-TW" altLang="en-US" dirty="0" smtClean="0"/>
              <a:t>請自己開一個新的專案。</a:t>
            </a:r>
            <a:endParaRPr lang="en-US" altLang="zh-TW" dirty="0" smtClean="0"/>
          </a:p>
        </p:txBody>
      </p:sp>
    </p:spTree>
    <p:extLst>
      <p:ext uri="{BB962C8B-B14F-4D97-AF65-F5344CB8AC3E}">
        <p14:creationId xmlns:p14="http://schemas.microsoft.com/office/powerpoint/2010/main" val="1290772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在專案中加入</a:t>
            </a:r>
            <a:r>
              <a:rPr lang="en-US" altLang="zh-TW" dirty="0" smtClean="0"/>
              <a:t>Driver(1/3)</a:t>
            </a:r>
            <a:endParaRPr lang="zh-TW" altLang="en-US" dirty="0"/>
          </a:p>
        </p:txBody>
      </p:sp>
      <p:sp>
        <p:nvSpPr>
          <p:cNvPr id="5" name="內容版面配置區 4"/>
          <p:cNvSpPr>
            <a:spLocks noGrp="1"/>
          </p:cNvSpPr>
          <p:nvPr>
            <p:ph idx="1"/>
          </p:nvPr>
        </p:nvSpPr>
        <p:spPr>
          <a:xfrm>
            <a:off x="677334" y="2160589"/>
            <a:ext cx="5178717" cy="3880773"/>
          </a:xfrm>
        </p:spPr>
        <p:txBody>
          <a:bodyPr/>
          <a:lstStyle/>
          <a:p>
            <a:r>
              <a:rPr lang="zh-TW" altLang="en-US" dirty="0" smtClean="0"/>
              <a:t>用滑鼠右鍵點選專案，點選選單最下方的</a:t>
            </a:r>
            <a:r>
              <a:rPr lang="en-US" altLang="zh-TW" dirty="0" smtClean="0"/>
              <a:t>Properties</a:t>
            </a:r>
          </a:p>
          <a:p>
            <a:endParaRPr lang="zh-TW" altLang="en-US" dirty="0"/>
          </a:p>
        </p:txBody>
      </p:sp>
      <p:pic>
        <p:nvPicPr>
          <p:cNvPr id="6" name="圖片 5"/>
          <p:cNvPicPr>
            <a:picLocks noChangeAspect="1"/>
          </p:cNvPicPr>
          <p:nvPr/>
        </p:nvPicPr>
        <p:blipFill>
          <a:blip r:embed="rId2"/>
          <a:stretch>
            <a:fillRect/>
          </a:stretch>
        </p:blipFill>
        <p:spPr>
          <a:xfrm>
            <a:off x="6181290" y="92908"/>
            <a:ext cx="4577501" cy="6565285"/>
          </a:xfrm>
          <a:prstGeom prst="rect">
            <a:avLst/>
          </a:prstGeom>
        </p:spPr>
      </p:pic>
      <p:sp>
        <p:nvSpPr>
          <p:cNvPr id="7" name="向右箭號 6"/>
          <p:cNvSpPr/>
          <p:nvPr/>
        </p:nvSpPr>
        <p:spPr>
          <a:xfrm>
            <a:off x="6935820" y="6391072"/>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41865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在專案中加入</a:t>
            </a:r>
            <a:r>
              <a:rPr lang="en-US" altLang="zh-TW" dirty="0" smtClean="0"/>
              <a:t>Driver(2/3)</a:t>
            </a:r>
            <a:endParaRPr lang="zh-TW" altLang="en-US" dirty="0"/>
          </a:p>
        </p:txBody>
      </p:sp>
      <p:sp>
        <p:nvSpPr>
          <p:cNvPr id="3" name="內容版面配置區 2"/>
          <p:cNvSpPr>
            <a:spLocks noGrp="1"/>
          </p:cNvSpPr>
          <p:nvPr>
            <p:ph idx="1"/>
          </p:nvPr>
        </p:nvSpPr>
        <p:spPr>
          <a:xfrm>
            <a:off x="677334" y="2160589"/>
            <a:ext cx="3301279" cy="3880773"/>
          </a:xfrm>
        </p:spPr>
        <p:txBody>
          <a:bodyPr/>
          <a:lstStyle/>
          <a:p>
            <a:r>
              <a:rPr lang="zh-TW" altLang="en-US" dirty="0" smtClean="0"/>
              <a:t>依序點選</a:t>
            </a:r>
            <a:r>
              <a:rPr lang="en-US" altLang="zh-TW" dirty="0" smtClean="0">
                <a:solidFill>
                  <a:srgbClr val="FF0000"/>
                </a:solidFill>
              </a:rPr>
              <a:t>Java Build Path</a:t>
            </a:r>
            <a:r>
              <a:rPr lang="en-US" altLang="zh-TW" dirty="0" smtClean="0"/>
              <a:t/>
            </a:r>
            <a:br>
              <a:rPr lang="en-US" altLang="zh-TW" dirty="0" smtClean="0"/>
            </a:br>
            <a:r>
              <a:rPr lang="en-US" altLang="zh-TW" dirty="0" smtClean="0">
                <a:solidFill>
                  <a:srgbClr val="FF0000"/>
                </a:solidFill>
              </a:rPr>
              <a:t>Libraries</a:t>
            </a:r>
            <a:br>
              <a:rPr lang="en-US" altLang="zh-TW" dirty="0" smtClean="0">
                <a:solidFill>
                  <a:srgbClr val="FF0000"/>
                </a:solidFill>
              </a:rPr>
            </a:br>
            <a:r>
              <a:rPr lang="en-US" altLang="zh-TW" dirty="0" err="1" smtClean="0">
                <a:solidFill>
                  <a:srgbClr val="FF0000"/>
                </a:solidFill>
              </a:rPr>
              <a:t>Classpath</a:t>
            </a:r>
            <a:r>
              <a:rPr lang="en-US" altLang="zh-TW" dirty="0" smtClean="0">
                <a:solidFill>
                  <a:srgbClr val="FF0000"/>
                </a:solidFill>
              </a:rPr>
              <a:t/>
            </a:r>
            <a:br>
              <a:rPr lang="en-US" altLang="zh-TW" dirty="0" smtClean="0">
                <a:solidFill>
                  <a:srgbClr val="FF0000"/>
                </a:solidFill>
              </a:rPr>
            </a:br>
            <a:r>
              <a:rPr lang="en-US" altLang="zh-TW" dirty="0" smtClean="0">
                <a:solidFill>
                  <a:srgbClr val="FF0000"/>
                </a:solidFill>
              </a:rPr>
              <a:t>Add External JARs</a:t>
            </a:r>
          </a:p>
        </p:txBody>
      </p:sp>
      <p:pic>
        <p:nvPicPr>
          <p:cNvPr id="4" name="圖片 3"/>
          <p:cNvPicPr>
            <a:picLocks noChangeAspect="1"/>
          </p:cNvPicPr>
          <p:nvPr/>
        </p:nvPicPr>
        <p:blipFill>
          <a:blip r:embed="rId2"/>
          <a:stretch>
            <a:fillRect/>
          </a:stretch>
        </p:blipFill>
        <p:spPr>
          <a:xfrm>
            <a:off x="3744830" y="1930400"/>
            <a:ext cx="8447170" cy="4776281"/>
          </a:xfrm>
          <a:prstGeom prst="rect">
            <a:avLst/>
          </a:prstGeom>
        </p:spPr>
      </p:pic>
      <p:sp>
        <p:nvSpPr>
          <p:cNvPr id="5" name="向右箭號 4"/>
          <p:cNvSpPr/>
          <p:nvPr/>
        </p:nvSpPr>
        <p:spPr>
          <a:xfrm>
            <a:off x="3229582" y="3064212"/>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rot="3110711">
            <a:off x="6426739" y="2253573"/>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rot="13630605">
            <a:off x="6096352" y="3826637"/>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19677439">
            <a:off x="9889843" y="3660663"/>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6971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在專案中加入</a:t>
            </a:r>
            <a:r>
              <a:rPr lang="en-US" altLang="zh-TW" dirty="0" smtClean="0"/>
              <a:t>Driver(3/3)</a:t>
            </a:r>
            <a:endParaRPr lang="zh-TW" altLang="en-US" dirty="0"/>
          </a:p>
        </p:txBody>
      </p:sp>
      <p:sp>
        <p:nvSpPr>
          <p:cNvPr id="3" name="內容版面配置區 2"/>
          <p:cNvSpPr>
            <a:spLocks noGrp="1"/>
          </p:cNvSpPr>
          <p:nvPr>
            <p:ph idx="1"/>
          </p:nvPr>
        </p:nvSpPr>
        <p:spPr>
          <a:xfrm>
            <a:off x="677334" y="2160589"/>
            <a:ext cx="4026034" cy="3880773"/>
          </a:xfrm>
        </p:spPr>
        <p:txBody>
          <a:bodyPr/>
          <a:lstStyle/>
          <a:p>
            <a:r>
              <a:rPr lang="zh-TW" altLang="en-US" dirty="0" smtClean="0"/>
              <a:t>先前下載的</a:t>
            </a:r>
            <a:r>
              <a:rPr lang="en-US" altLang="zh-TW" dirty="0" smtClean="0"/>
              <a:t>ZIP</a:t>
            </a:r>
            <a:r>
              <a:rPr lang="zh-TW" altLang="en-US" dirty="0" smtClean="0"/>
              <a:t>檔，可以解壓縮出來，放在一個資料夾。</a:t>
            </a:r>
            <a:endParaRPr lang="en-US" altLang="zh-TW" dirty="0" smtClean="0"/>
          </a:p>
          <a:p>
            <a:r>
              <a:rPr lang="zh-TW" altLang="en-US" dirty="0"/>
              <a:t>在這邊找到資料夾內</a:t>
            </a:r>
            <a:r>
              <a:rPr lang="zh-TW" altLang="en-US" dirty="0" smtClean="0"/>
              <a:t>的</a:t>
            </a:r>
            <a:r>
              <a:rPr lang="en-US" altLang="zh-TW" dirty="0" smtClean="0"/>
              <a:t/>
            </a:r>
            <a:br>
              <a:rPr lang="en-US" altLang="zh-TW" dirty="0" smtClean="0"/>
            </a:br>
            <a:r>
              <a:rPr lang="en-US" altLang="zh-TW" dirty="0" smtClean="0">
                <a:solidFill>
                  <a:srgbClr val="FF0000"/>
                </a:solidFill>
              </a:rPr>
              <a:t>mysql-connector-j-8.3.0.jar</a:t>
            </a:r>
            <a:r>
              <a:rPr lang="en-US" altLang="zh-TW" dirty="0" smtClean="0"/>
              <a:t/>
            </a:r>
            <a:br>
              <a:rPr lang="en-US" altLang="zh-TW" dirty="0" smtClean="0"/>
            </a:br>
            <a:r>
              <a:rPr lang="zh-TW" altLang="en-US" dirty="0" smtClean="0"/>
              <a:t>然後開啟他。</a:t>
            </a:r>
            <a:endParaRPr lang="en-US" altLang="zh-TW" dirty="0" smtClean="0"/>
          </a:p>
          <a:p>
            <a:endParaRPr lang="en-US" altLang="zh-TW" dirty="0"/>
          </a:p>
          <a:p>
            <a:r>
              <a:rPr lang="zh-TW" altLang="en-US" dirty="0" smtClean="0"/>
              <a:t>這時候會出現在</a:t>
            </a:r>
            <a:r>
              <a:rPr lang="en-US" altLang="zh-TW" dirty="0" err="1" smtClean="0"/>
              <a:t>Classpath</a:t>
            </a:r>
            <a:r>
              <a:rPr lang="zh-TW" altLang="en-US" dirty="0" smtClean="0"/>
              <a:t>中</a:t>
            </a:r>
            <a:endParaRPr lang="en-US" altLang="zh-TW" dirty="0" smtClean="0"/>
          </a:p>
          <a:p>
            <a:endParaRPr lang="en-US" altLang="zh-TW" dirty="0"/>
          </a:p>
          <a:p>
            <a:r>
              <a:rPr lang="zh-TW" altLang="en-US" dirty="0" smtClean="0"/>
              <a:t>最後，點選</a:t>
            </a:r>
            <a:r>
              <a:rPr lang="en-US" altLang="zh-TW" dirty="0" smtClean="0"/>
              <a:t>[</a:t>
            </a:r>
            <a:r>
              <a:rPr lang="en-US" altLang="zh-TW" b="1" dirty="0" smtClean="0">
                <a:solidFill>
                  <a:srgbClr val="FF0000"/>
                </a:solidFill>
              </a:rPr>
              <a:t>Apply and Close</a:t>
            </a:r>
            <a:r>
              <a:rPr lang="en-US" altLang="zh-TW" dirty="0" smtClean="0"/>
              <a:t>]</a:t>
            </a:r>
            <a:r>
              <a:rPr lang="zh-TW" altLang="en-US" dirty="0" smtClean="0"/>
              <a:t>就完成了！</a:t>
            </a:r>
            <a:endParaRPr lang="zh-TW" altLang="en-US" dirty="0"/>
          </a:p>
        </p:txBody>
      </p:sp>
      <p:pic>
        <p:nvPicPr>
          <p:cNvPr id="4" name="圖片 3"/>
          <p:cNvPicPr>
            <a:picLocks noChangeAspect="1"/>
          </p:cNvPicPr>
          <p:nvPr/>
        </p:nvPicPr>
        <p:blipFill>
          <a:blip r:embed="rId2"/>
          <a:stretch>
            <a:fillRect/>
          </a:stretch>
        </p:blipFill>
        <p:spPr>
          <a:xfrm>
            <a:off x="5345394" y="2160589"/>
            <a:ext cx="6710539" cy="4110962"/>
          </a:xfrm>
          <a:prstGeom prst="rect">
            <a:avLst/>
          </a:prstGeom>
        </p:spPr>
      </p:pic>
      <p:sp>
        <p:nvSpPr>
          <p:cNvPr id="5" name="矩形 4"/>
          <p:cNvSpPr/>
          <p:nvPr/>
        </p:nvSpPr>
        <p:spPr>
          <a:xfrm>
            <a:off x="6955277" y="5612860"/>
            <a:ext cx="1984442" cy="4766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rot="7592068">
            <a:off x="10726422" y="5535185"/>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stretch>
            <a:fillRect/>
          </a:stretch>
        </p:blipFill>
        <p:spPr>
          <a:xfrm>
            <a:off x="4812847" y="2160589"/>
            <a:ext cx="7379153" cy="4172393"/>
          </a:xfrm>
          <a:prstGeom prst="rect">
            <a:avLst/>
          </a:prstGeom>
        </p:spPr>
      </p:pic>
      <p:sp>
        <p:nvSpPr>
          <p:cNvPr id="8" name="矩形 7"/>
          <p:cNvSpPr/>
          <p:nvPr/>
        </p:nvSpPr>
        <p:spPr>
          <a:xfrm>
            <a:off x="6400799" y="3540867"/>
            <a:ext cx="3784061" cy="437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9581745" y="5972783"/>
            <a:ext cx="768485" cy="29876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14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r>
              <a:rPr lang="zh-TW" altLang="en-US" dirty="0" smtClean="0"/>
              <a:t>連線</a:t>
            </a:r>
            <a:r>
              <a:rPr lang="en-US" altLang="zh-TW" dirty="0" smtClean="0"/>
              <a:t/>
            </a:r>
            <a:br>
              <a:rPr lang="en-US" altLang="zh-TW" dirty="0" smtClean="0"/>
            </a:br>
            <a:r>
              <a:rPr lang="en-US" altLang="zh-TW" dirty="0"/>
              <a:t>	</a:t>
            </a:r>
            <a:r>
              <a:rPr lang="en-US" altLang="zh-TW" dirty="0" smtClean="0"/>
              <a:t>--</a:t>
            </a:r>
            <a:r>
              <a:rPr lang="zh-TW" altLang="en-US" dirty="0" smtClean="0"/>
              <a:t>準備工作</a:t>
            </a:r>
            <a:endParaRPr lang="zh-TW" altLang="en-US" dirty="0"/>
          </a:p>
        </p:txBody>
      </p:sp>
      <p:sp>
        <p:nvSpPr>
          <p:cNvPr id="5" name="矩形 4"/>
          <p:cNvSpPr/>
          <p:nvPr/>
        </p:nvSpPr>
        <p:spPr>
          <a:xfrm>
            <a:off x="677334" y="1930400"/>
            <a:ext cx="10021454" cy="4524315"/>
          </a:xfrm>
          <a:prstGeom prst="rect">
            <a:avLst/>
          </a:prstGeom>
          <a:solidFill>
            <a:schemeClr val="tx1"/>
          </a:solidFill>
        </p:spPr>
        <p:txBody>
          <a:bodyPr wrap="square">
            <a:spAutoFit/>
          </a:bodyPr>
          <a:lstStyle/>
          <a:p>
            <a:r>
              <a:rPr lang="en-US" altLang="zh-TW" dirty="0">
                <a:solidFill>
                  <a:srgbClr val="808080"/>
                </a:solidFill>
                <a:latin typeface="Courier New" panose="02070309020205020404" pitchFamily="49" charset="0"/>
              </a:rPr>
              <a:t>//========</a:t>
            </a:r>
            <a:r>
              <a:rPr lang="zh-TW" altLang="en-US" dirty="0">
                <a:solidFill>
                  <a:srgbClr val="808080"/>
                </a:solidFill>
                <a:latin typeface="Courier New" panose="02070309020205020404" pitchFamily="49" charset="0"/>
              </a:rPr>
              <a:t>準備工作</a:t>
            </a:r>
            <a:r>
              <a:rPr lang="en-US" altLang="zh-TW" dirty="0">
                <a:solidFill>
                  <a:srgbClr val="808080"/>
                </a:solidFill>
                <a:latin typeface="Courier New" panose="02070309020205020404" pitchFamily="49" charset="0"/>
              </a:rPr>
              <a:t>========</a:t>
            </a:r>
            <a:endParaRPr lang="zh-TW" altLang="en-US" dirty="0">
              <a:solidFill>
                <a:srgbClr val="D9E8F7"/>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zh-TW" altLang="en-US" dirty="0">
                <a:solidFill>
                  <a:srgbClr val="808080"/>
                </a:solidFill>
                <a:latin typeface="Courier New" panose="02070309020205020404" pitchFamily="49" charset="0"/>
              </a:rPr>
              <a:t>註冊</a:t>
            </a:r>
            <a:endParaRPr lang="zh-TW" altLang="en-US" dirty="0">
              <a:solidFill>
                <a:srgbClr val="CCCCCC"/>
              </a:solidFill>
              <a:latin typeface="Courier New" panose="02070309020205020404" pitchFamily="49" charset="0"/>
            </a:endParaRPr>
          </a:p>
          <a:p>
            <a:r>
              <a:rPr lang="en-US" altLang="zh-TW" dirty="0">
                <a:solidFill>
                  <a:srgbClr val="808080"/>
                </a:solidFill>
                <a:latin typeface="Courier New" panose="02070309020205020404" pitchFamily="49" charset="0"/>
              </a:rPr>
              <a:t>// Driver Class </a:t>
            </a:r>
            <a:r>
              <a:rPr lang="zh-TW" altLang="en-US" dirty="0">
                <a:solidFill>
                  <a:srgbClr val="808080"/>
                </a:solidFill>
                <a:latin typeface="Courier New" panose="02070309020205020404" pitchFamily="49" charset="0"/>
              </a:rPr>
              <a:t>名稱</a:t>
            </a:r>
            <a:endParaRPr lang="zh-TW" altLang="en-US" dirty="0">
              <a:solidFill>
                <a:srgbClr val="CCCCCC"/>
              </a:solidFill>
              <a:latin typeface="Courier New" panose="02070309020205020404" pitchFamily="49" charset="0"/>
            </a:endParaRPr>
          </a:p>
          <a:p>
            <a:r>
              <a:rPr lang="en-US" altLang="zh-TW" dirty="0">
                <a:solidFill>
                  <a:srgbClr val="CC6C1D"/>
                </a:solidFill>
                <a:latin typeface="Courier New" panose="02070309020205020404" pitchFamily="49" charset="0"/>
              </a:rPr>
              <a:t>private</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static</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final</a:t>
            </a:r>
            <a:r>
              <a:rPr lang="en-US" altLang="zh-TW" dirty="0">
                <a:solidFill>
                  <a:srgbClr val="D9E8F7"/>
                </a:solidFill>
                <a:latin typeface="Courier New" panose="02070309020205020404" pitchFamily="49" charset="0"/>
              </a:rPr>
              <a:t> </a:t>
            </a:r>
            <a:r>
              <a:rPr lang="en-US" altLang="zh-TW" dirty="0">
                <a:solidFill>
                  <a:srgbClr val="1290C3"/>
                </a:solidFill>
                <a:latin typeface="Courier New" panose="02070309020205020404" pitchFamily="49" charset="0"/>
              </a:rPr>
              <a:t>String</a:t>
            </a:r>
            <a:r>
              <a:rPr lang="en-US" altLang="zh-TW" dirty="0">
                <a:solidFill>
                  <a:srgbClr val="D9E8F7"/>
                </a:solidFill>
                <a:latin typeface="Courier New" panose="02070309020205020404" pitchFamily="49" charset="0"/>
              </a:rPr>
              <a:t> </a:t>
            </a:r>
            <a:r>
              <a:rPr lang="en-US" altLang="zh-TW" b="1" i="1" u="sng" dirty="0">
                <a:solidFill>
                  <a:srgbClr val="8DDAF8"/>
                </a:solidFill>
                <a:latin typeface="Courier New" panose="02070309020205020404" pitchFamily="49" charset="0"/>
              </a:rPr>
              <a:t>Driver</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a:solidFill>
                  <a:srgbClr val="17C6A3"/>
                </a:solidFill>
                <a:latin typeface="Courier New" panose="02070309020205020404" pitchFamily="49" charset="0"/>
              </a:rPr>
              <a:t>"</a:t>
            </a:r>
            <a:r>
              <a:rPr lang="en-US" altLang="zh-TW" dirty="0" err="1">
                <a:solidFill>
                  <a:srgbClr val="17C6A3"/>
                </a:solidFill>
                <a:latin typeface="Courier New" panose="02070309020205020404" pitchFamily="49" charset="0"/>
              </a:rPr>
              <a:t>com.mysql.cj.jdbc.Driver</a:t>
            </a:r>
            <a:r>
              <a:rPr lang="en-US" altLang="zh-TW" dirty="0">
                <a:solidFill>
                  <a:srgbClr val="17C6A3"/>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endParaRPr lang="en-US" altLang="zh-TW" dirty="0">
              <a:solidFill>
                <a:srgbClr val="CCCCCC"/>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zh-TW" altLang="en-US" dirty="0">
                <a:solidFill>
                  <a:srgbClr val="808080"/>
                </a:solidFill>
                <a:latin typeface="Courier New" panose="02070309020205020404" pitchFamily="49" charset="0"/>
              </a:rPr>
              <a:t>建立資料庫位置 </a:t>
            </a:r>
            <a:r>
              <a:rPr lang="en-US" altLang="zh-TW" dirty="0">
                <a:solidFill>
                  <a:srgbClr val="808080"/>
                </a:solidFill>
                <a:latin typeface="Courier New" panose="02070309020205020404" pitchFamily="49" charset="0"/>
              </a:rPr>
              <a:t>(URL)</a:t>
            </a:r>
            <a:endParaRPr lang="en-US" altLang="zh-TW" dirty="0">
              <a:solidFill>
                <a:srgbClr val="CCCCCC"/>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zh-TW" altLang="en-US" dirty="0">
                <a:solidFill>
                  <a:srgbClr val="808080"/>
                </a:solidFill>
                <a:latin typeface="Courier New" panose="02070309020205020404" pitchFamily="49" charset="0"/>
              </a:rPr>
              <a:t>格式：</a:t>
            </a:r>
            <a:r>
              <a:rPr lang="en-US" altLang="zh-TW" u="sng" dirty="0" err="1">
                <a:solidFill>
                  <a:srgbClr val="808080"/>
                </a:solidFill>
                <a:latin typeface="Courier New" panose="02070309020205020404" pitchFamily="49" charset="0"/>
              </a:rPr>
              <a:t>jdbc</a:t>
            </a:r>
            <a:r>
              <a:rPr lang="en-US" altLang="zh-TW" dirty="0">
                <a:solidFill>
                  <a:srgbClr val="808080"/>
                </a:solidFill>
                <a:latin typeface="Courier New" panose="02070309020205020404" pitchFamily="49" charset="0"/>
              </a:rPr>
              <a:t>: &lt;</a:t>
            </a:r>
            <a:r>
              <a:rPr lang="en-US" altLang="zh-TW" dirty="0" err="1">
                <a:solidFill>
                  <a:srgbClr val="808080"/>
                </a:solidFill>
                <a:latin typeface="Courier New" panose="02070309020205020404" pitchFamily="49" charset="0"/>
              </a:rPr>
              <a:t>Subprotocol</a:t>
            </a:r>
            <a:r>
              <a:rPr lang="en-US" altLang="zh-TW" dirty="0">
                <a:solidFill>
                  <a:srgbClr val="808080"/>
                </a:solidFill>
                <a:latin typeface="Courier New" panose="02070309020205020404" pitchFamily="49" charset="0"/>
              </a:rPr>
              <a:t>&gt; : &lt;</a:t>
            </a:r>
            <a:r>
              <a:rPr lang="en-US" altLang="zh-TW" dirty="0" err="1">
                <a:solidFill>
                  <a:srgbClr val="808080"/>
                </a:solidFill>
                <a:latin typeface="Courier New" panose="02070309020205020404" pitchFamily="49" charset="0"/>
              </a:rPr>
              <a:t>Subname</a:t>
            </a:r>
            <a:r>
              <a:rPr lang="en-US" altLang="zh-TW" dirty="0">
                <a:solidFill>
                  <a:srgbClr val="808080"/>
                </a:solidFill>
                <a:latin typeface="Courier New" panose="02070309020205020404" pitchFamily="49" charset="0"/>
              </a:rPr>
              <a:t>&gt; </a:t>
            </a:r>
            <a:endParaRPr lang="en-US" altLang="zh-TW" dirty="0">
              <a:solidFill>
                <a:srgbClr val="CCCCCC"/>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en-US" altLang="zh-TW" u="sng" dirty="0" err="1">
                <a:solidFill>
                  <a:srgbClr val="808080"/>
                </a:solidFill>
                <a:latin typeface="Courier New" panose="02070309020205020404" pitchFamily="49" charset="0"/>
              </a:rPr>
              <a:t>jdbc</a:t>
            </a:r>
            <a:r>
              <a:rPr lang="en-US" altLang="zh-TW" dirty="0" err="1">
                <a:solidFill>
                  <a:srgbClr val="808080"/>
                </a:solidFill>
                <a:latin typeface="Courier New" panose="02070309020205020404" pitchFamily="49" charset="0"/>
              </a:rPr>
              <a:t>:</a:t>
            </a:r>
            <a:r>
              <a:rPr lang="en-US" altLang="zh-TW" u="sng" dirty="0" err="1">
                <a:solidFill>
                  <a:srgbClr val="808080"/>
                </a:solidFill>
                <a:latin typeface="Courier New" panose="02070309020205020404" pitchFamily="49" charset="0"/>
              </a:rPr>
              <a:t>mysql</a:t>
            </a:r>
            <a:r>
              <a:rPr lang="en-US" altLang="zh-TW" dirty="0">
                <a:solidFill>
                  <a:srgbClr val="808080"/>
                </a:solidFill>
                <a:latin typeface="Courier New" panose="02070309020205020404" pitchFamily="49" charset="0"/>
              </a:rPr>
              <a:t>://" + </a:t>
            </a:r>
            <a:r>
              <a:rPr lang="en-US" altLang="zh-TW" dirty="0" err="1">
                <a:solidFill>
                  <a:srgbClr val="808080"/>
                </a:solidFill>
                <a:latin typeface="Courier New" panose="02070309020205020404" pitchFamily="49" charset="0"/>
              </a:rPr>
              <a:t>serverName</a:t>
            </a:r>
            <a:r>
              <a:rPr lang="en-US" altLang="zh-TW" dirty="0">
                <a:solidFill>
                  <a:srgbClr val="808080"/>
                </a:solidFill>
                <a:latin typeface="Courier New" panose="02070309020205020404" pitchFamily="49" charset="0"/>
              </a:rPr>
              <a:t> + ":3306/" + Schema Name + "</a:t>
            </a:r>
            <a:r>
              <a:rPr lang="zh-TW" altLang="en-US" dirty="0">
                <a:solidFill>
                  <a:srgbClr val="808080"/>
                </a:solidFill>
                <a:latin typeface="Courier New" panose="02070309020205020404" pitchFamily="49" charset="0"/>
              </a:rPr>
              <a:t>時區資訊“</a:t>
            </a:r>
            <a:endParaRPr lang="zh-TW" altLang="en-US" dirty="0">
              <a:solidFill>
                <a:srgbClr val="CCCCCC"/>
              </a:solidFill>
              <a:latin typeface="Courier New" panose="02070309020205020404" pitchFamily="49" charset="0"/>
            </a:endParaRPr>
          </a:p>
          <a:p>
            <a:r>
              <a:rPr lang="en-US" altLang="zh-TW" dirty="0">
                <a:solidFill>
                  <a:srgbClr val="CC6C1D"/>
                </a:solidFill>
                <a:latin typeface="Courier New" panose="02070309020205020404" pitchFamily="49" charset="0"/>
              </a:rPr>
              <a:t>private</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static</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final</a:t>
            </a:r>
            <a:r>
              <a:rPr lang="en-US" altLang="zh-TW" dirty="0">
                <a:solidFill>
                  <a:srgbClr val="D9E8F7"/>
                </a:solidFill>
                <a:latin typeface="Courier New" panose="02070309020205020404" pitchFamily="49" charset="0"/>
              </a:rPr>
              <a:t> </a:t>
            </a:r>
            <a:r>
              <a:rPr lang="en-US" altLang="zh-TW" dirty="0">
                <a:solidFill>
                  <a:srgbClr val="1290C3"/>
                </a:solidFill>
                <a:latin typeface="Courier New" panose="02070309020205020404" pitchFamily="49" charset="0"/>
              </a:rPr>
              <a:t>String</a:t>
            </a:r>
            <a:r>
              <a:rPr lang="en-US" altLang="zh-TW" dirty="0">
                <a:solidFill>
                  <a:srgbClr val="D9E8F7"/>
                </a:solidFill>
                <a:latin typeface="Courier New" panose="02070309020205020404" pitchFamily="49" charset="0"/>
              </a:rPr>
              <a:t> </a:t>
            </a:r>
            <a:r>
              <a:rPr lang="en-US" altLang="zh-TW" b="1" i="1" u="sng" dirty="0">
                <a:solidFill>
                  <a:srgbClr val="8DDAF8"/>
                </a:solidFill>
                <a:latin typeface="Courier New" panose="02070309020205020404" pitchFamily="49" charset="0"/>
              </a:rPr>
              <a:t>URL</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smtClean="0">
                <a:solidFill>
                  <a:srgbClr val="17C6A3"/>
                </a:solidFill>
                <a:latin typeface="Courier New" panose="02070309020205020404" pitchFamily="49" charset="0"/>
              </a:rPr>
              <a:t>	"</a:t>
            </a:r>
            <a:r>
              <a:rPr lang="en-US" altLang="zh-TW" dirty="0" err="1">
                <a:solidFill>
                  <a:srgbClr val="17C6A3"/>
                </a:solidFill>
                <a:latin typeface="Courier New" panose="02070309020205020404" pitchFamily="49" charset="0"/>
              </a:rPr>
              <a:t>jdbc:mysql</a:t>
            </a:r>
            <a:r>
              <a:rPr lang="en-US" altLang="zh-TW" dirty="0">
                <a:solidFill>
                  <a:srgbClr val="17C6A3"/>
                </a:solidFill>
                <a:latin typeface="Courier New" panose="02070309020205020404" pitchFamily="49" charset="0"/>
              </a:rPr>
              <a:t>://localhost:3306/</a:t>
            </a:r>
            <a:r>
              <a:rPr lang="en-US" altLang="zh-TW" dirty="0" err="1">
                <a:solidFill>
                  <a:srgbClr val="17C6A3"/>
                </a:solidFill>
                <a:latin typeface="Courier New" panose="02070309020205020404" pitchFamily="49" charset="0"/>
              </a:rPr>
              <a:t>JDBCSample?serverTimzone</a:t>
            </a:r>
            <a:r>
              <a:rPr lang="en-US" altLang="zh-TW" dirty="0">
                <a:solidFill>
                  <a:srgbClr val="17C6A3"/>
                </a:solidFill>
                <a:latin typeface="Courier New" panose="02070309020205020404" pitchFamily="49" charset="0"/>
              </a:rPr>
              <a:t>=Asia/Taipei"</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endParaRPr lang="en-US" altLang="zh-TW" dirty="0">
              <a:solidFill>
                <a:srgbClr val="CCCCCC"/>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zh-TW" altLang="en-US" dirty="0">
                <a:solidFill>
                  <a:srgbClr val="808080"/>
                </a:solidFill>
                <a:latin typeface="Courier New" panose="02070309020205020404" pitchFamily="49" charset="0"/>
              </a:rPr>
              <a:t>帳號名稱</a:t>
            </a:r>
            <a:endParaRPr lang="zh-TW" altLang="en-US" dirty="0">
              <a:solidFill>
                <a:srgbClr val="CCCCCC"/>
              </a:solidFill>
              <a:latin typeface="Courier New" panose="02070309020205020404" pitchFamily="49" charset="0"/>
            </a:endParaRPr>
          </a:p>
          <a:p>
            <a:r>
              <a:rPr lang="en-US" altLang="zh-TW" dirty="0">
                <a:solidFill>
                  <a:srgbClr val="CC6C1D"/>
                </a:solidFill>
                <a:latin typeface="Courier New" panose="02070309020205020404" pitchFamily="49" charset="0"/>
              </a:rPr>
              <a:t>private</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static</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final</a:t>
            </a:r>
            <a:r>
              <a:rPr lang="en-US" altLang="zh-TW" dirty="0">
                <a:solidFill>
                  <a:srgbClr val="D9E8F7"/>
                </a:solidFill>
                <a:latin typeface="Courier New" panose="02070309020205020404" pitchFamily="49" charset="0"/>
              </a:rPr>
              <a:t> </a:t>
            </a:r>
            <a:r>
              <a:rPr lang="en-US" altLang="zh-TW" dirty="0">
                <a:solidFill>
                  <a:srgbClr val="1290C3"/>
                </a:solidFill>
                <a:latin typeface="Courier New" panose="02070309020205020404" pitchFamily="49" charset="0"/>
              </a:rPr>
              <a:t>String</a:t>
            </a:r>
            <a:r>
              <a:rPr lang="en-US" altLang="zh-TW" dirty="0">
                <a:solidFill>
                  <a:srgbClr val="D9E8F7"/>
                </a:solidFill>
                <a:latin typeface="Courier New" panose="02070309020205020404" pitchFamily="49" charset="0"/>
              </a:rPr>
              <a:t> </a:t>
            </a:r>
            <a:r>
              <a:rPr lang="en-US" altLang="zh-TW" b="1" i="1" u="sng" dirty="0">
                <a:solidFill>
                  <a:srgbClr val="8DDAF8"/>
                </a:solidFill>
                <a:latin typeface="Courier New" panose="02070309020205020404" pitchFamily="49" charset="0"/>
              </a:rPr>
              <a:t>USER</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a:solidFill>
                  <a:srgbClr val="17C6A3"/>
                </a:solidFill>
                <a:latin typeface="Courier New" panose="02070309020205020404" pitchFamily="49" charset="0"/>
              </a:rPr>
              <a:t>"David"</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endParaRPr lang="en-US" altLang="zh-TW" dirty="0">
              <a:solidFill>
                <a:srgbClr val="CCCCCC"/>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zh-TW" altLang="en-US" dirty="0">
                <a:solidFill>
                  <a:srgbClr val="808080"/>
                </a:solidFill>
                <a:latin typeface="Courier New" panose="02070309020205020404" pitchFamily="49" charset="0"/>
              </a:rPr>
              <a:t>密碼</a:t>
            </a:r>
            <a:endParaRPr lang="zh-TW" altLang="en-US" dirty="0">
              <a:solidFill>
                <a:srgbClr val="CCCCCC"/>
              </a:solidFill>
              <a:latin typeface="Courier New" panose="02070309020205020404" pitchFamily="49" charset="0"/>
            </a:endParaRPr>
          </a:p>
          <a:p>
            <a:r>
              <a:rPr lang="en-US" altLang="zh-TW" dirty="0">
                <a:solidFill>
                  <a:srgbClr val="CC6C1D"/>
                </a:solidFill>
                <a:latin typeface="Courier New" panose="02070309020205020404" pitchFamily="49" charset="0"/>
              </a:rPr>
              <a:t>private</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static</a:t>
            </a:r>
            <a:r>
              <a:rPr lang="en-US" altLang="zh-TW" dirty="0">
                <a:solidFill>
                  <a:srgbClr val="D9E8F7"/>
                </a:solidFill>
                <a:latin typeface="Courier New" panose="02070309020205020404" pitchFamily="49" charset="0"/>
              </a:rPr>
              <a:t> </a:t>
            </a:r>
            <a:r>
              <a:rPr lang="en-US" altLang="zh-TW" dirty="0">
                <a:solidFill>
                  <a:srgbClr val="CC6C1D"/>
                </a:solidFill>
                <a:latin typeface="Courier New" panose="02070309020205020404" pitchFamily="49" charset="0"/>
              </a:rPr>
              <a:t>final</a:t>
            </a:r>
            <a:r>
              <a:rPr lang="en-US" altLang="zh-TW" dirty="0">
                <a:solidFill>
                  <a:srgbClr val="D9E8F7"/>
                </a:solidFill>
                <a:latin typeface="Courier New" panose="02070309020205020404" pitchFamily="49" charset="0"/>
              </a:rPr>
              <a:t> </a:t>
            </a:r>
            <a:r>
              <a:rPr lang="en-US" altLang="zh-TW" dirty="0">
                <a:solidFill>
                  <a:srgbClr val="1290C3"/>
                </a:solidFill>
                <a:latin typeface="Courier New" panose="02070309020205020404" pitchFamily="49" charset="0"/>
              </a:rPr>
              <a:t>String</a:t>
            </a:r>
            <a:r>
              <a:rPr lang="en-US" altLang="zh-TW" dirty="0">
                <a:solidFill>
                  <a:srgbClr val="D9E8F7"/>
                </a:solidFill>
                <a:latin typeface="Courier New" panose="02070309020205020404" pitchFamily="49" charset="0"/>
              </a:rPr>
              <a:t> </a:t>
            </a:r>
            <a:r>
              <a:rPr lang="en-US" altLang="zh-TW" b="1" i="1" u="sng" dirty="0">
                <a:solidFill>
                  <a:srgbClr val="8DDAF8"/>
                </a:solidFill>
                <a:latin typeface="Courier New" panose="02070309020205020404" pitchFamily="49" charset="0"/>
              </a:rPr>
              <a:t>PASSWORD</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a:solidFill>
                  <a:srgbClr val="17C6A3"/>
                </a:solidFill>
                <a:latin typeface="Courier New" panose="02070309020205020404" pitchFamily="49" charset="0"/>
              </a:rPr>
              <a:t>"123456"</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p:txBody>
      </p:sp>
      <p:sp>
        <p:nvSpPr>
          <p:cNvPr id="6" name="文字方塊 5"/>
          <p:cNvSpPr txBox="1"/>
          <p:nvPr/>
        </p:nvSpPr>
        <p:spPr>
          <a:xfrm>
            <a:off x="5778230" y="2310097"/>
            <a:ext cx="3841116" cy="369332"/>
          </a:xfrm>
          <a:prstGeom prst="rect">
            <a:avLst/>
          </a:prstGeom>
          <a:noFill/>
        </p:spPr>
        <p:txBody>
          <a:bodyPr wrap="none" rtlCol="0">
            <a:spAutoFit/>
          </a:bodyPr>
          <a:lstStyle/>
          <a:p>
            <a:r>
              <a:rPr lang="en-US" altLang="zh-TW" b="1" dirty="0" err="1" smtClean="0">
                <a:solidFill>
                  <a:srgbClr val="FF0000"/>
                </a:solidFill>
              </a:rPr>
              <a:t>MariaDB</a:t>
            </a:r>
            <a:r>
              <a:rPr lang="zh-TW" altLang="en-US" b="1" dirty="0" smtClean="0">
                <a:solidFill>
                  <a:srgbClr val="FF0000"/>
                </a:solidFill>
              </a:rPr>
              <a:t>直接用</a:t>
            </a:r>
            <a:r>
              <a:rPr lang="en-US" altLang="zh-TW" b="1" dirty="0" smtClean="0">
                <a:solidFill>
                  <a:srgbClr val="FF0000"/>
                </a:solidFill>
              </a:rPr>
              <a:t>MySQL</a:t>
            </a:r>
            <a:r>
              <a:rPr lang="zh-TW" altLang="en-US" b="1" dirty="0" smtClean="0">
                <a:solidFill>
                  <a:srgbClr val="FF0000"/>
                </a:solidFill>
              </a:rPr>
              <a:t>的驅動即可！</a:t>
            </a:r>
            <a:endParaRPr lang="zh-TW" altLang="en-US" b="1" dirty="0">
              <a:solidFill>
                <a:srgbClr val="FF0000"/>
              </a:solidFill>
            </a:endParaRPr>
          </a:p>
        </p:txBody>
      </p:sp>
    </p:spTree>
    <p:extLst>
      <p:ext uri="{BB962C8B-B14F-4D97-AF65-F5344CB8AC3E}">
        <p14:creationId xmlns:p14="http://schemas.microsoft.com/office/powerpoint/2010/main" val="64792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smtClean="0">
                <a:latin typeface="+mj-ea"/>
              </a:rPr>
              <a:t>從資料庫系統概念說起</a:t>
            </a:r>
            <a:endParaRPr lang="zh-TW" altLang="en-US" dirty="0"/>
          </a:p>
        </p:txBody>
      </p:sp>
      <p:pic>
        <p:nvPicPr>
          <p:cNvPr id="6" name="圖片 5"/>
          <p:cNvPicPr>
            <a:picLocks noChangeAspect="1"/>
          </p:cNvPicPr>
          <p:nvPr/>
        </p:nvPicPr>
        <p:blipFill>
          <a:blip r:embed="rId2">
            <a:extLst>
              <a:ext uri="{BEBA8EAE-BF5A-486C-A8C5-ECC9F3942E4B}">
                <a14:imgProps xmlns:a14="http://schemas.microsoft.com/office/drawing/2010/main">
                  <a14:imgLayer r:embed="rId3">
                    <a14:imgEffect>
                      <a14:backgroundRemoval t="10352" b="98047" l="3711" r="98047">
                        <a14:foregroundMark x1="66211" y1="22656" x2="66211" y2="22656"/>
                        <a14:foregroundMark x1="60742" y1="36133" x2="60742" y2="36133"/>
                        <a14:foregroundMark x1="58594" y1="40625" x2="58594" y2="40625"/>
                        <a14:foregroundMark x1="55469" y1="63672" x2="55469" y2="63672"/>
                        <a14:foregroundMark x1="66602" y1="64258" x2="66602" y2="64258"/>
                        <a14:foregroundMark x1="70898" y1="57031" x2="70898" y2="57031"/>
                        <a14:foregroundMark x1="73047" y1="54492" x2="73047" y2="54492"/>
                        <a14:foregroundMark x1="28320" y1="41016" x2="28320" y2="41016"/>
                        <a14:foregroundMark x1="34961" y1="41406" x2="34961" y2="41406"/>
                        <a14:foregroundMark x1="40430" y1="41406" x2="40430" y2="41406"/>
                        <a14:foregroundMark x1="37305" y1="41602" x2="37305" y2="41602"/>
                        <a14:foregroundMark x1="38281" y1="41602" x2="38281" y2="41602"/>
                        <a14:foregroundMark x1="38672" y1="41406" x2="38672" y2="41406"/>
                        <a14:foregroundMark x1="36133" y1="41016" x2="36133" y2="41016"/>
                        <a14:foregroundMark x1="39453" y1="41016" x2="39453" y2="41016"/>
                        <a14:foregroundMark x1="52734" y1="35742" x2="52734" y2="35742"/>
                        <a14:foregroundMark x1="48047" y1="34766" x2="48047" y2="34766"/>
                        <a14:foregroundMark x1="49219" y1="40820" x2="49219" y2="41016"/>
                        <a14:foregroundMark x1="32031" y1="41211" x2="32031" y2="41211"/>
                        <a14:foregroundMark x1="50781" y1="44141" x2="50781" y2="44141"/>
                        <a14:foregroundMark x1="50977" y1="50977" x2="50977" y2="50977"/>
                        <a14:foregroundMark x1="42969" y1="41406" x2="42969" y2="41406"/>
                        <a14:foregroundMark x1="62695" y1="66016" x2="62695" y2="66016"/>
                        <a14:foregroundMark x1="68945" y1="30273" x2="68945" y2="30273"/>
                        <a14:foregroundMark x1="53320" y1="24805" x2="53320" y2="24805"/>
                        <a14:foregroundMark x1="49023" y1="24023" x2="49023" y2="24023"/>
                      </a14:backgroundRemoval>
                    </a14:imgEffect>
                  </a14:imgLayer>
                </a14:imgProps>
              </a:ext>
            </a:extLst>
          </a:blip>
          <a:stretch>
            <a:fillRect/>
          </a:stretch>
        </p:blipFill>
        <p:spPr>
          <a:xfrm flipH="1">
            <a:off x="1367441" y="4764931"/>
            <a:ext cx="1820694" cy="1820694"/>
          </a:xfrm>
          <a:prstGeom prst="rect">
            <a:avLst/>
          </a:prstGeom>
        </p:spPr>
      </p:pic>
      <p:pic>
        <p:nvPicPr>
          <p:cNvPr id="7" name="圖片 6"/>
          <p:cNvPicPr>
            <a:picLocks noChangeAspect="1"/>
          </p:cNvPicPr>
          <p:nvPr/>
        </p:nvPicPr>
        <p:blipFill>
          <a:blip r:embed="rId4">
            <a:extLst>
              <a:ext uri="{BEBA8EAE-BF5A-486C-A8C5-ECC9F3942E4B}">
                <a14:imgProps xmlns:a14="http://schemas.microsoft.com/office/drawing/2010/main">
                  <a14:imgLayer r:embed="rId5">
                    <a14:imgEffect>
                      <a14:backgroundRemoval t="2667" b="96000" l="4889" r="95111">
                        <a14:foregroundMark x1="44889" y1="22667" x2="44889" y2="22667"/>
                        <a14:foregroundMark x1="34667" y1="48889" x2="34667" y2="48889"/>
                      </a14:backgroundRemoval>
                    </a14:imgEffect>
                  </a14:imgLayer>
                </a14:imgProps>
              </a:ext>
            </a:extLst>
          </a:blip>
          <a:stretch>
            <a:fillRect/>
          </a:stretch>
        </p:blipFill>
        <p:spPr>
          <a:xfrm>
            <a:off x="1526466" y="1566973"/>
            <a:ext cx="1319617" cy="1319617"/>
          </a:xfrm>
          <a:prstGeom prst="rect">
            <a:avLst/>
          </a:prstGeom>
        </p:spPr>
      </p:pic>
      <p:grpSp>
        <p:nvGrpSpPr>
          <p:cNvPr id="10" name="群組 9"/>
          <p:cNvGrpSpPr/>
          <p:nvPr/>
        </p:nvGrpSpPr>
        <p:grpSpPr>
          <a:xfrm>
            <a:off x="3623493" y="1930400"/>
            <a:ext cx="7052553" cy="4330057"/>
            <a:chOff x="2817679" y="2184089"/>
            <a:chExt cx="7052553" cy="4330057"/>
          </a:xfrm>
        </p:grpSpPr>
        <p:sp>
          <p:nvSpPr>
            <p:cNvPr id="8" name="圓角矩形 7"/>
            <p:cNvSpPr/>
            <p:nvPr/>
          </p:nvSpPr>
          <p:spPr>
            <a:xfrm>
              <a:off x="2817679" y="2399346"/>
              <a:ext cx="7052553" cy="41148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519728" y="2184089"/>
              <a:ext cx="1723549" cy="461665"/>
            </a:xfrm>
            <a:prstGeom prst="rect">
              <a:avLst/>
            </a:prstGeom>
            <a:solidFill>
              <a:schemeClr val="accent3">
                <a:lumMod val="20000"/>
                <a:lumOff val="80000"/>
              </a:schemeClr>
            </a:solidFill>
            <a:ln>
              <a:solidFill>
                <a:schemeClr val="tx1"/>
              </a:solidFill>
            </a:ln>
          </p:spPr>
          <p:txBody>
            <a:bodyPr wrap="none" rtlCol="0">
              <a:spAutoFit/>
            </a:bodyPr>
            <a:lstStyle/>
            <a:p>
              <a:r>
                <a:rPr lang="zh-TW" altLang="en-US" sz="2400" b="1" dirty="0" smtClean="0">
                  <a:latin typeface="+mj-ea"/>
                  <a:ea typeface="+mj-ea"/>
                </a:rPr>
                <a:t>資料庫系統</a:t>
              </a:r>
              <a:endParaRPr lang="zh-TW" altLang="en-US" sz="2400" b="1" dirty="0">
                <a:latin typeface="+mj-ea"/>
                <a:ea typeface="+mj-ea"/>
              </a:endParaRPr>
            </a:p>
          </p:txBody>
        </p:sp>
      </p:grpSp>
      <p:sp>
        <p:nvSpPr>
          <p:cNvPr id="11" name="圓柱 10"/>
          <p:cNvSpPr/>
          <p:nvPr/>
        </p:nvSpPr>
        <p:spPr>
          <a:xfrm>
            <a:off x="9472099" y="2226782"/>
            <a:ext cx="869304" cy="115759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人事</a:t>
            </a:r>
            <a:r>
              <a:rPr lang="en-US" altLang="zh-TW" dirty="0" smtClean="0">
                <a:solidFill>
                  <a:schemeClr val="tx1"/>
                </a:solidFill>
              </a:rPr>
              <a:t/>
            </a:r>
            <a:br>
              <a:rPr lang="en-US" altLang="zh-TW" dirty="0" smtClean="0">
                <a:solidFill>
                  <a:schemeClr val="tx1"/>
                </a:solidFill>
              </a:rPr>
            </a:br>
            <a:r>
              <a:rPr lang="zh-TW" altLang="en-US" dirty="0" smtClean="0">
                <a:solidFill>
                  <a:schemeClr val="tx1"/>
                </a:solidFill>
              </a:rPr>
              <a:t>資料庫</a:t>
            </a:r>
            <a:endParaRPr lang="zh-TW" altLang="en-US" dirty="0">
              <a:solidFill>
                <a:schemeClr val="tx1"/>
              </a:solidFill>
            </a:endParaRPr>
          </a:p>
        </p:txBody>
      </p:sp>
      <p:sp>
        <p:nvSpPr>
          <p:cNvPr id="12" name="圓柱 11"/>
          <p:cNvSpPr/>
          <p:nvPr/>
        </p:nvSpPr>
        <p:spPr>
          <a:xfrm>
            <a:off x="9472099" y="3496783"/>
            <a:ext cx="869304" cy="115759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產品</a:t>
            </a:r>
            <a:r>
              <a:rPr lang="en-US" altLang="zh-TW" dirty="0" smtClean="0">
                <a:solidFill>
                  <a:schemeClr val="tx1"/>
                </a:solidFill>
              </a:rPr>
              <a:t/>
            </a:r>
            <a:br>
              <a:rPr lang="en-US" altLang="zh-TW" dirty="0" smtClean="0">
                <a:solidFill>
                  <a:schemeClr val="tx1"/>
                </a:solidFill>
              </a:rPr>
            </a:br>
            <a:r>
              <a:rPr lang="zh-TW" altLang="en-US" dirty="0" smtClean="0">
                <a:solidFill>
                  <a:schemeClr val="tx1"/>
                </a:solidFill>
              </a:rPr>
              <a:t>資料庫</a:t>
            </a:r>
            <a:endParaRPr lang="zh-TW" altLang="en-US" dirty="0">
              <a:solidFill>
                <a:schemeClr val="tx1"/>
              </a:solidFill>
            </a:endParaRPr>
          </a:p>
        </p:txBody>
      </p:sp>
      <p:sp>
        <p:nvSpPr>
          <p:cNvPr id="13" name="圓柱 12"/>
          <p:cNvSpPr/>
          <p:nvPr/>
        </p:nvSpPr>
        <p:spPr>
          <a:xfrm>
            <a:off x="9501225" y="4878620"/>
            <a:ext cx="869304" cy="115759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進銷存</a:t>
            </a:r>
            <a:r>
              <a:rPr lang="en-US" altLang="zh-TW" dirty="0" smtClean="0">
                <a:solidFill>
                  <a:schemeClr val="tx1"/>
                </a:solidFill>
              </a:rPr>
              <a:t/>
            </a:r>
            <a:br>
              <a:rPr lang="en-US" altLang="zh-TW" dirty="0" smtClean="0">
                <a:solidFill>
                  <a:schemeClr val="tx1"/>
                </a:solidFill>
              </a:rPr>
            </a:br>
            <a:r>
              <a:rPr lang="zh-TW" altLang="en-US" dirty="0" smtClean="0">
                <a:solidFill>
                  <a:schemeClr val="tx1"/>
                </a:solidFill>
              </a:rPr>
              <a:t>資料庫</a:t>
            </a:r>
            <a:endParaRPr lang="zh-TW" altLang="en-US" dirty="0">
              <a:solidFill>
                <a:schemeClr val="tx1"/>
              </a:solidFill>
            </a:endParaRPr>
          </a:p>
        </p:txBody>
      </p:sp>
      <p:sp>
        <p:nvSpPr>
          <p:cNvPr id="14" name="立方體 13"/>
          <p:cNvSpPr/>
          <p:nvPr/>
        </p:nvSpPr>
        <p:spPr>
          <a:xfrm>
            <a:off x="6127001" y="3567332"/>
            <a:ext cx="2120630" cy="1725093"/>
          </a:xfrm>
          <a:prstGeom prst="cube">
            <a:avLst>
              <a:gd name="adj" fmla="val 1203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latin typeface="+mj-ea"/>
                <a:ea typeface="+mj-ea"/>
              </a:rPr>
              <a:t>資料庫</a:t>
            </a:r>
            <a:endParaRPr lang="en-US" altLang="zh-TW" sz="2000" b="1" dirty="0" smtClean="0">
              <a:latin typeface="+mj-ea"/>
              <a:ea typeface="+mj-ea"/>
            </a:endParaRPr>
          </a:p>
          <a:p>
            <a:pPr algn="ctr"/>
            <a:r>
              <a:rPr lang="zh-TW" altLang="en-US" sz="2000" b="1" dirty="0" smtClean="0">
                <a:latin typeface="+mj-ea"/>
                <a:ea typeface="+mj-ea"/>
              </a:rPr>
              <a:t>管理系統</a:t>
            </a:r>
            <a:endParaRPr lang="en-US" altLang="zh-TW" sz="2000" b="1" dirty="0" smtClean="0">
              <a:latin typeface="+mj-ea"/>
              <a:ea typeface="+mj-ea"/>
            </a:endParaRPr>
          </a:p>
          <a:p>
            <a:pPr algn="ctr"/>
            <a:r>
              <a:rPr lang="en-US" altLang="zh-TW" sz="2000" b="1" dirty="0" smtClean="0">
                <a:latin typeface="+mj-ea"/>
                <a:ea typeface="+mj-ea"/>
              </a:rPr>
              <a:t>(DBMS)</a:t>
            </a:r>
            <a:endParaRPr lang="zh-TW" altLang="en-US" sz="2000" b="1" dirty="0">
              <a:latin typeface="+mj-ea"/>
              <a:ea typeface="+mj-ea"/>
            </a:endParaRPr>
          </a:p>
        </p:txBody>
      </p:sp>
      <p:sp>
        <p:nvSpPr>
          <p:cNvPr id="15" name="流程圖: 內部儲存裝置 14"/>
          <p:cNvSpPr/>
          <p:nvPr/>
        </p:nvSpPr>
        <p:spPr>
          <a:xfrm>
            <a:off x="3831450" y="2485473"/>
            <a:ext cx="1544850" cy="752673"/>
          </a:xfrm>
          <a:prstGeom prst="flowChartInternalStorag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tx1"/>
                </a:solidFill>
                <a:latin typeface="+mj-ea"/>
                <a:ea typeface="+mj-ea"/>
              </a:rPr>
              <a:t>應用程式</a:t>
            </a:r>
            <a:endParaRPr lang="zh-TW" altLang="en-US" b="1" dirty="0">
              <a:solidFill>
                <a:schemeClr val="tx1"/>
              </a:solidFill>
              <a:latin typeface="+mj-ea"/>
              <a:ea typeface="+mj-ea"/>
            </a:endParaRPr>
          </a:p>
        </p:txBody>
      </p:sp>
      <p:sp>
        <p:nvSpPr>
          <p:cNvPr id="16" name="流程圖: 內部儲存裝置 15"/>
          <p:cNvSpPr/>
          <p:nvPr/>
        </p:nvSpPr>
        <p:spPr>
          <a:xfrm>
            <a:off x="3831450" y="3428763"/>
            <a:ext cx="1544850" cy="752673"/>
          </a:xfrm>
          <a:prstGeom prst="flowChartInternalStorag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tx1"/>
                </a:solidFill>
                <a:latin typeface="+mj-ea"/>
                <a:ea typeface="+mj-ea"/>
              </a:rPr>
              <a:t>應用程式</a:t>
            </a:r>
            <a:endParaRPr lang="zh-TW" altLang="en-US" b="1" dirty="0">
              <a:solidFill>
                <a:schemeClr val="tx1"/>
              </a:solidFill>
              <a:latin typeface="+mj-ea"/>
              <a:ea typeface="+mj-ea"/>
            </a:endParaRPr>
          </a:p>
        </p:txBody>
      </p:sp>
      <p:pic>
        <p:nvPicPr>
          <p:cNvPr id="17" name="圖片 16"/>
          <p:cNvPicPr>
            <a:picLocks noChangeAspect="1"/>
          </p:cNvPicPr>
          <p:nvPr/>
        </p:nvPicPr>
        <p:blipFill>
          <a:blip r:embed="rId4">
            <a:extLst>
              <a:ext uri="{BEBA8EAE-BF5A-486C-A8C5-ECC9F3942E4B}">
                <a14:imgProps xmlns:a14="http://schemas.microsoft.com/office/drawing/2010/main">
                  <a14:imgLayer r:embed="rId5">
                    <a14:imgEffect>
                      <a14:backgroundRemoval t="2667" b="96000" l="4889" r="95111">
                        <a14:foregroundMark x1="44889" y1="22667" x2="44889" y2="22667"/>
                        <a14:foregroundMark x1="34667" y1="48889" x2="34667" y2="48889"/>
                      </a14:backgroundRemoval>
                    </a14:imgEffect>
                  </a14:imgLayer>
                </a14:imgProps>
              </a:ext>
            </a:extLst>
          </a:blip>
          <a:stretch>
            <a:fillRect/>
          </a:stretch>
        </p:blipFill>
        <p:spPr>
          <a:xfrm>
            <a:off x="1476674" y="3034568"/>
            <a:ext cx="1319617" cy="1319617"/>
          </a:xfrm>
          <a:prstGeom prst="rect">
            <a:avLst/>
          </a:prstGeom>
        </p:spPr>
      </p:pic>
      <p:cxnSp>
        <p:nvCxnSpPr>
          <p:cNvPr id="19" name="直線單箭頭接點 18"/>
          <p:cNvCxnSpPr>
            <a:stCxn id="6" idx="1"/>
            <a:endCxn id="14" idx="2"/>
          </p:cNvCxnSpPr>
          <p:nvPr/>
        </p:nvCxnSpPr>
        <p:spPr>
          <a:xfrm flipV="1">
            <a:off x="3188135" y="4533643"/>
            <a:ext cx="2938866" cy="1141635"/>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1" idx="2"/>
          </p:cNvCxnSpPr>
          <p:nvPr/>
        </p:nvCxnSpPr>
        <p:spPr>
          <a:xfrm flipV="1">
            <a:off x="8247631" y="2805578"/>
            <a:ext cx="1224468" cy="100816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4" idx="5"/>
            <a:endCxn id="12" idx="2"/>
          </p:cNvCxnSpPr>
          <p:nvPr/>
        </p:nvCxnSpPr>
        <p:spPr>
          <a:xfrm flipV="1">
            <a:off x="8247631" y="4075579"/>
            <a:ext cx="1224468" cy="250535"/>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a:off x="8247631" y="4587953"/>
            <a:ext cx="1253594" cy="869463"/>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5" idx="3"/>
          </p:cNvCxnSpPr>
          <p:nvPr/>
        </p:nvCxnSpPr>
        <p:spPr>
          <a:xfrm>
            <a:off x="5376300" y="2861810"/>
            <a:ext cx="827202" cy="82575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6" idx="3"/>
          </p:cNvCxnSpPr>
          <p:nvPr/>
        </p:nvCxnSpPr>
        <p:spPr>
          <a:xfrm>
            <a:off x="5376300" y="3805100"/>
            <a:ext cx="750701" cy="258799"/>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706345" y="2341146"/>
            <a:ext cx="1172117" cy="372936"/>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16" idx="1"/>
          </p:cNvCxnSpPr>
          <p:nvPr/>
        </p:nvCxnSpPr>
        <p:spPr>
          <a:xfrm>
            <a:off x="2623834" y="3707890"/>
            <a:ext cx="1207616" cy="9721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1750367" y="2701924"/>
            <a:ext cx="877163" cy="369332"/>
          </a:xfrm>
          <a:prstGeom prst="rect">
            <a:avLst/>
          </a:prstGeom>
          <a:noFill/>
        </p:spPr>
        <p:txBody>
          <a:bodyPr wrap="none" rtlCol="0">
            <a:spAutoFit/>
          </a:bodyPr>
          <a:lstStyle/>
          <a:p>
            <a:r>
              <a:rPr lang="zh-TW" altLang="en-US" dirty="0" smtClean="0"/>
              <a:t>使用者</a:t>
            </a:r>
            <a:endParaRPr lang="zh-TW" altLang="en-US" dirty="0"/>
          </a:p>
        </p:txBody>
      </p:sp>
      <p:sp>
        <p:nvSpPr>
          <p:cNvPr id="42" name="文字方塊 41"/>
          <p:cNvSpPr txBox="1"/>
          <p:nvPr/>
        </p:nvSpPr>
        <p:spPr>
          <a:xfrm>
            <a:off x="1702244" y="4169519"/>
            <a:ext cx="877163" cy="369332"/>
          </a:xfrm>
          <a:prstGeom prst="rect">
            <a:avLst/>
          </a:prstGeom>
          <a:noFill/>
        </p:spPr>
        <p:txBody>
          <a:bodyPr wrap="none" rtlCol="0">
            <a:spAutoFit/>
          </a:bodyPr>
          <a:lstStyle/>
          <a:p>
            <a:r>
              <a:rPr lang="zh-TW" altLang="en-US" dirty="0" smtClean="0"/>
              <a:t>使用者</a:t>
            </a:r>
            <a:endParaRPr lang="zh-TW" altLang="en-US" dirty="0"/>
          </a:p>
        </p:txBody>
      </p:sp>
      <p:sp>
        <p:nvSpPr>
          <p:cNvPr id="43" name="文字方塊 42"/>
          <p:cNvSpPr txBox="1"/>
          <p:nvPr/>
        </p:nvSpPr>
        <p:spPr>
          <a:xfrm>
            <a:off x="1526466" y="6216293"/>
            <a:ext cx="877163" cy="369332"/>
          </a:xfrm>
          <a:prstGeom prst="rect">
            <a:avLst/>
          </a:prstGeom>
          <a:noFill/>
        </p:spPr>
        <p:txBody>
          <a:bodyPr wrap="none" rtlCol="0">
            <a:spAutoFit/>
          </a:bodyPr>
          <a:lstStyle/>
          <a:p>
            <a:r>
              <a:rPr lang="zh-TW" altLang="en-US" dirty="0" smtClean="0"/>
              <a:t>管理者</a:t>
            </a:r>
            <a:endParaRPr lang="zh-TW" altLang="en-US" dirty="0"/>
          </a:p>
        </p:txBody>
      </p:sp>
      <p:sp>
        <p:nvSpPr>
          <p:cNvPr id="44" name="文字方塊 43"/>
          <p:cNvSpPr txBox="1"/>
          <p:nvPr/>
        </p:nvSpPr>
        <p:spPr>
          <a:xfrm>
            <a:off x="5885656" y="5349729"/>
            <a:ext cx="2746265" cy="646331"/>
          </a:xfrm>
          <a:prstGeom prst="rect">
            <a:avLst/>
          </a:prstGeom>
          <a:noFill/>
        </p:spPr>
        <p:txBody>
          <a:bodyPr wrap="none" rtlCol="0">
            <a:spAutoFit/>
          </a:bodyPr>
          <a:lstStyle/>
          <a:p>
            <a:r>
              <a:rPr lang="en-US" altLang="zh-TW" dirty="0" smtClean="0"/>
              <a:t>MySQL, Oracle, </a:t>
            </a:r>
            <a:r>
              <a:rPr lang="en-US" altLang="zh-TW" dirty="0" err="1" smtClean="0"/>
              <a:t>MariaDB</a:t>
            </a:r>
            <a:r>
              <a:rPr lang="en-US" altLang="zh-TW" dirty="0" smtClean="0"/>
              <a:t>,</a:t>
            </a:r>
          </a:p>
          <a:p>
            <a:r>
              <a:rPr lang="en-US" altLang="zh-TW" dirty="0" smtClean="0"/>
              <a:t> MongoDB…</a:t>
            </a:r>
            <a:endParaRPr lang="zh-TW" altLang="en-US" dirty="0"/>
          </a:p>
        </p:txBody>
      </p:sp>
    </p:spTree>
    <p:extLst>
      <p:ext uri="{BB962C8B-B14F-4D97-AF65-F5344CB8AC3E}">
        <p14:creationId xmlns:p14="http://schemas.microsoft.com/office/powerpoint/2010/main" val="2237991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建立資料庫連線</a:t>
            </a:r>
            <a:r>
              <a:rPr lang="en-US" altLang="zh-TW" dirty="0"/>
              <a:t/>
            </a:r>
            <a:br>
              <a:rPr lang="en-US" altLang="zh-TW" dirty="0"/>
            </a:br>
            <a:r>
              <a:rPr lang="en-US" altLang="zh-TW" dirty="0"/>
              <a:t>	</a:t>
            </a:r>
            <a:r>
              <a:rPr lang="en-US" altLang="zh-TW" dirty="0" smtClean="0"/>
              <a:t>--</a:t>
            </a:r>
            <a:r>
              <a:rPr lang="zh-TW" altLang="en-US" dirty="0" smtClean="0"/>
              <a:t>主程式</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65789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程式與資料庫</a:t>
            </a:r>
            <a:r>
              <a:rPr lang="zh-TW" altLang="en-US" dirty="0" smtClean="0"/>
              <a:t>通訊</a:t>
            </a:r>
            <a:r>
              <a:rPr lang="en-US" altLang="zh-TW" dirty="0" smtClean="0"/>
              <a:t>(1/2)</a:t>
            </a:r>
            <a:endParaRPr lang="zh-TW" altLang="en-US" dirty="0"/>
          </a:p>
        </p:txBody>
      </p:sp>
      <p:sp>
        <p:nvSpPr>
          <p:cNvPr id="4" name="內容版面配置區 3"/>
          <p:cNvSpPr>
            <a:spLocks noGrp="1"/>
          </p:cNvSpPr>
          <p:nvPr>
            <p:ph idx="1"/>
          </p:nvPr>
        </p:nvSpPr>
        <p:spPr/>
        <p:txBody>
          <a:bodyPr/>
          <a:lstStyle/>
          <a:p>
            <a:r>
              <a:rPr lang="zh-TW" altLang="en-US" dirty="0"/>
              <a:t>資料庫本身是一個獨立運行的應用程式，所以我們設計的應用程式得利用網路通訊協定對資料庫進行指令交換，以便進行資料的</a:t>
            </a:r>
            <a:r>
              <a:rPr lang="en-US" altLang="zh-TW" dirty="0"/>
              <a:t>CRUD(Create, Retrieve, Update, Delete</a:t>
            </a:r>
            <a:r>
              <a:rPr lang="en-US" altLang="zh-TW" dirty="0" smtClean="0"/>
              <a:t>)</a:t>
            </a:r>
          </a:p>
          <a:p>
            <a:endParaRPr lang="en-US" altLang="zh-TW" dirty="0"/>
          </a:p>
          <a:p>
            <a:endParaRPr lang="en-US" altLang="zh-TW" dirty="0" smtClean="0"/>
          </a:p>
          <a:p>
            <a:endParaRPr lang="en-US" altLang="zh-TW" dirty="0" smtClean="0"/>
          </a:p>
          <a:p>
            <a:r>
              <a:rPr lang="zh-TW" altLang="en-US" dirty="0" smtClean="0"/>
              <a:t>但</a:t>
            </a:r>
            <a:r>
              <a:rPr lang="zh-TW" altLang="en-US" dirty="0"/>
              <a:t>實際上我們會使用一組</a:t>
            </a:r>
            <a:r>
              <a:rPr lang="zh-TW" altLang="en-US" b="1" dirty="0"/>
              <a:t>專門與資料庫進行通訊協定的類別庫</a:t>
            </a:r>
            <a:r>
              <a:rPr lang="zh-TW" altLang="en-US" dirty="0"/>
              <a:t>來簡化與資料庫溝通的程式</a:t>
            </a:r>
            <a:r>
              <a:rPr lang="zh-TW" altLang="en-US" dirty="0" smtClean="0"/>
              <a:t>撰寫</a:t>
            </a:r>
            <a:endParaRPr lang="en-US" altLang="zh-TW" dirty="0"/>
          </a:p>
          <a:p>
            <a:endParaRPr lang="zh-TW" altLang="en-US" dirty="0"/>
          </a:p>
        </p:txBody>
      </p:sp>
      <p:sp>
        <p:nvSpPr>
          <p:cNvPr id="5" name="立方體 4"/>
          <p:cNvSpPr/>
          <p:nvPr/>
        </p:nvSpPr>
        <p:spPr>
          <a:xfrm>
            <a:off x="2059710" y="3193440"/>
            <a:ext cx="201352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6" name="圓柱 5"/>
          <p:cNvSpPr/>
          <p:nvPr/>
        </p:nvSpPr>
        <p:spPr>
          <a:xfrm>
            <a:off x="6452033" y="3031804"/>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8" name="直線單箭頭接點 7"/>
          <p:cNvCxnSpPr>
            <a:stCxn id="5" idx="5"/>
            <a:endCxn id="6" idx="2"/>
          </p:cNvCxnSpPr>
          <p:nvPr/>
        </p:nvCxnSpPr>
        <p:spPr>
          <a:xfrm>
            <a:off x="4073237" y="3460140"/>
            <a:ext cx="2378796" cy="19628"/>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4759933" y="3157513"/>
            <a:ext cx="1005403" cy="338554"/>
          </a:xfrm>
          <a:prstGeom prst="rect">
            <a:avLst/>
          </a:prstGeom>
          <a:no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15" name="立方體 14"/>
          <p:cNvSpPr/>
          <p:nvPr/>
        </p:nvSpPr>
        <p:spPr>
          <a:xfrm>
            <a:off x="1990436" y="5616134"/>
            <a:ext cx="2013527"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類別庫</a:t>
            </a:r>
          </a:p>
        </p:txBody>
      </p:sp>
      <p:sp>
        <p:nvSpPr>
          <p:cNvPr id="16" name="圓柱 15"/>
          <p:cNvSpPr/>
          <p:nvPr/>
        </p:nvSpPr>
        <p:spPr>
          <a:xfrm>
            <a:off x="6452033" y="5431407"/>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17" name="直線單箭頭接點 16"/>
          <p:cNvCxnSpPr>
            <a:stCxn id="15" idx="5"/>
            <a:endCxn id="16" idx="2"/>
          </p:cNvCxnSpPr>
          <p:nvPr/>
        </p:nvCxnSpPr>
        <p:spPr>
          <a:xfrm flipV="1">
            <a:off x="4003963" y="5879371"/>
            <a:ext cx="2448070"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759933" y="5449532"/>
            <a:ext cx="1005403" cy="338554"/>
          </a:xfrm>
          <a:prstGeom prst="rect">
            <a:avLst/>
          </a:prstGeom>
          <a:no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19" name="立方體 18"/>
          <p:cNvSpPr/>
          <p:nvPr/>
        </p:nvSpPr>
        <p:spPr>
          <a:xfrm>
            <a:off x="1990436" y="4976914"/>
            <a:ext cx="201352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20" name="上-下雙向箭號 19"/>
          <p:cNvSpPr/>
          <p:nvPr/>
        </p:nvSpPr>
        <p:spPr>
          <a:xfrm>
            <a:off x="3460429" y="550296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24407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p:cNvSpPr txBox="1"/>
          <p:nvPr/>
        </p:nvSpPr>
        <p:spPr>
          <a:xfrm>
            <a:off x="5419059" y="5141602"/>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3" name="內容版面配置區 2"/>
          <p:cNvSpPr>
            <a:spLocks noGrp="1"/>
          </p:cNvSpPr>
          <p:nvPr>
            <p:ph idx="1"/>
          </p:nvPr>
        </p:nvSpPr>
        <p:spPr/>
        <p:txBody>
          <a:bodyPr/>
          <a:lstStyle/>
          <a:p>
            <a:r>
              <a:rPr lang="zh-TW" altLang="en-US" dirty="0" smtClean="0"/>
              <a:t>但上面的方式還有問題：</a:t>
            </a:r>
            <a:endParaRPr lang="en-US" altLang="zh-TW" dirty="0" smtClean="0"/>
          </a:p>
          <a:p>
            <a:pPr lvl="1"/>
            <a:r>
              <a:rPr lang="zh-TW" altLang="en-US" dirty="0" smtClean="0"/>
              <a:t>不同</a:t>
            </a:r>
            <a:r>
              <a:rPr lang="zh-TW" altLang="en-US" dirty="0"/>
              <a:t>廠商資料庫的通訊協定都不一樣，需使用不同類別庫撰寫</a:t>
            </a:r>
            <a:r>
              <a:rPr lang="zh-TW" altLang="en-US" dirty="0" smtClean="0"/>
              <a:t>程式</a:t>
            </a:r>
            <a:endParaRPr lang="en-US" altLang="zh-TW" dirty="0" smtClean="0"/>
          </a:p>
          <a:p>
            <a:pPr lvl="1"/>
            <a:r>
              <a:rPr lang="zh-TW" altLang="en-US" dirty="0" smtClean="0"/>
              <a:t>遇到</a:t>
            </a:r>
            <a:r>
              <a:rPr lang="zh-TW" altLang="en-US" dirty="0"/>
              <a:t>更換資料庫，程式碼也幾乎跟著要</a:t>
            </a:r>
            <a:r>
              <a:rPr lang="zh-TW" altLang="en-US" dirty="0" smtClean="0"/>
              <a:t>重寫</a:t>
            </a:r>
            <a:endParaRPr lang="en-US" altLang="zh-TW" dirty="0" smtClean="0"/>
          </a:p>
          <a:p>
            <a:pPr lvl="1"/>
            <a:r>
              <a:rPr lang="zh-TW" altLang="en-US" dirty="0" smtClean="0"/>
              <a:t>應用程式</a:t>
            </a:r>
            <a:r>
              <a:rPr lang="zh-TW" altLang="en-US" dirty="0"/>
              <a:t>被類別庫綁死，跨平台議題</a:t>
            </a:r>
            <a:r>
              <a:rPr lang="zh-TW" altLang="en-US" dirty="0" smtClean="0"/>
              <a:t>考量</a:t>
            </a:r>
            <a:endParaRPr lang="en-US" altLang="zh-TW" dirty="0" smtClean="0"/>
          </a:p>
          <a:p>
            <a:r>
              <a:rPr lang="zh-TW" altLang="en-US" dirty="0" smtClean="0"/>
              <a:t>解決</a:t>
            </a:r>
            <a:r>
              <a:rPr lang="zh-TW" altLang="en-US" dirty="0"/>
              <a:t>：</a:t>
            </a:r>
          </a:p>
        </p:txBody>
      </p:sp>
      <p:sp>
        <p:nvSpPr>
          <p:cNvPr id="10" name="立方體 9"/>
          <p:cNvSpPr/>
          <p:nvPr/>
        </p:nvSpPr>
        <p:spPr>
          <a:xfrm>
            <a:off x="1662547" y="5285536"/>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smtClean="0"/>
              <a:t>驅動程式</a:t>
            </a:r>
            <a:endParaRPr lang="zh-TW" altLang="en-US" dirty="0"/>
          </a:p>
        </p:txBody>
      </p:sp>
      <p:sp>
        <p:nvSpPr>
          <p:cNvPr id="2" name="標題 1"/>
          <p:cNvSpPr>
            <a:spLocks noGrp="1"/>
          </p:cNvSpPr>
          <p:nvPr>
            <p:ph type="title"/>
          </p:nvPr>
        </p:nvSpPr>
        <p:spPr/>
        <p:txBody>
          <a:bodyPr/>
          <a:lstStyle/>
          <a:p>
            <a:r>
              <a:rPr lang="zh-TW" altLang="en-US" dirty="0"/>
              <a:t>程式與資料庫</a:t>
            </a:r>
            <a:r>
              <a:rPr lang="zh-TW" altLang="en-US" dirty="0" smtClean="0"/>
              <a:t>通訊</a:t>
            </a:r>
            <a:r>
              <a:rPr lang="en-US" altLang="zh-TW" dirty="0" smtClean="0"/>
              <a:t>(2/2)</a:t>
            </a:r>
            <a:endParaRPr lang="zh-TW" altLang="en-US" dirty="0"/>
          </a:p>
        </p:txBody>
      </p:sp>
      <p:sp>
        <p:nvSpPr>
          <p:cNvPr id="5" name="圓柱 4"/>
          <p:cNvSpPr/>
          <p:nvPr/>
        </p:nvSpPr>
        <p:spPr>
          <a:xfrm>
            <a:off x="7070870" y="5100809"/>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6" name="直線單箭頭接點 5"/>
          <p:cNvCxnSpPr>
            <a:stCxn id="10" idx="5"/>
            <a:endCxn id="5" idx="2"/>
          </p:cNvCxnSpPr>
          <p:nvPr/>
        </p:nvCxnSpPr>
        <p:spPr>
          <a:xfrm flipV="1">
            <a:off x="4410363" y="5548773"/>
            <a:ext cx="2660507"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5131636" y="5125752"/>
            <a:ext cx="1595309" cy="338554"/>
          </a:xfrm>
          <a:prstGeom prst="rect">
            <a:avLst/>
          </a:prstGeom>
          <a:solidFill>
            <a:schemeClr val="bg1"/>
          </a:solidFill>
        </p:spPr>
        <p:txBody>
          <a:bodyPr wrap="none" rtlCol="0">
            <a:spAutoFit/>
          </a:bodyPr>
          <a:lstStyle/>
          <a:p>
            <a:r>
              <a:rPr lang="en-US" altLang="zh-TW" sz="1600" dirty="0" smtClean="0">
                <a:solidFill>
                  <a:srgbClr val="FF0000"/>
                </a:solidFill>
              </a:rPr>
              <a:t>MySQL</a:t>
            </a:r>
            <a:r>
              <a:rPr lang="zh-TW" altLang="en-US" sz="1600" dirty="0" smtClean="0">
                <a:solidFill>
                  <a:srgbClr val="FF0000"/>
                </a:solidFill>
              </a:rPr>
              <a:t>通訊協定</a:t>
            </a:r>
            <a:endParaRPr lang="zh-TW" altLang="en-US" sz="1600" dirty="0">
              <a:solidFill>
                <a:srgbClr val="FF0000"/>
              </a:solidFill>
            </a:endParaRPr>
          </a:p>
        </p:txBody>
      </p:sp>
      <p:sp>
        <p:nvSpPr>
          <p:cNvPr id="17" name="立方體 16"/>
          <p:cNvSpPr/>
          <p:nvPr/>
        </p:nvSpPr>
        <p:spPr>
          <a:xfrm>
            <a:off x="1662547" y="5285536"/>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MySQL JDBC</a:t>
            </a:r>
            <a:r>
              <a:rPr lang="zh-TW" altLang="en-US" dirty="0" smtClean="0"/>
              <a:t>驅動程式</a:t>
            </a:r>
            <a:endParaRPr lang="zh-TW" altLang="en-US" dirty="0"/>
          </a:p>
        </p:txBody>
      </p:sp>
      <p:sp>
        <p:nvSpPr>
          <p:cNvPr id="18" name="文字方塊 17"/>
          <p:cNvSpPr txBox="1"/>
          <p:nvPr/>
        </p:nvSpPr>
        <p:spPr>
          <a:xfrm>
            <a:off x="5112989" y="5199264"/>
            <a:ext cx="1604927" cy="338554"/>
          </a:xfrm>
          <a:prstGeom prst="rect">
            <a:avLst/>
          </a:prstGeom>
          <a:solidFill>
            <a:schemeClr val="bg1"/>
          </a:solidFill>
        </p:spPr>
        <p:txBody>
          <a:bodyPr wrap="none" rtlCol="0">
            <a:spAutoFit/>
          </a:bodyPr>
          <a:lstStyle/>
          <a:p>
            <a:r>
              <a:rPr lang="en-US" altLang="zh-TW" sz="1600" dirty="0" smtClean="0">
                <a:solidFill>
                  <a:srgbClr val="FF0000"/>
                </a:solidFill>
              </a:rPr>
              <a:t>Oracle</a:t>
            </a:r>
            <a:r>
              <a:rPr lang="zh-TW" altLang="en-US" sz="1600" dirty="0" smtClean="0">
                <a:solidFill>
                  <a:srgbClr val="FF0000"/>
                </a:solidFill>
              </a:rPr>
              <a:t>通訊協定</a:t>
            </a:r>
            <a:endParaRPr lang="zh-TW" altLang="en-US" sz="1600" dirty="0">
              <a:solidFill>
                <a:srgbClr val="FF0000"/>
              </a:solidFill>
            </a:endParaRPr>
          </a:p>
        </p:txBody>
      </p:sp>
      <p:sp>
        <p:nvSpPr>
          <p:cNvPr id="19" name="立方體 18"/>
          <p:cNvSpPr/>
          <p:nvPr/>
        </p:nvSpPr>
        <p:spPr>
          <a:xfrm>
            <a:off x="1646017" y="5281433"/>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Oracle JDBC</a:t>
            </a:r>
            <a:r>
              <a:rPr lang="zh-TW" altLang="en-US" dirty="0" smtClean="0"/>
              <a:t>驅動程式</a:t>
            </a:r>
            <a:endParaRPr lang="zh-TW" altLang="en-US" dirty="0"/>
          </a:p>
        </p:txBody>
      </p:sp>
      <p:sp>
        <p:nvSpPr>
          <p:cNvPr id="4" name="立方體 3"/>
          <p:cNvSpPr/>
          <p:nvPr/>
        </p:nvSpPr>
        <p:spPr>
          <a:xfrm>
            <a:off x="1649471" y="4657004"/>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smtClean="0"/>
              <a:t>標準</a:t>
            </a:r>
            <a:r>
              <a:rPr lang="en-US" altLang="zh-TW" dirty="0" smtClean="0"/>
              <a:t>API</a:t>
            </a:r>
            <a:endParaRPr lang="zh-TW" altLang="en-US" dirty="0"/>
          </a:p>
        </p:txBody>
      </p:sp>
      <p:sp>
        <p:nvSpPr>
          <p:cNvPr id="8" name="立方體 7"/>
          <p:cNvSpPr/>
          <p:nvPr/>
        </p:nvSpPr>
        <p:spPr>
          <a:xfrm>
            <a:off x="1649471" y="4017784"/>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5" name="上-下雙向箭號 14"/>
          <p:cNvSpPr/>
          <p:nvPr/>
        </p:nvSpPr>
        <p:spPr>
          <a:xfrm>
            <a:off x="3986630" y="5168262"/>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上-下雙向箭號 8"/>
          <p:cNvSpPr/>
          <p:nvPr/>
        </p:nvSpPr>
        <p:spPr>
          <a:xfrm>
            <a:off x="3986630" y="452374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115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JDBC</a:t>
            </a:r>
            <a:r>
              <a:rPr lang="zh-TW" altLang="en-US" dirty="0"/>
              <a:t>是什麼</a:t>
            </a:r>
            <a:r>
              <a:rPr lang="en-US" altLang="zh-TW" dirty="0" smtClean="0"/>
              <a:t>?</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JDBC</a:t>
            </a:r>
            <a:r>
              <a:rPr lang="zh-TW" altLang="en-US" dirty="0"/>
              <a:t>（</a:t>
            </a:r>
            <a:r>
              <a:rPr lang="en-US" altLang="zh-TW" u="sng" dirty="0">
                <a:solidFill>
                  <a:srgbClr val="FF0000"/>
                </a:solidFill>
              </a:rPr>
              <a:t>J</a:t>
            </a:r>
            <a:r>
              <a:rPr lang="en-US" altLang="zh-TW" dirty="0"/>
              <a:t>ava </a:t>
            </a:r>
            <a:r>
              <a:rPr lang="en-US" altLang="zh-TW" u="sng" dirty="0" err="1">
                <a:solidFill>
                  <a:srgbClr val="FF0000"/>
                </a:solidFill>
              </a:rPr>
              <a:t>D</a:t>
            </a:r>
            <a:r>
              <a:rPr lang="en-US" altLang="zh-TW" dirty="0" err="1"/>
              <a:t>ata</a:t>
            </a:r>
            <a:r>
              <a:rPr lang="en-US" altLang="zh-TW" b="1" dirty="0" err="1">
                <a:solidFill>
                  <a:srgbClr val="FF0000"/>
                </a:solidFill>
              </a:rPr>
              <a:t>B</a:t>
            </a:r>
            <a:r>
              <a:rPr lang="en-US" altLang="zh-TW" dirty="0" err="1"/>
              <a:t>ase</a:t>
            </a:r>
            <a:r>
              <a:rPr lang="en-US" altLang="zh-TW" dirty="0"/>
              <a:t> </a:t>
            </a:r>
            <a:r>
              <a:rPr lang="en-US" altLang="zh-TW" u="sng" dirty="0">
                <a:solidFill>
                  <a:srgbClr val="FF0000"/>
                </a:solidFill>
              </a:rPr>
              <a:t>C</a:t>
            </a:r>
            <a:r>
              <a:rPr lang="en-US" altLang="zh-TW" dirty="0"/>
              <a:t>onnectivity</a:t>
            </a:r>
            <a:r>
              <a:rPr lang="zh-TW" altLang="en-US" dirty="0"/>
              <a:t>）是用於執行 </a:t>
            </a:r>
            <a:r>
              <a:rPr lang="en-US" altLang="zh-TW" dirty="0"/>
              <a:t>SQL </a:t>
            </a:r>
            <a:r>
              <a:rPr lang="zh-TW" altLang="en-US" dirty="0"/>
              <a:t>的 </a:t>
            </a:r>
            <a:r>
              <a:rPr lang="en-US" altLang="zh-TW" dirty="0"/>
              <a:t>Java </a:t>
            </a:r>
            <a:r>
              <a:rPr lang="zh-TW" altLang="en-US" dirty="0"/>
              <a:t>解決方案</a:t>
            </a:r>
            <a:endParaRPr lang="en-US" altLang="zh-TW" dirty="0" smtClean="0"/>
          </a:p>
          <a:p>
            <a:r>
              <a:rPr lang="en-US" altLang="zh-TW" dirty="0" smtClean="0"/>
              <a:t>JDBC </a:t>
            </a:r>
            <a:r>
              <a:rPr lang="en-US" altLang="zh-TW" dirty="0"/>
              <a:t>API</a:t>
            </a:r>
            <a:r>
              <a:rPr lang="zh-TW" altLang="en-US" dirty="0"/>
              <a:t>是一個</a:t>
            </a:r>
            <a:r>
              <a:rPr lang="en-US" altLang="zh-TW" dirty="0"/>
              <a:t>Java API</a:t>
            </a:r>
            <a:r>
              <a:rPr lang="zh-TW" altLang="en-US" dirty="0"/>
              <a:t>，可以存取任何型別表列資料，特別是儲存在關聯式資料庫中的資料</a:t>
            </a:r>
            <a:r>
              <a:rPr lang="zh-TW" altLang="en-US" dirty="0" smtClean="0"/>
              <a:t>。</a:t>
            </a:r>
            <a:endParaRPr lang="en-US" altLang="zh-TW" dirty="0" smtClean="0"/>
          </a:p>
          <a:p>
            <a:r>
              <a:rPr lang="en-US" altLang="zh-TW" dirty="0"/>
              <a:t>JDBC</a:t>
            </a:r>
            <a:r>
              <a:rPr lang="zh-TW" altLang="en-US" dirty="0"/>
              <a:t>標準</a:t>
            </a:r>
            <a:r>
              <a:rPr lang="en-US" altLang="zh-TW" dirty="0"/>
              <a:t>API</a:t>
            </a:r>
            <a:r>
              <a:rPr lang="zh-TW" altLang="en-US" dirty="0"/>
              <a:t>分為兩個</a:t>
            </a:r>
            <a:r>
              <a:rPr lang="zh-TW" altLang="en-US" dirty="0" smtClean="0"/>
              <a:t>部分</a:t>
            </a:r>
            <a:endParaRPr lang="en-US" altLang="zh-TW" dirty="0" smtClean="0"/>
          </a:p>
          <a:p>
            <a:pPr lvl="1"/>
            <a:r>
              <a:rPr lang="en-US" altLang="zh-TW" dirty="0" smtClean="0"/>
              <a:t>JDBC</a:t>
            </a:r>
            <a:r>
              <a:rPr lang="zh-TW" altLang="en-US" dirty="0"/>
              <a:t>應用程式開發者介面</a:t>
            </a:r>
            <a:r>
              <a:rPr lang="en-US" altLang="zh-TW" dirty="0"/>
              <a:t>(Application Developer Interface</a:t>
            </a:r>
            <a:r>
              <a:rPr lang="en-US" altLang="zh-TW" dirty="0" smtClean="0"/>
              <a:t>)</a:t>
            </a:r>
          </a:p>
          <a:p>
            <a:pPr lvl="1"/>
            <a:r>
              <a:rPr lang="en-US" altLang="zh-TW" dirty="0" smtClean="0"/>
              <a:t>JDBC</a:t>
            </a:r>
            <a:r>
              <a:rPr lang="zh-TW" altLang="en-US" dirty="0"/>
              <a:t>驅動程式開發者介面</a:t>
            </a:r>
            <a:r>
              <a:rPr lang="en-US" altLang="zh-TW" dirty="0"/>
              <a:t>(Drive Developer Interface</a:t>
            </a:r>
            <a:r>
              <a:rPr lang="en-US" altLang="zh-TW" dirty="0" smtClean="0">
                <a:solidFill>
                  <a:srgbClr val="C00000"/>
                </a:solidFill>
              </a:rPr>
              <a:t>)(</a:t>
            </a:r>
            <a:r>
              <a:rPr lang="zh-TW" altLang="en-US" dirty="0" smtClean="0">
                <a:solidFill>
                  <a:srgbClr val="C00000"/>
                </a:solidFill>
              </a:rPr>
              <a:t>驅動程式</a:t>
            </a:r>
            <a:r>
              <a:rPr lang="zh-TW" altLang="en-US" dirty="0">
                <a:solidFill>
                  <a:srgbClr val="C00000"/>
                </a:solidFill>
              </a:rPr>
              <a:t>為資料庫廠商實作，一般開發者無須</a:t>
            </a:r>
            <a:r>
              <a:rPr lang="zh-TW" altLang="en-US" dirty="0" smtClean="0">
                <a:solidFill>
                  <a:srgbClr val="C00000"/>
                </a:solidFill>
              </a:rPr>
              <a:t>瞭解</a:t>
            </a:r>
            <a:r>
              <a:rPr lang="en-US" altLang="zh-TW" dirty="0" smtClean="0">
                <a:solidFill>
                  <a:srgbClr val="C00000"/>
                </a:solidFill>
              </a:rPr>
              <a:t>)</a:t>
            </a:r>
            <a:endParaRPr lang="en-US" altLang="zh-TW" dirty="0" smtClean="0">
              <a:solidFill>
                <a:srgbClr val="C00000"/>
              </a:solidFill>
            </a:endParaRPr>
          </a:p>
          <a:p>
            <a:r>
              <a:rPr lang="en-US" altLang="zh-TW" dirty="0" smtClean="0"/>
              <a:t>JDBC</a:t>
            </a:r>
            <a:r>
              <a:rPr lang="zh-TW" altLang="en-US" dirty="0"/>
              <a:t>代表</a:t>
            </a:r>
            <a:r>
              <a:rPr lang="en-US" altLang="zh-TW" dirty="0"/>
              <a:t>Java</a:t>
            </a:r>
            <a:r>
              <a:rPr lang="zh-TW" altLang="en-US" dirty="0"/>
              <a:t>資料庫連線。</a:t>
            </a:r>
          </a:p>
          <a:p>
            <a:r>
              <a:rPr lang="en-US" altLang="zh-TW" dirty="0" smtClean="0"/>
              <a:t>JDBC</a:t>
            </a:r>
            <a:r>
              <a:rPr lang="zh-TW" altLang="en-US" dirty="0"/>
              <a:t>庫中所包含的</a:t>
            </a:r>
            <a:r>
              <a:rPr lang="en-US" altLang="zh-TW" dirty="0"/>
              <a:t>API</a:t>
            </a:r>
            <a:r>
              <a:rPr lang="zh-TW" altLang="en-US" dirty="0"/>
              <a:t>通常與資料庫使用於：</a:t>
            </a:r>
          </a:p>
          <a:p>
            <a:pPr lvl="1"/>
            <a:r>
              <a:rPr lang="zh-TW" altLang="en-US" dirty="0" smtClean="0"/>
              <a:t>連線</a:t>
            </a:r>
            <a:r>
              <a:rPr lang="zh-TW" altLang="en-US" dirty="0"/>
              <a:t>到資料庫</a:t>
            </a:r>
          </a:p>
          <a:p>
            <a:pPr lvl="1"/>
            <a:r>
              <a:rPr lang="zh-TW" altLang="en-US" dirty="0" smtClean="0"/>
              <a:t>建立</a:t>
            </a:r>
            <a:r>
              <a:rPr lang="en-US" altLang="zh-TW" dirty="0" smtClean="0"/>
              <a:t>SQL</a:t>
            </a:r>
            <a:r>
              <a:rPr lang="zh-TW" altLang="en-US" dirty="0"/>
              <a:t>或</a:t>
            </a:r>
            <a:r>
              <a:rPr lang="en-US" altLang="zh-TW" dirty="0"/>
              <a:t>MySQL</a:t>
            </a:r>
            <a:r>
              <a:rPr lang="zh-TW" altLang="en-US" dirty="0"/>
              <a:t>語句</a:t>
            </a:r>
          </a:p>
          <a:p>
            <a:pPr lvl="1"/>
            <a:r>
              <a:rPr lang="zh-TW" altLang="en-US" dirty="0"/>
              <a:t>在資料庫中執行</a:t>
            </a:r>
            <a:r>
              <a:rPr lang="en-US" altLang="zh-TW" dirty="0"/>
              <a:t>SQL</a:t>
            </a:r>
            <a:r>
              <a:rPr lang="zh-TW" altLang="en-US" dirty="0"/>
              <a:t>或</a:t>
            </a:r>
            <a:r>
              <a:rPr lang="en-US" altLang="zh-TW" dirty="0"/>
              <a:t>MySQL</a:t>
            </a:r>
            <a:r>
              <a:rPr lang="zh-TW" altLang="en-US" dirty="0"/>
              <a:t>查詢</a:t>
            </a:r>
          </a:p>
          <a:p>
            <a:pPr lvl="1"/>
            <a:r>
              <a:rPr lang="zh-TW" altLang="en-US" dirty="0"/>
              <a:t>檢視和修改資料庫中的資料記錄</a:t>
            </a:r>
          </a:p>
        </p:txBody>
      </p:sp>
    </p:spTree>
    <p:extLst>
      <p:ext uri="{BB962C8B-B14F-4D97-AF65-F5344CB8AC3E}">
        <p14:creationId xmlns:p14="http://schemas.microsoft.com/office/powerpoint/2010/main" val="2985574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Driver(1/4)</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1 </a:t>
            </a:r>
            <a:r>
              <a:rPr lang="en-US" altLang="zh-TW" dirty="0" smtClean="0"/>
              <a:t>Driver (</a:t>
            </a:r>
            <a:r>
              <a:rPr lang="en-US" altLang="zh-TW" b="1" dirty="0" smtClean="0">
                <a:solidFill>
                  <a:srgbClr val="FF0000"/>
                </a:solidFill>
              </a:rPr>
              <a:t>JDBC-ODBC </a:t>
            </a:r>
            <a:r>
              <a:rPr lang="en-US" altLang="zh-TW" b="1" dirty="0" err="1">
                <a:solidFill>
                  <a:srgbClr val="FF0000"/>
                </a:solidFill>
              </a:rPr>
              <a:t>Brige</a:t>
            </a:r>
            <a:r>
              <a:rPr lang="en-US" altLang="zh-TW" b="1" dirty="0">
                <a:solidFill>
                  <a:srgbClr val="FF0000"/>
                </a:solidFill>
              </a:rPr>
              <a:t> </a:t>
            </a:r>
            <a:r>
              <a:rPr lang="en-US" altLang="zh-TW" b="1" dirty="0" smtClean="0">
                <a:solidFill>
                  <a:srgbClr val="FF0000"/>
                </a:solidFill>
              </a:rPr>
              <a:t>Driver</a:t>
            </a:r>
            <a:r>
              <a:rPr lang="en-US" altLang="zh-TW" dirty="0" smtClean="0"/>
              <a:t>)</a:t>
            </a:r>
          </a:p>
          <a:p>
            <a:pPr lvl="1"/>
            <a:r>
              <a:rPr lang="en-US" altLang="zh-TW" dirty="0" smtClean="0"/>
              <a:t>JDK</a:t>
            </a:r>
            <a:r>
              <a:rPr lang="zh-TW" altLang="en-US" dirty="0"/>
              <a:t>安裝即附，將</a:t>
            </a:r>
            <a:r>
              <a:rPr lang="en-US" altLang="zh-TW" dirty="0"/>
              <a:t>JDBC</a:t>
            </a:r>
            <a:r>
              <a:rPr lang="zh-TW" altLang="en-US" dirty="0"/>
              <a:t>的運作轉成</a:t>
            </a:r>
            <a:r>
              <a:rPr lang="en-US" altLang="zh-TW" dirty="0"/>
              <a:t>ODBC(</a:t>
            </a:r>
            <a:r>
              <a:rPr lang="zh-TW" altLang="en-US" dirty="0"/>
              <a:t>微軟開發</a:t>
            </a:r>
            <a:r>
              <a:rPr lang="en-US" altLang="zh-TW" dirty="0"/>
              <a:t>)</a:t>
            </a:r>
            <a:r>
              <a:rPr lang="zh-TW" altLang="en-US" dirty="0"/>
              <a:t>的機制來連接資料庫，存取速度與功能均有受限，彈性不足，建議在無其他</a:t>
            </a:r>
            <a:r>
              <a:rPr lang="en-US" altLang="zh-TW" dirty="0"/>
              <a:t>Driver</a:t>
            </a:r>
            <a:r>
              <a:rPr lang="zh-TW" altLang="en-US" dirty="0"/>
              <a:t>可以使用時才用</a:t>
            </a:r>
            <a:r>
              <a:rPr lang="en-US" altLang="zh-TW" dirty="0"/>
              <a:t>Type1</a:t>
            </a:r>
            <a:r>
              <a:rPr lang="zh-TW" altLang="en-US" dirty="0"/>
              <a:t>的</a:t>
            </a:r>
            <a:r>
              <a:rPr lang="en-US" altLang="zh-TW" dirty="0"/>
              <a:t>Driver(JDK 8</a:t>
            </a:r>
            <a:r>
              <a:rPr lang="zh-TW" altLang="en-US" dirty="0"/>
              <a:t>已將</a:t>
            </a:r>
            <a:r>
              <a:rPr lang="en-US" altLang="zh-TW" dirty="0"/>
              <a:t>ODBC</a:t>
            </a:r>
            <a:r>
              <a:rPr lang="zh-TW" altLang="en-US" dirty="0"/>
              <a:t>相關類別庫移除</a:t>
            </a:r>
            <a:r>
              <a:rPr lang="en-US" altLang="zh-TW" dirty="0"/>
              <a:t>)</a:t>
            </a:r>
            <a:endParaRPr lang="zh-TW" altLang="en-US" dirty="0"/>
          </a:p>
        </p:txBody>
      </p:sp>
      <p:grpSp>
        <p:nvGrpSpPr>
          <p:cNvPr id="21" name="群組 20"/>
          <p:cNvGrpSpPr/>
          <p:nvPr/>
        </p:nvGrpSpPr>
        <p:grpSpPr>
          <a:xfrm>
            <a:off x="1843435" y="3645565"/>
            <a:ext cx="6817533" cy="2597789"/>
            <a:chOff x="1843435" y="3645565"/>
            <a:chExt cx="6817533" cy="2597789"/>
          </a:xfrm>
        </p:grpSpPr>
        <p:sp>
          <p:nvSpPr>
            <p:cNvPr id="12" name="立方體 11"/>
            <p:cNvSpPr/>
            <p:nvPr/>
          </p:nvSpPr>
          <p:spPr>
            <a:xfrm>
              <a:off x="1856511" y="5532154"/>
              <a:ext cx="2747816" cy="711200"/>
            </a:xfrm>
            <a:prstGeom prst="cube">
              <a:avLst/>
            </a:prstGeom>
            <a:solidFill>
              <a:srgbClr val="7030A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ODBC Driver</a:t>
              </a:r>
              <a:endParaRPr lang="zh-TW" altLang="en-US" dirty="0"/>
            </a:p>
          </p:txBody>
        </p:sp>
        <p:sp>
          <p:nvSpPr>
            <p:cNvPr id="5" name="文字方塊 4"/>
            <p:cNvSpPr txBox="1"/>
            <p:nvPr/>
          </p:nvSpPr>
          <p:spPr>
            <a:xfrm>
              <a:off x="5699460" y="5372710"/>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6" name="立方體 5"/>
            <p:cNvSpPr/>
            <p:nvPr/>
          </p:nvSpPr>
          <p:spPr>
            <a:xfrm>
              <a:off x="1856511" y="4913317"/>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1 Driver</a:t>
              </a:r>
              <a:endParaRPr lang="zh-TW" altLang="en-US" dirty="0"/>
            </a:p>
          </p:txBody>
        </p:sp>
        <p:sp>
          <p:nvSpPr>
            <p:cNvPr id="7" name="圓柱 6"/>
            <p:cNvSpPr/>
            <p:nvPr/>
          </p:nvSpPr>
          <p:spPr>
            <a:xfrm>
              <a:off x="7384907" y="5347427"/>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8" name="直線單箭頭接點 7"/>
            <p:cNvCxnSpPr>
              <a:stCxn id="12" idx="5"/>
              <a:endCxn id="7" idx="2"/>
            </p:cNvCxnSpPr>
            <p:nvPr/>
          </p:nvCxnSpPr>
          <p:spPr>
            <a:xfrm flipV="1">
              <a:off x="4604327" y="5795391"/>
              <a:ext cx="2780580"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立方體 12"/>
            <p:cNvSpPr/>
            <p:nvPr/>
          </p:nvSpPr>
          <p:spPr>
            <a:xfrm>
              <a:off x="1843435" y="4284785"/>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4" name="立方體 13"/>
            <p:cNvSpPr/>
            <p:nvPr/>
          </p:nvSpPr>
          <p:spPr>
            <a:xfrm>
              <a:off x="1843435" y="3645565"/>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5" name="上-下雙向箭號 14"/>
            <p:cNvSpPr/>
            <p:nvPr/>
          </p:nvSpPr>
          <p:spPr>
            <a:xfrm>
              <a:off x="4180594" y="479604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上-下雙向箭號 15"/>
            <p:cNvSpPr/>
            <p:nvPr/>
          </p:nvSpPr>
          <p:spPr>
            <a:xfrm>
              <a:off x="4180594" y="4151524"/>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上-下雙向箭號 19"/>
            <p:cNvSpPr/>
            <p:nvPr/>
          </p:nvSpPr>
          <p:spPr>
            <a:xfrm>
              <a:off x="4180594" y="5400819"/>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757654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Driver(2/4</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a:t>
            </a:r>
            <a:r>
              <a:rPr lang="en-US" altLang="zh-TW" dirty="0" smtClean="0"/>
              <a:t>2 </a:t>
            </a:r>
            <a:r>
              <a:rPr lang="en-US" altLang="zh-TW" dirty="0"/>
              <a:t>Driver </a:t>
            </a:r>
            <a:r>
              <a:rPr lang="en-US" altLang="zh-TW" dirty="0" smtClean="0"/>
              <a:t>(</a:t>
            </a:r>
            <a:r>
              <a:rPr lang="en-US" altLang="zh-TW" b="1" dirty="0" smtClean="0">
                <a:solidFill>
                  <a:srgbClr val="FF0000"/>
                </a:solidFill>
              </a:rPr>
              <a:t>Native </a:t>
            </a:r>
            <a:r>
              <a:rPr lang="en-US" altLang="zh-TW" b="1" dirty="0">
                <a:solidFill>
                  <a:srgbClr val="FF0000"/>
                </a:solidFill>
              </a:rPr>
              <a:t>API </a:t>
            </a:r>
            <a:r>
              <a:rPr lang="en-US" altLang="zh-TW" b="1" dirty="0" smtClean="0">
                <a:solidFill>
                  <a:srgbClr val="FF0000"/>
                </a:solidFill>
              </a:rPr>
              <a:t>Driver</a:t>
            </a:r>
            <a:r>
              <a:rPr lang="en-US" altLang="zh-TW" dirty="0" smtClean="0"/>
              <a:t>)</a:t>
            </a:r>
          </a:p>
          <a:p>
            <a:pPr lvl="1"/>
            <a:r>
              <a:rPr lang="zh-TW" altLang="en-US" dirty="0" smtClean="0"/>
              <a:t>此</a:t>
            </a:r>
            <a:r>
              <a:rPr lang="zh-TW" altLang="en-US" dirty="0"/>
              <a:t>類型</a:t>
            </a:r>
            <a:r>
              <a:rPr lang="en-US" altLang="zh-TW" dirty="0"/>
              <a:t>Driver</a:t>
            </a:r>
            <a:r>
              <a:rPr lang="zh-TW" altLang="en-US" dirty="0"/>
              <a:t>會以原生</a:t>
            </a:r>
            <a:r>
              <a:rPr lang="en-US" altLang="zh-TW" dirty="0"/>
              <a:t>(Native)</a:t>
            </a:r>
            <a:r>
              <a:rPr lang="zh-TW" altLang="en-US" dirty="0"/>
              <a:t>方式呼叫資料庫提供的原生程式庫</a:t>
            </a:r>
            <a:r>
              <a:rPr lang="en-US" altLang="zh-TW" dirty="0"/>
              <a:t>(</a:t>
            </a:r>
            <a:r>
              <a:rPr lang="zh-TW" altLang="en-US" dirty="0"/>
              <a:t>通常是</a:t>
            </a:r>
            <a:r>
              <a:rPr lang="en-US" altLang="zh-TW" dirty="0"/>
              <a:t>C/C++</a:t>
            </a:r>
            <a:r>
              <a:rPr lang="zh-TW" altLang="en-US" dirty="0"/>
              <a:t>實作</a:t>
            </a:r>
            <a:r>
              <a:rPr lang="en-US" altLang="zh-TW" dirty="0"/>
              <a:t>)</a:t>
            </a:r>
            <a:r>
              <a:rPr lang="zh-TW" altLang="en-US" dirty="0"/>
              <a:t>，因為採用原生方式，故存取</a:t>
            </a:r>
            <a:r>
              <a:rPr lang="zh-TW" altLang="en-US" b="1" dirty="0">
                <a:solidFill>
                  <a:srgbClr val="FF0000"/>
                </a:solidFill>
              </a:rPr>
              <a:t>速度較</a:t>
            </a:r>
            <a:r>
              <a:rPr lang="en-US" altLang="zh-TW" b="1" dirty="0">
                <a:solidFill>
                  <a:srgbClr val="FF0000"/>
                </a:solidFill>
              </a:rPr>
              <a:t>Type1</a:t>
            </a:r>
            <a:r>
              <a:rPr lang="zh-TW" altLang="en-US" b="1" dirty="0">
                <a:solidFill>
                  <a:srgbClr val="FF0000"/>
                </a:solidFill>
              </a:rPr>
              <a:t>快</a:t>
            </a:r>
            <a:r>
              <a:rPr lang="zh-TW" altLang="en-US" dirty="0"/>
              <a:t>，但</a:t>
            </a:r>
            <a:r>
              <a:rPr lang="zh-TW" altLang="en-US" b="1" dirty="0">
                <a:solidFill>
                  <a:srgbClr val="FF0000"/>
                </a:solidFill>
              </a:rPr>
              <a:t>沒有達到跨平台的目標</a:t>
            </a:r>
            <a:r>
              <a:rPr lang="zh-TW" altLang="en-US" dirty="0"/>
              <a:t>，需要在各平台先行安裝資料庫所屬的原生程式庫</a:t>
            </a:r>
          </a:p>
        </p:txBody>
      </p:sp>
      <p:grpSp>
        <p:nvGrpSpPr>
          <p:cNvPr id="5" name="群組 4"/>
          <p:cNvGrpSpPr/>
          <p:nvPr/>
        </p:nvGrpSpPr>
        <p:grpSpPr>
          <a:xfrm>
            <a:off x="1843435" y="3645565"/>
            <a:ext cx="6817533" cy="2597789"/>
            <a:chOff x="1843435" y="3645565"/>
            <a:chExt cx="6817533" cy="2597789"/>
          </a:xfrm>
        </p:grpSpPr>
        <p:sp>
          <p:nvSpPr>
            <p:cNvPr id="6" name="立方體 5"/>
            <p:cNvSpPr/>
            <p:nvPr/>
          </p:nvSpPr>
          <p:spPr>
            <a:xfrm>
              <a:off x="1856511" y="5532154"/>
              <a:ext cx="2747816" cy="711200"/>
            </a:xfrm>
            <a:prstGeom prst="cube">
              <a:avLst/>
            </a:prstGeom>
            <a:solidFill>
              <a:srgbClr val="7030A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Native Driver</a:t>
              </a:r>
            </a:p>
            <a:p>
              <a:pPr algn="ctr"/>
              <a:r>
                <a:rPr lang="en-US" altLang="zh-TW" dirty="0" smtClean="0"/>
                <a:t>(C/C++)</a:t>
              </a:r>
              <a:endParaRPr lang="zh-TW" altLang="en-US" dirty="0"/>
            </a:p>
          </p:txBody>
        </p:sp>
        <p:sp>
          <p:nvSpPr>
            <p:cNvPr id="7" name="文字方塊 6"/>
            <p:cNvSpPr txBox="1"/>
            <p:nvPr/>
          </p:nvSpPr>
          <p:spPr>
            <a:xfrm>
              <a:off x="5699460" y="5372710"/>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8" name="立方體 7"/>
            <p:cNvSpPr/>
            <p:nvPr/>
          </p:nvSpPr>
          <p:spPr>
            <a:xfrm>
              <a:off x="1856511" y="4913317"/>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2 Driver</a:t>
              </a:r>
              <a:endParaRPr lang="zh-TW" altLang="en-US" dirty="0"/>
            </a:p>
          </p:txBody>
        </p:sp>
        <p:sp>
          <p:nvSpPr>
            <p:cNvPr id="9" name="圓柱 8"/>
            <p:cNvSpPr/>
            <p:nvPr/>
          </p:nvSpPr>
          <p:spPr>
            <a:xfrm>
              <a:off x="7384907" y="5347427"/>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10" name="直線單箭頭接點 9"/>
            <p:cNvCxnSpPr>
              <a:stCxn id="6" idx="5"/>
              <a:endCxn id="9" idx="2"/>
            </p:cNvCxnSpPr>
            <p:nvPr/>
          </p:nvCxnSpPr>
          <p:spPr>
            <a:xfrm flipV="1">
              <a:off x="4604327" y="5795391"/>
              <a:ext cx="2780580"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立方體 10"/>
            <p:cNvSpPr/>
            <p:nvPr/>
          </p:nvSpPr>
          <p:spPr>
            <a:xfrm>
              <a:off x="1843435" y="4284785"/>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2" name="立方體 11"/>
            <p:cNvSpPr/>
            <p:nvPr/>
          </p:nvSpPr>
          <p:spPr>
            <a:xfrm>
              <a:off x="1843435" y="3645565"/>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3" name="上-下雙向箭號 12"/>
            <p:cNvSpPr/>
            <p:nvPr/>
          </p:nvSpPr>
          <p:spPr>
            <a:xfrm>
              <a:off x="4180594" y="479604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上-下雙向箭號 13"/>
            <p:cNvSpPr/>
            <p:nvPr/>
          </p:nvSpPr>
          <p:spPr>
            <a:xfrm>
              <a:off x="4180594" y="4151524"/>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上-下雙向箭號 14"/>
            <p:cNvSpPr/>
            <p:nvPr/>
          </p:nvSpPr>
          <p:spPr>
            <a:xfrm>
              <a:off x="4180594" y="5400819"/>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290115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Driver(3/4</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a:t>
            </a:r>
            <a:r>
              <a:rPr lang="en-US" altLang="zh-TW" dirty="0" smtClean="0"/>
              <a:t>3 </a:t>
            </a:r>
            <a:r>
              <a:rPr lang="en-US" altLang="zh-TW" dirty="0"/>
              <a:t>Driver </a:t>
            </a:r>
            <a:r>
              <a:rPr lang="en-US" altLang="zh-TW" dirty="0" smtClean="0"/>
              <a:t>(</a:t>
            </a:r>
            <a:r>
              <a:rPr lang="en-US" altLang="zh-TW" b="1" dirty="0">
                <a:solidFill>
                  <a:srgbClr val="FF0000"/>
                </a:solidFill>
              </a:rPr>
              <a:t>JDBC-Net Driver</a:t>
            </a:r>
            <a:r>
              <a:rPr lang="en-US" altLang="zh-TW" dirty="0" smtClean="0"/>
              <a:t>)</a:t>
            </a:r>
            <a:endParaRPr lang="en-US" altLang="zh-TW" dirty="0"/>
          </a:p>
          <a:p>
            <a:pPr lvl="1"/>
            <a:r>
              <a:rPr lang="zh-TW" altLang="en-US" dirty="0" smtClean="0"/>
              <a:t>此</a:t>
            </a:r>
            <a:r>
              <a:rPr lang="zh-TW" altLang="en-US" dirty="0"/>
              <a:t>類型</a:t>
            </a:r>
            <a:r>
              <a:rPr lang="en-US" altLang="zh-TW" dirty="0"/>
              <a:t>Driver</a:t>
            </a:r>
            <a:r>
              <a:rPr lang="zh-TW" altLang="en-US" dirty="0"/>
              <a:t>會將</a:t>
            </a:r>
            <a:r>
              <a:rPr lang="en-US" altLang="zh-TW" dirty="0"/>
              <a:t>JDBC</a:t>
            </a:r>
            <a:r>
              <a:rPr lang="zh-TW" altLang="en-US" dirty="0"/>
              <a:t>呼叫轉換為特定的網路協定</a:t>
            </a:r>
            <a:r>
              <a:rPr lang="en-US" altLang="zh-TW" dirty="0"/>
              <a:t>(Protocol)</a:t>
            </a:r>
            <a:r>
              <a:rPr lang="zh-TW" altLang="en-US" dirty="0"/>
              <a:t>，由中介伺服器或元件跟資料庫進行操作，使用此類型</a:t>
            </a:r>
            <a:r>
              <a:rPr lang="en-US" altLang="zh-TW" dirty="0"/>
              <a:t>driver</a:t>
            </a:r>
            <a:r>
              <a:rPr lang="zh-TW" altLang="en-US" dirty="0"/>
              <a:t>好處是軟體架構可獲得彈性，但速度會較慢</a:t>
            </a:r>
          </a:p>
        </p:txBody>
      </p:sp>
      <p:sp>
        <p:nvSpPr>
          <p:cNvPr id="7" name="文字方塊 6"/>
          <p:cNvSpPr txBox="1"/>
          <p:nvPr/>
        </p:nvSpPr>
        <p:spPr>
          <a:xfrm>
            <a:off x="4224931" y="4865110"/>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8" name="立方體 7"/>
          <p:cNvSpPr/>
          <p:nvPr/>
        </p:nvSpPr>
        <p:spPr>
          <a:xfrm>
            <a:off x="1173021" y="5061129"/>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3 Driver</a:t>
            </a:r>
            <a:endParaRPr lang="zh-TW" altLang="en-US" dirty="0"/>
          </a:p>
        </p:txBody>
      </p:sp>
      <p:sp>
        <p:nvSpPr>
          <p:cNvPr id="9" name="圓柱 8"/>
          <p:cNvSpPr/>
          <p:nvPr/>
        </p:nvSpPr>
        <p:spPr>
          <a:xfrm>
            <a:off x="8741208" y="4533721"/>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10" name="直線單箭頭接點 9"/>
          <p:cNvCxnSpPr>
            <a:stCxn id="8" idx="5"/>
            <a:endCxn id="22" idx="2"/>
          </p:cNvCxnSpPr>
          <p:nvPr/>
        </p:nvCxnSpPr>
        <p:spPr>
          <a:xfrm flipV="1">
            <a:off x="3920837" y="5314434"/>
            <a:ext cx="1850454" cy="13395"/>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立方體 10"/>
          <p:cNvSpPr/>
          <p:nvPr/>
        </p:nvSpPr>
        <p:spPr>
          <a:xfrm>
            <a:off x="1159945" y="4432597"/>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2" name="立方體 11"/>
          <p:cNvSpPr/>
          <p:nvPr/>
        </p:nvSpPr>
        <p:spPr>
          <a:xfrm>
            <a:off x="1159945" y="3793377"/>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3" name="上-下雙向箭號 12"/>
          <p:cNvSpPr/>
          <p:nvPr/>
        </p:nvSpPr>
        <p:spPr>
          <a:xfrm>
            <a:off x="3497104" y="4943855"/>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上-下雙向箭號 13"/>
          <p:cNvSpPr/>
          <p:nvPr/>
        </p:nvSpPr>
        <p:spPr>
          <a:xfrm>
            <a:off x="3497104" y="4299336"/>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418125" y="4584164"/>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cxnSp>
        <p:nvCxnSpPr>
          <p:cNvPr id="21" name="直線單箭頭接點 20"/>
          <p:cNvCxnSpPr>
            <a:stCxn id="22" idx="5"/>
            <a:endCxn id="9" idx="2"/>
          </p:cNvCxnSpPr>
          <p:nvPr/>
        </p:nvCxnSpPr>
        <p:spPr>
          <a:xfrm>
            <a:off x="7028054" y="4973160"/>
            <a:ext cx="1713154" cy="8525"/>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立方體 21"/>
          <p:cNvSpPr/>
          <p:nvPr/>
        </p:nvSpPr>
        <p:spPr>
          <a:xfrm>
            <a:off x="5771291" y="4337767"/>
            <a:ext cx="1256763" cy="1612060"/>
          </a:xfrm>
          <a:prstGeom prst="cube">
            <a:avLst>
              <a:gd name="adj" fmla="val 27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Server</a:t>
            </a:r>
            <a:endParaRPr lang="zh-TW" altLang="en-US" dirty="0">
              <a:solidFill>
                <a:schemeClr val="tx1"/>
              </a:solidFill>
            </a:endParaRPr>
          </a:p>
        </p:txBody>
      </p:sp>
    </p:spTree>
    <p:extLst>
      <p:ext uri="{BB962C8B-B14F-4D97-AF65-F5344CB8AC3E}">
        <p14:creationId xmlns:p14="http://schemas.microsoft.com/office/powerpoint/2010/main" val="1499249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980</TotalTime>
  <Words>1665</Words>
  <Application>Microsoft Office PowerPoint</Application>
  <PresentationFormat>寬螢幕</PresentationFormat>
  <Paragraphs>223</Paragraphs>
  <Slides>30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30</vt:i4>
      </vt:variant>
    </vt:vector>
  </HeadingPairs>
  <TitlesOfParts>
    <vt:vector size="36" baseType="lpstr">
      <vt:lpstr>微軟正黑體</vt:lpstr>
      <vt:lpstr>Arial</vt:lpstr>
      <vt:lpstr>Courier New</vt:lpstr>
      <vt:lpstr>Trebuchet MS</vt:lpstr>
      <vt:lpstr>Wingdings 3</vt:lpstr>
      <vt:lpstr>多面向</vt:lpstr>
      <vt:lpstr>JDBC串接資料庫</vt:lpstr>
      <vt:lpstr>資料庫資本知識</vt:lpstr>
      <vt:lpstr>從資料庫系統概念說起</vt:lpstr>
      <vt:lpstr>程式與資料庫通訊(1/2)</vt:lpstr>
      <vt:lpstr>程式與資料庫通訊(2/2)</vt:lpstr>
      <vt:lpstr>JDBC是什麼?</vt:lpstr>
      <vt:lpstr>四種JDBC Driver(1/4)</vt:lpstr>
      <vt:lpstr>四種JDBC Driver(2/4)</vt:lpstr>
      <vt:lpstr>四種JDBC Driver(3/4)</vt:lpstr>
      <vt:lpstr>四種JDBC Driver(4/4)</vt:lpstr>
      <vt:lpstr>首先要有資料庫</vt:lpstr>
      <vt:lpstr>下載MariaDB</vt:lpstr>
      <vt:lpstr>安裝MariaDB</vt:lpstr>
      <vt:lpstr>試用MariaDB</vt:lpstr>
      <vt:lpstr>新增工作階段</vt:lpstr>
      <vt:lpstr>建立新的資料庫</vt:lpstr>
      <vt:lpstr>建立資料表</vt:lpstr>
      <vt:lpstr>目前結果</vt:lpstr>
      <vt:lpstr>如何使用JDBC存取資料庫</vt:lpstr>
      <vt:lpstr>第一步  載入JDBC Driver</vt:lpstr>
      <vt:lpstr>方式1  Class Loader</vt:lpstr>
      <vt:lpstr>另外兩種方式</vt:lpstr>
      <vt:lpstr>先下載前面說過的Type 4 Driver(1/2)</vt:lpstr>
      <vt:lpstr>先下載前面說過的Type 4 Driver(2/2)</vt:lpstr>
      <vt:lpstr>開始寫程式吧！</vt:lpstr>
      <vt:lpstr>在專案中加入Driver(1/3)</vt:lpstr>
      <vt:lpstr>在專案中加入Driver(2/3)</vt:lpstr>
      <vt:lpstr>在專案中加入Driver(3/3)</vt:lpstr>
      <vt:lpstr>建立資料庫連線  --準備工作</vt:lpstr>
      <vt:lpstr>建立資料庫連線  --主程式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JDBC串接資料庫</dc:title>
  <dc:creator>User</dc:creator>
  <cp:lastModifiedBy>User</cp:lastModifiedBy>
  <cp:revision>32</cp:revision>
  <dcterms:created xsi:type="dcterms:W3CDTF">2024-03-14T08:11:34Z</dcterms:created>
  <dcterms:modified xsi:type="dcterms:W3CDTF">2024-04-12T08:13:14Z</dcterms:modified>
</cp:coreProperties>
</file>